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340" r:id="rId4"/>
    <p:sldId id="341" r:id="rId5"/>
    <p:sldId id="329" r:id="rId6"/>
    <p:sldId id="330" r:id="rId7"/>
    <p:sldId id="258" r:id="rId8"/>
    <p:sldId id="316" r:id="rId9"/>
    <p:sldId id="318" r:id="rId10"/>
    <p:sldId id="319" r:id="rId11"/>
    <p:sldId id="320" r:id="rId12"/>
    <p:sldId id="334" r:id="rId13"/>
    <p:sldId id="332" r:id="rId14"/>
    <p:sldId id="337" r:id="rId15"/>
    <p:sldId id="403" r:id="rId16"/>
    <p:sldId id="383" r:id="rId17"/>
    <p:sldId id="280" r:id="rId18"/>
    <p:sldId id="281" r:id="rId19"/>
    <p:sldId id="282" r:id="rId20"/>
    <p:sldId id="284" r:id="rId21"/>
    <p:sldId id="325" r:id="rId22"/>
    <p:sldId id="400" r:id="rId23"/>
    <p:sldId id="342" r:id="rId24"/>
    <p:sldId id="354" r:id="rId25"/>
    <p:sldId id="358" r:id="rId26"/>
    <p:sldId id="359" r:id="rId27"/>
    <p:sldId id="372" r:id="rId28"/>
    <p:sldId id="373" r:id="rId29"/>
    <p:sldId id="374" r:id="rId30"/>
    <p:sldId id="375" r:id="rId31"/>
    <p:sldId id="376" r:id="rId32"/>
    <p:sldId id="377" r:id="rId33"/>
    <p:sldId id="363" r:id="rId34"/>
    <p:sldId id="351" r:id="rId35"/>
    <p:sldId id="381" r:id="rId36"/>
    <p:sldId id="361" r:id="rId37"/>
    <p:sldId id="391" r:id="rId38"/>
    <p:sldId id="390" r:id="rId39"/>
    <p:sldId id="389" r:id="rId40"/>
    <p:sldId id="344" r:id="rId41"/>
    <p:sldId id="402" r:id="rId42"/>
    <p:sldId id="364" r:id="rId43"/>
    <p:sldId id="366" r:id="rId44"/>
    <p:sldId id="365" r:id="rId45"/>
    <p:sldId id="369" r:id="rId46"/>
    <p:sldId id="37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E155B2"/>
    <a:srgbClr val="DF54E2"/>
    <a:srgbClr val="D125D5"/>
    <a:srgbClr val="E91135"/>
    <a:srgbClr val="05D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4"/>
    <p:restoredTop sz="94676"/>
  </p:normalViewPr>
  <p:slideViewPr>
    <p:cSldViewPr>
      <p:cViewPr>
        <p:scale>
          <a:sx n="151" d="100"/>
          <a:sy n="151" d="100"/>
        </p:scale>
        <p:origin x="1832" y="3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10/30/21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10/30/21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10/30/21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10/30/21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10/30/21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10/30/21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10/30/21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772400" cy="1470025"/>
          </a:xfrm>
        </p:spPr>
        <p:txBody>
          <a:bodyPr/>
          <a:lstStyle/>
          <a:p>
            <a:pPr algn="ctr"/>
            <a:r>
              <a:rPr lang="en-US" b="1" dirty="0"/>
              <a:t>North Region</a:t>
            </a:r>
            <a:endParaRPr lang="en-IN" b="1" dirty="0"/>
          </a:p>
        </p:txBody>
      </p:sp>
      <p:sp>
        <p:nvSpPr>
          <p:cNvPr id="3" name="Subtitle 2"/>
          <p:cNvSpPr>
            <a:spLocks noGrp="1"/>
          </p:cNvSpPr>
          <p:nvPr>
            <p:ph type="subTitle" idx="1"/>
          </p:nvPr>
        </p:nvSpPr>
        <p:spPr>
          <a:xfrm>
            <a:off x="2209800" y="3810000"/>
            <a:ext cx="5562600" cy="1752600"/>
          </a:xfrm>
        </p:spPr>
        <p:txBody>
          <a:bodyPr>
            <a:normAutofit/>
          </a:bodyPr>
          <a:lstStyle/>
          <a:p>
            <a:r>
              <a:rPr lang="en-US" sz="3600" b="1" dirty="0">
                <a:solidFill>
                  <a:schemeClr val="tx1"/>
                </a:solidFill>
              </a:rPr>
              <a:t>Milestones of growth of Shadow </a:t>
            </a:r>
            <a:r>
              <a:rPr lang="en-US" sz="3600" b="1" dirty="0" err="1">
                <a:solidFill>
                  <a:schemeClr val="tx1"/>
                </a:solidFill>
              </a:rPr>
              <a:t>Parli</a:t>
            </a:r>
            <a:r>
              <a:rPr lang="en-US" sz="3600" b="1" dirty="0">
                <a:solidFill>
                  <a:schemeClr val="tx1"/>
                </a:solidFill>
              </a:rPr>
              <a:t>, SMPs, SMLAs</a:t>
            </a:r>
            <a:r>
              <a:rPr lang="en-US" sz="4000" b="1" dirty="0">
                <a:solidFill>
                  <a:schemeClr val="tx1"/>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534400" cy="6477000"/>
          </a:xfrm>
        </p:spPr>
        <p:txBody>
          <a:bodyPr>
            <a:noAutofit/>
          </a:bodyPr>
          <a:lstStyle/>
          <a:p>
            <a:pPr>
              <a:buNone/>
            </a:pPr>
            <a:r>
              <a:rPr lang="en-IN" sz="2400" b="1" i="1" dirty="0"/>
              <a:t>2. In all Administrative systems, there should be a PROPHET side by side to help them know the divine ways. They will exhort, edify, comfort, correct, admonish, warn  and thus see the heavenly decisions  implemented and that  the administrators  give primary importance to the guidance of the Holy Spirit.</a:t>
            </a:r>
            <a:endParaRPr lang="en-US" sz="2400" b="1" i="1" dirty="0"/>
          </a:p>
          <a:p>
            <a:pPr lvl="0">
              <a:buNone/>
            </a:pPr>
            <a:endParaRPr lang="en-IN" sz="2400" b="1" dirty="0">
              <a:solidFill>
                <a:srgbClr val="C00000"/>
              </a:solidFill>
            </a:endParaRPr>
          </a:p>
          <a:p>
            <a:pPr lvl="0">
              <a:buNone/>
            </a:pPr>
            <a:r>
              <a:rPr lang="en-IN" sz="2400" b="1" dirty="0">
                <a:solidFill>
                  <a:srgbClr val="C00000"/>
                </a:solidFill>
              </a:rPr>
              <a:t>Prophets should be able to get direct messages from God regarding administration. </a:t>
            </a:r>
          </a:p>
          <a:p>
            <a:pPr lvl="0">
              <a:buNone/>
            </a:pPr>
            <a:r>
              <a:rPr lang="en-IN" sz="2400" b="1" dirty="0">
                <a:solidFill>
                  <a:srgbClr val="C00000"/>
                </a:solidFill>
              </a:rPr>
              <a:t>In all the </a:t>
            </a:r>
            <a:r>
              <a:rPr lang="en-IN" sz="2400" b="1" dirty="0" err="1">
                <a:solidFill>
                  <a:srgbClr val="C00000"/>
                </a:solidFill>
              </a:rPr>
              <a:t>Constituences</a:t>
            </a:r>
            <a:r>
              <a:rPr lang="en-IN" sz="2400" b="1" dirty="0">
                <a:solidFill>
                  <a:srgbClr val="C00000"/>
                </a:solidFill>
              </a:rPr>
              <a:t> &amp; State Legislative Assemblies, Prophets should be appointed.</a:t>
            </a:r>
          </a:p>
          <a:p>
            <a:endParaRPr lang="en-IN" sz="2400" b="1" dirty="0"/>
          </a:p>
          <a:p>
            <a:endParaRPr lang="en-IN" sz="20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8247888" cy="5638800"/>
          </a:xfrm>
        </p:spPr>
        <p:txBody>
          <a:bodyPr>
            <a:normAutofit/>
          </a:bodyPr>
          <a:lstStyle/>
          <a:p>
            <a:pPr>
              <a:buNone/>
            </a:pPr>
            <a:r>
              <a:rPr lang="en-IN" b="1" dirty="0">
                <a:solidFill>
                  <a:srgbClr val="C00000"/>
                </a:solidFill>
              </a:rPr>
              <a:t>"Even though Army of Jesus soldiers are not contesting the forthcoming elections, we shall select a member of the Army of Jesus for each Constituency of the Parliament, as per guidance of the Holy Spirit. He or She should act as shadow M.P. and work for transformed India 2020-2021”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Appointment of SMPs</a:t>
            </a:r>
            <a:endParaRPr lang="en-IN" dirty="0"/>
          </a:p>
        </p:txBody>
      </p:sp>
      <p:sp>
        <p:nvSpPr>
          <p:cNvPr id="3" name="Content Placeholder 2"/>
          <p:cNvSpPr>
            <a:spLocks noGrp="1"/>
          </p:cNvSpPr>
          <p:nvPr>
            <p:ph idx="1"/>
          </p:nvPr>
        </p:nvSpPr>
        <p:spPr/>
        <p:txBody>
          <a:bodyPr/>
          <a:lstStyle/>
          <a:p>
            <a:r>
              <a:rPr lang="en-US" b="1" dirty="0"/>
              <a:t>Those who adopted the M.P. Constituencies were called SMPs (Shadow Member of Parliament.)</a:t>
            </a:r>
          </a:p>
          <a:p>
            <a:endParaRPr lang="en-US" b="1" dirty="0"/>
          </a:p>
          <a:p>
            <a:r>
              <a:rPr lang="en-US" b="1" dirty="0"/>
              <a:t>All the M.P. Constituencies were distributed by lots to those who came forward to adopt them. </a:t>
            </a:r>
            <a:endParaRPr lang="en-IN"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28888" cy="6096000"/>
          </a:xfrm>
        </p:spPr>
        <p:txBody>
          <a:bodyPr>
            <a:normAutofit lnSpcReduction="10000"/>
          </a:bodyPr>
          <a:lstStyle/>
          <a:p>
            <a:pPr>
              <a:buNone/>
            </a:pPr>
            <a:r>
              <a:rPr lang="en-IN" b="1" dirty="0">
                <a:latin typeface="Arial Narrow" pitchFamily="34" charset="0"/>
              </a:rPr>
              <a:t>Let us thank God for the opportunity He has given us</a:t>
            </a:r>
          </a:p>
          <a:p>
            <a:pPr>
              <a:buNone/>
            </a:pPr>
            <a:r>
              <a:rPr lang="en-IN" b="1" dirty="0">
                <a:latin typeface="Arial Narrow" pitchFamily="34" charset="0"/>
              </a:rPr>
              <a:t> </a:t>
            </a:r>
          </a:p>
          <a:p>
            <a:pPr>
              <a:buNone/>
            </a:pPr>
            <a:r>
              <a:rPr lang="en-IN" b="1" dirty="0">
                <a:latin typeface="Arial Narrow" pitchFamily="34" charset="0"/>
              </a:rPr>
              <a:t>SMPs are Ambassador for Christ for that Constituency in heaven. </a:t>
            </a:r>
          </a:p>
          <a:p>
            <a:pPr>
              <a:buNone/>
            </a:pPr>
            <a:r>
              <a:rPr lang="en-IN" b="1" dirty="0">
                <a:latin typeface="Arial Narrow" pitchFamily="34" charset="0"/>
              </a:rPr>
              <a:t>Each SMP is appointed for a period of 6 months. They Perform following duties: </a:t>
            </a:r>
            <a:endParaRPr lang="en-IN" dirty="0">
              <a:latin typeface="Arial Narrow" pitchFamily="34" charset="0"/>
            </a:endParaRPr>
          </a:p>
          <a:p>
            <a:pPr>
              <a:buNone/>
            </a:pPr>
            <a:r>
              <a:rPr lang="en-IN" b="1" dirty="0">
                <a:latin typeface="Arial Narrow" pitchFamily="34" charset="0"/>
              </a:rPr>
              <a:t>	</a:t>
            </a:r>
            <a:r>
              <a:rPr lang="en-IN" sz="2600" b="1" dirty="0">
                <a:solidFill>
                  <a:srgbClr val="C00000"/>
                </a:solidFill>
                <a:latin typeface="Arial Narrow" pitchFamily="34" charset="0"/>
              </a:rPr>
              <a:t>a.  Appealing &amp; imploring on behalf of Christ to the people of constituency “Be reconciled to God”</a:t>
            </a:r>
          </a:p>
          <a:p>
            <a:pPr>
              <a:buNone/>
            </a:pPr>
            <a:r>
              <a:rPr lang="en-IN" sz="2600" b="1" dirty="0">
                <a:solidFill>
                  <a:srgbClr val="C00000"/>
                </a:solidFill>
                <a:latin typeface="Arial Narrow" pitchFamily="34" charset="0"/>
              </a:rPr>
              <a:t>	b.  Prophesy over this Constituency. Make decrees and declarations to this effect! </a:t>
            </a:r>
          </a:p>
          <a:p>
            <a:pPr>
              <a:buNone/>
            </a:pPr>
            <a:r>
              <a:rPr lang="en-US" sz="2600" b="1" dirty="0">
                <a:solidFill>
                  <a:srgbClr val="C00000"/>
                </a:solidFill>
                <a:latin typeface="Arial Narrow" pitchFamily="34" charset="0"/>
              </a:rPr>
              <a:t>	</a:t>
            </a:r>
            <a:r>
              <a:rPr lang="en-IN" sz="2600" b="1" dirty="0">
                <a:solidFill>
                  <a:srgbClr val="C00000"/>
                </a:solidFill>
                <a:latin typeface="Arial Narrow" pitchFamily="34" charset="0"/>
              </a:rPr>
              <a:t>(</a:t>
            </a:r>
            <a:r>
              <a:rPr lang="en-IN" b="1" dirty="0">
                <a:latin typeface="Arial Narrow" pitchFamily="34" charset="0"/>
              </a:rPr>
              <a:t>few pictures of the Shadow </a:t>
            </a:r>
            <a:r>
              <a:rPr lang="en-IN" b="1" dirty="0" err="1">
                <a:latin typeface="Arial Narrow" pitchFamily="34" charset="0"/>
              </a:rPr>
              <a:t>Parli</a:t>
            </a:r>
            <a:r>
              <a:rPr lang="en-IN" b="1" dirty="0">
                <a:latin typeface="Arial Narrow" pitchFamily="34" charset="0"/>
              </a:rPr>
              <a:t> held in various States)</a:t>
            </a:r>
            <a:endParaRPr lang="en-IN" dirty="0">
              <a:latin typeface="Arial Narrow" pitchFamily="34" charset="0"/>
            </a:endParaRPr>
          </a:p>
          <a:p>
            <a:endParaRPr lang="en-IN"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pPr algn="ctr"/>
            <a:r>
              <a:rPr lang="en-US" b="1" dirty="0"/>
              <a:t>First batch SMPs appointed </a:t>
            </a:r>
            <a:endParaRPr lang="en-IN" b="1" dirty="0"/>
          </a:p>
        </p:txBody>
      </p:sp>
      <p:sp>
        <p:nvSpPr>
          <p:cNvPr id="4" name="Content Placeholder 3">
            <a:extLst>
              <a:ext uri="{FF2B5EF4-FFF2-40B4-BE49-F238E27FC236}">
                <a16:creationId xmlns:a16="http://schemas.microsoft.com/office/drawing/2014/main" id="{6EAC61B1-2BED-4D4C-A697-53AB97F0D99B}"/>
              </a:ext>
            </a:extLst>
          </p:cNvPr>
          <p:cNvSpPr>
            <a:spLocks noGrp="1"/>
          </p:cNvSpPr>
          <p:nvPr>
            <p:ph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pPr algn="ctr"/>
            <a:r>
              <a:rPr lang="en-US" b="1" dirty="0"/>
              <a:t>(Add More Pics) </a:t>
            </a:r>
            <a:endParaRPr lang="en-IN" b="1" dirty="0"/>
          </a:p>
        </p:txBody>
      </p:sp>
      <p:sp>
        <p:nvSpPr>
          <p:cNvPr id="4" name="Content Placeholder 3">
            <a:extLst>
              <a:ext uri="{FF2B5EF4-FFF2-40B4-BE49-F238E27FC236}">
                <a16:creationId xmlns:a16="http://schemas.microsoft.com/office/drawing/2014/main" id="{6EAC61B1-2BED-4D4C-A697-53AB97F0D99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40024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9600" y="-304800"/>
            <a:ext cx="8229600" cy="1143000"/>
          </a:xfrm>
        </p:spPr>
        <p:txBody>
          <a:bodyPr>
            <a:normAutofit fontScale="90000"/>
          </a:bodyPr>
          <a:lstStyle/>
          <a:p>
            <a:r>
              <a:rPr lang="en-US" b="1" dirty="0"/>
              <a:t>Shadow </a:t>
            </a:r>
            <a:r>
              <a:rPr lang="en-US" b="1" dirty="0" err="1"/>
              <a:t>Parli</a:t>
            </a:r>
            <a:r>
              <a:rPr lang="en-US" b="1" dirty="0"/>
              <a:t> North Region Jan 2020</a:t>
            </a:r>
            <a:endParaRPr lang="en-IN" b="1" dirty="0"/>
          </a:p>
        </p:txBody>
      </p:sp>
      <p:pic>
        <p:nvPicPr>
          <p:cNvPr id="11" name="Picture 4" descr="C:\Users\Admin\Desktop\wats\WhatsApp Image 2020-08-29 at 5.14.28 AM (1).jpeg"/>
          <p:cNvPicPr>
            <a:picLocks noChangeAspect="1" noChangeArrowheads="1"/>
          </p:cNvPicPr>
          <p:nvPr/>
        </p:nvPicPr>
        <p:blipFill>
          <a:blip r:embed="rId2" cstate="print"/>
          <a:srcRect/>
          <a:stretch>
            <a:fillRect/>
          </a:stretch>
        </p:blipFill>
        <p:spPr bwMode="auto">
          <a:xfrm>
            <a:off x="0" y="1981200"/>
            <a:ext cx="5867401" cy="4876800"/>
          </a:xfrm>
          <a:prstGeom prst="rect">
            <a:avLst/>
          </a:prstGeom>
          <a:noFill/>
        </p:spPr>
      </p:pic>
      <p:pic>
        <p:nvPicPr>
          <p:cNvPr id="12" name="Picture 3" descr="C:\Users\Admin\Desktop\wats\WhatsApp Image 2020-08-29 at 5.14.34 AM.jpeg"/>
          <p:cNvPicPr>
            <a:picLocks noChangeAspect="1" noChangeArrowheads="1"/>
          </p:cNvPicPr>
          <p:nvPr/>
        </p:nvPicPr>
        <p:blipFill>
          <a:blip r:embed="rId3" cstate="print"/>
          <a:srcRect/>
          <a:stretch>
            <a:fillRect/>
          </a:stretch>
        </p:blipFill>
        <p:spPr bwMode="auto">
          <a:xfrm>
            <a:off x="0" y="609600"/>
            <a:ext cx="5410200" cy="3048000"/>
          </a:xfrm>
          <a:prstGeom prst="rect">
            <a:avLst/>
          </a:prstGeom>
          <a:noFill/>
        </p:spPr>
      </p:pic>
      <p:pic>
        <p:nvPicPr>
          <p:cNvPr id="13" name="Picture 2" descr="C:\Users\Admin\Desktop\wats\WhatsApp Image 2020-08-29 at 5.14.31 AM.jpeg"/>
          <p:cNvPicPr>
            <a:picLocks noChangeAspect="1" noChangeArrowheads="1"/>
          </p:cNvPicPr>
          <p:nvPr/>
        </p:nvPicPr>
        <p:blipFill>
          <a:blip r:embed="rId4" cstate="print"/>
          <a:srcRect/>
          <a:stretch>
            <a:fillRect/>
          </a:stretch>
        </p:blipFill>
        <p:spPr bwMode="auto">
          <a:xfrm>
            <a:off x="5410200" y="609600"/>
            <a:ext cx="3733800" cy="3352800"/>
          </a:xfrm>
          <a:prstGeom prst="rect">
            <a:avLst/>
          </a:prstGeom>
          <a:noFill/>
        </p:spPr>
      </p:pic>
      <p:pic>
        <p:nvPicPr>
          <p:cNvPr id="14" name="Picture 5" descr="C:\Users\Admin\Desktop\wats\WhatsApp Image 2020-08-29 at 5.14.28 AM (2).jpeg"/>
          <p:cNvPicPr>
            <a:picLocks noChangeAspect="1" noChangeArrowheads="1"/>
          </p:cNvPicPr>
          <p:nvPr/>
        </p:nvPicPr>
        <p:blipFill>
          <a:blip r:embed="rId5" cstate="print"/>
          <a:srcRect/>
          <a:stretch>
            <a:fillRect/>
          </a:stretch>
        </p:blipFill>
        <p:spPr bwMode="auto">
          <a:xfrm>
            <a:off x="5791200" y="3352800"/>
            <a:ext cx="3352800" cy="3505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b="1" dirty="0"/>
            </a:br>
            <a:br>
              <a:rPr lang="en-US" sz="3200" b="1" dirty="0"/>
            </a:br>
            <a:r>
              <a:rPr lang="en-US" sz="3600" b="1" dirty="0" err="1"/>
              <a:t>Smps</a:t>
            </a:r>
            <a:r>
              <a:rPr lang="en-US" sz="3600" b="1" dirty="0"/>
              <a:t>  – Duties &amp; Responsibilities 30.06.2019</a:t>
            </a:r>
            <a:br>
              <a:rPr lang="en-IN" sz="3600" dirty="0"/>
            </a:br>
            <a:r>
              <a:rPr lang="en-US" sz="3600" b="1" dirty="0"/>
              <a:t> </a:t>
            </a:r>
            <a:br>
              <a:rPr lang="en-IN" sz="3600" dirty="0"/>
            </a:br>
            <a:endParaRPr lang="en-IN" sz="5400" dirty="0"/>
          </a:p>
        </p:txBody>
      </p:sp>
      <p:sp>
        <p:nvSpPr>
          <p:cNvPr id="3" name="Content Placeholder 2"/>
          <p:cNvSpPr>
            <a:spLocks noGrp="1"/>
          </p:cNvSpPr>
          <p:nvPr>
            <p:ph idx="1"/>
          </p:nvPr>
        </p:nvSpPr>
        <p:spPr>
          <a:xfrm>
            <a:off x="457200" y="1219200"/>
            <a:ext cx="8229600" cy="5334000"/>
          </a:xfrm>
        </p:spPr>
        <p:txBody>
          <a:bodyPr>
            <a:normAutofit fontScale="85000" lnSpcReduction="20000"/>
          </a:bodyPr>
          <a:lstStyle/>
          <a:p>
            <a:pPr lvl="0">
              <a:buNone/>
            </a:pPr>
            <a:r>
              <a:rPr lang="en-US" b="1" dirty="0"/>
              <a:t>The following are the duties of SMPs</a:t>
            </a:r>
          </a:p>
          <a:p>
            <a:pPr lvl="0">
              <a:buNone/>
            </a:pPr>
            <a:r>
              <a:rPr lang="en-US" b="1" dirty="0">
                <a:solidFill>
                  <a:srgbClr val="C00000"/>
                </a:solidFill>
              </a:rPr>
              <a:t>1. Open a file in the name of the Constituency.</a:t>
            </a:r>
            <a:endParaRPr lang="en-IN" b="1" dirty="0">
              <a:solidFill>
                <a:srgbClr val="C00000"/>
              </a:solidFill>
            </a:endParaRPr>
          </a:p>
          <a:p>
            <a:pPr lvl="0">
              <a:buNone/>
            </a:pPr>
            <a:r>
              <a:rPr lang="en-US" b="1" dirty="0">
                <a:solidFill>
                  <a:srgbClr val="C00000"/>
                </a:solidFill>
              </a:rPr>
              <a:t>2. Take a survey of your Constituency. </a:t>
            </a:r>
            <a:endParaRPr lang="en-IN" b="1" dirty="0">
              <a:solidFill>
                <a:srgbClr val="C00000"/>
              </a:solidFill>
            </a:endParaRPr>
          </a:p>
          <a:p>
            <a:pPr lvl="0">
              <a:buNone/>
            </a:pPr>
            <a:r>
              <a:rPr lang="en-US" b="1" dirty="0"/>
              <a:t>	a. Total Population( gender, language spoken, Religion 	etc),</a:t>
            </a:r>
          </a:p>
          <a:p>
            <a:pPr lvl="0">
              <a:buNone/>
            </a:pPr>
            <a:r>
              <a:rPr lang="en-US" b="1" dirty="0"/>
              <a:t>	b. Important places, </a:t>
            </a:r>
            <a:endParaRPr lang="en-IN" b="1" dirty="0"/>
          </a:p>
          <a:p>
            <a:pPr lvl="0">
              <a:buNone/>
            </a:pPr>
            <a:r>
              <a:rPr lang="en-US" b="1" dirty="0"/>
              <a:t>	c. </a:t>
            </a:r>
            <a:r>
              <a:rPr lang="en-US" b="1" dirty="0" err="1"/>
              <a:t>Taluks</a:t>
            </a:r>
            <a:r>
              <a:rPr lang="en-US" b="1" dirty="0"/>
              <a:t>, villages, </a:t>
            </a:r>
            <a:endParaRPr lang="en-IN" b="1" dirty="0"/>
          </a:p>
          <a:p>
            <a:pPr lvl="0">
              <a:buNone/>
            </a:pPr>
            <a:r>
              <a:rPr lang="en-US" b="1" dirty="0"/>
              <a:t>	d. Places of historical importance,</a:t>
            </a:r>
            <a:endParaRPr lang="en-IN" b="1" dirty="0"/>
          </a:p>
          <a:p>
            <a:pPr lvl="0">
              <a:buNone/>
            </a:pPr>
            <a:r>
              <a:rPr lang="en-US" b="1" dirty="0"/>
              <a:t>	e. Flora &amp; fauna of the area, </a:t>
            </a:r>
            <a:endParaRPr lang="en-IN" b="1" dirty="0"/>
          </a:p>
          <a:p>
            <a:pPr lvl="0">
              <a:buNone/>
            </a:pPr>
            <a:r>
              <a:rPr lang="en-US" b="1" dirty="0"/>
              <a:t>	f. Places of religious, social, educational &amp; geographical attraction,</a:t>
            </a:r>
            <a:endParaRPr lang="en-IN" b="1" dirty="0"/>
          </a:p>
          <a:p>
            <a:pPr lvl="0">
              <a:buNone/>
            </a:pPr>
            <a:r>
              <a:rPr lang="en-US" b="1" dirty="0"/>
              <a:t> 	g. languages spoken,  </a:t>
            </a:r>
            <a:endParaRPr lang="en-IN" b="1" dirty="0"/>
          </a:p>
          <a:p>
            <a:pPr lvl="0">
              <a:buNone/>
            </a:pPr>
            <a:r>
              <a:rPr lang="en-US" b="1" dirty="0"/>
              <a:t>	h. Religions followed by people, </a:t>
            </a:r>
            <a:endParaRPr lang="en-IN" b="1" dirty="0"/>
          </a:p>
          <a:p>
            <a:pPr>
              <a:buNone/>
            </a:pPr>
            <a:endParaRPr lang="en-IN"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idx="1"/>
          </p:nvPr>
        </p:nvSpPr>
        <p:spPr bwMode="auto">
          <a:xfrm>
            <a:off x="457200" y="924056"/>
            <a:ext cx="8077200" cy="52999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None/>
              <a:tabLst/>
            </a:pPr>
            <a:r>
              <a:rPr kumimoji="0" lang="en-US" sz="2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i</a:t>
            </a:r>
            <a:r>
              <a:rPr kumimoji="0" lang="en-US" sz="28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en-US" sz="2800" b="0" i="0" u="none" strike="noStrike" cap="none" normalizeH="0" dirty="0">
                <a:ln>
                  <a:noFill/>
                </a:ln>
                <a:solidFill>
                  <a:srgbClr val="000000"/>
                </a:solidFill>
                <a:effectLst/>
                <a:latin typeface="Arial" pitchFamily="34" charset="0"/>
                <a:ea typeface="Times New Roman" pitchFamily="18" charset="0"/>
                <a:cs typeface="Arial" pitchFamily="34" charset="0"/>
              </a:rPr>
              <a:t> </a:t>
            </a:r>
            <a:r>
              <a:rPr kumimoji="0" lang="en-US" sz="2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P</a:t>
            </a:r>
            <a:r>
              <a:rPr kumimoji="0" lang="en-US" sz="2400" b="1" i="0" u="none" strike="noStrike" cap="none" normalizeH="0" baseline="0" dirty="0">
                <a:ln>
                  <a:noFill/>
                </a:ln>
                <a:solidFill>
                  <a:srgbClr val="000000"/>
                </a:solidFill>
                <a:effectLst/>
                <a:latin typeface="Arial" pitchFamily="34" charset="0"/>
                <a:ea typeface="Times New Roman" pitchFamily="18" charset="0"/>
                <a:cs typeface="Arial" pitchFamily="34" charset="0"/>
              </a:rPr>
              <a:t>er capita income of the people, </a:t>
            </a:r>
            <a:endParaRPr kumimoji="0" lang="en-US" sz="14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sz="2400" b="1" i="0" u="none" strike="noStrike" cap="none" normalizeH="0" baseline="0" dirty="0">
                <a:ln>
                  <a:noFill/>
                </a:ln>
                <a:solidFill>
                  <a:srgbClr val="000000"/>
                </a:solidFill>
                <a:effectLst/>
                <a:latin typeface="Arial" pitchFamily="34" charset="0"/>
                <a:ea typeface="Times New Roman" pitchFamily="18" charset="0"/>
                <a:cs typeface="Arial" pitchFamily="34" charset="0"/>
              </a:rPr>
              <a:t>	j.</a:t>
            </a:r>
            <a:r>
              <a:rPr kumimoji="0" lang="en-US" sz="2400" b="1" i="0" u="none" strike="noStrike" cap="none" normalizeH="0" dirty="0">
                <a:ln>
                  <a:noFill/>
                </a:ln>
                <a:solidFill>
                  <a:srgbClr val="000000"/>
                </a:solidFill>
                <a:effectLst/>
                <a:latin typeface="Arial" pitchFamily="34" charset="0"/>
                <a:ea typeface="Times New Roman" pitchFamily="18" charset="0"/>
                <a:cs typeface="Arial" pitchFamily="34" charset="0"/>
              </a:rPr>
              <a:t> </a:t>
            </a:r>
            <a:r>
              <a:rPr kumimoji="0" lang="en-US" sz="2400" b="1" i="0" u="none" strike="noStrike" cap="none" normalizeH="0" baseline="0" dirty="0">
                <a:ln>
                  <a:noFill/>
                </a:ln>
                <a:solidFill>
                  <a:srgbClr val="000000"/>
                </a:solidFill>
                <a:effectLst/>
                <a:latin typeface="Arial" pitchFamily="34" charset="0"/>
                <a:ea typeface="Times New Roman" pitchFamily="18" charset="0"/>
                <a:cs typeface="Arial" pitchFamily="34" charset="0"/>
              </a:rPr>
              <a:t> Developments, </a:t>
            </a:r>
            <a:endParaRPr kumimoji="0" lang="en-US" sz="14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sz="2400" b="1" i="0" u="none" strike="noStrike" cap="none" normalizeH="0" baseline="0" dirty="0">
                <a:ln>
                  <a:noFill/>
                </a:ln>
                <a:solidFill>
                  <a:srgbClr val="000000"/>
                </a:solidFill>
                <a:effectLst/>
                <a:latin typeface="Arial" pitchFamily="34" charset="0"/>
                <a:ea typeface="Times New Roman" pitchFamily="18" charset="0"/>
                <a:cs typeface="Arial" pitchFamily="34" charset="0"/>
              </a:rPr>
              <a:t>	k. Opportunities of  employment, </a:t>
            </a:r>
            <a:endParaRPr kumimoji="0" lang="en-US" sz="14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sz="2400" b="1" i="0" u="none" strike="noStrike" cap="none" normalizeH="0" baseline="0" dirty="0">
                <a:ln>
                  <a:noFill/>
                </a:ln>
                <a:solidFill>
                  <a:srgbClr val="000000"/>
                </a:solidFill>
                <a:effectLst/>
                <a:latin typeface="Arial" pitchFamily="34" charset="0"/>
                <a:ea typeface="Times New Roman" pitchFamily="18" charset="0"/>
                <a:cs typeface="Arial" pitchFamily="34" charset="0"/>
              </a:rPr>
              <a:t>	l. Main source of income for the people, </a:t>
            </a:r>
            <a:endParaRPr kumimoji="0" lang="en-US" sz="14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sz="2400" b="1" i="0" u="none" strike="noStrike" cap="none" normalizeH="0" baseline="0" dirty="0">
                <a:ln>
                  <a:noFill/>
                </a:ln>
                <a:solidFill>
                  <a:srgbClr val="000000"/>
                </a:solidFill>
                <a:effectLst/>
                <a:latin typeface="Arial" pitchFamily="34" charset="0"/>
                <a:ea typeface="Times New Roman" pitchFamily="18" charset="0"/>
                <a:cs typeface="Arial" pitchFamily="34" charset="0"/>
              </a:rPr>
              <a:t>	m. Infra structure, </a:t>
            </a:r>
            <a:endParaRPr kumimoji="0" lang="en-US" sz="14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sz="2400" b="1" i="0" u="none" strike="noStrike" cap="none" normalizeH="0" baseline="0" dirty="0">
                <a:ln>
                  <a:noFill/>
                </a:ln>
                <a:solidFill>
                  <a:srgbClr val="000000"/>
                </a:solidFill>
                <a:effectLst/>
                <a:latin typeface="Arial" pitchFamily="34" charset="0"/>
                <a:ea typeface="Times New Roman" pitchFamily="18" charset="0"/>
                <a:cs typeface="Arial" pitchFamily="34" charset="0"/>
              </a:rPr>
              <a:t>	n. Unpleasant things, (to be eradicated)</a:t>
            </a:r>
          </a:p>
          <a:p>
            <a:pPr lvl="0">
              <a:buNone/>
            </a:pPr>
            <a:r>
              <a:rPr lang="en-US" sz="2800" b="1" dirty="0">
                <a:solidFill>
                  <a:srgbClr val="C00000"/>
                </a:solidFill>
              </a:rPr>
              <a:t>3. Conduct a monthly night prayer in your constituency. (Follow the format given). Invite reps from all </a:t>
            </a:r>
            <a:r>
              <a:rPr lang="en-US" sz="2800" b="1" dirty="0" err="1">
                <a:solidFill>
                  <a:srgbClr val="C00000"/>
                </a:solidFill>
              </a:rPr>
              <a:t>taluks</a:t>
            </a:r>
            <a:endParaRPr lang="en-IN" sz="2800" b="1" dirty="0">
              <a:solidFill>
                <a:srgbClr val="C00000"/>
              </a:solidFill>
            </a:endParaRPr>
          </a:p>
          <a:p>
            <a:pPr lvl="0">
              <a:buNone/>
            </a:pPr>
            <a:r>
              <a:rPr lang="en-US" sz="2800" b="1" dirty="0">
                <a:solidFill>
                  <a:srgbClr val="C00000"/>
                </a:solidFill>
              </a:rPr>
              <a:t>4. Fill your constituency with Troop Churches</a:t>
            </a:r>
            <a:endParaRPr lang="en-IN" sz="2800" b="1" dirty="0">
              <a:solidFill>
                <a:srgbClr val="C00000"/>
              </a:solidFill>
            </a:endParaRPr>
          </a:p>
          <a:p>
            <a:pPr lvl="0">
              <a:buNone/>
            </a:pPr>
            <a:r>
              <a:rPr lang="en-US" sz="2800" b="1" dirty="0">
                <a:solidFill>
                  <a:srgbClr val="C00000"/>
                </a:solidFill>
              </a:rPr>
              <a:t>5. Conduct as many gift schools as possible</a:t>
            </a:r>
          </a:p>
          <a:p>
            <a:pPr lvl="0">
              <a:buNone/>
            </a:pPr>
            <a:r>
              <a:rPr lang="en-IN" sz="2800" b="1" dirty="0"/>
              <a:t>Shadow MPs will take an Oath</a:t>
            </a:r>
            <a:endParaRPr lang="en-IN" sz="2800" b="1"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476488" cy="5715000"/>
          </a:xfrm>
        </p:spPr>
        <p:txBody>
          <a:bodyPr>
            <a:normAutofit/>
          </a:bodyPr>
          <a:lstStyle/>
          <a:p>
            <a:pPr lvl="0">
              <a:buNone/>
            </a:pPr>
            <a:r>
              <a:rPr lang="en-US" b="1" dirty="0">
                <a:solidFill>
                  <a:srgbClr val="C00000"/>
                </a:solidFill>
              </a:rPr>
              <a:t>6. Select 30 people for prayer with fasting, from the constituency. Give 1 prayer point daily to pray. The points can come in rotation. Every day one person will be praying for the constituency. (From the centre, 30 prayer points should be sent every month.)</a:t>
            </a:r>
            <a:endParaRPr lang="en-IN" b="1" dirty="0">
              <a:solidFill>
                <a:srgbClr val="C00000"/>
              </a:solidFill>
            </a:endParaRPr>
          </a:p>
          <a:p>
            <a:pPr lvl="0">
              <a:buNone/>
            </a:pPr>
            <a:r>
              <a:rPr lang="en-US" b="1" dirty="0">
                <a:solidFill>
                  <a:srgbClr val="C00000"/>
                </a:solidFill>
              </a:rPr>
              <a:t>7. Visit their constituencies once a month (Can be during night prayer)  – Ask all the Troop Church soldiers to be present there.</a:t>
            </a:r>
            <a:endParaRPr lang="en-IN" b="1" dirty="0">
              <a:solidFill>
                <a:srgbClr val="C00000"/>
              </a:solidFill>
            </a:endParaRPr>
          </a:p>
          <a:p>
            <a:pPr lvl="0">
              <a:buNone/>
            </a:pPr>
            <a:r>
              <a:rPr lang="en-US" b="1" dirty="0">
                <a:solidFill>
                  <a:srgbClr val="C00000"/>
                </a:solidFill>
              </a:rPr>
              <a:t>8. Attend all the meetings of Shadow </a:t>
            </a:r>
            <a:r>
              <a:rPr lang="en-US" b="1" dirty="0" err="1">
                <a:solidFill>
                  <a:srgbClr val="C00000"/>
                </a:solidFill>
              </a:rPr>
              <a:t>Parli</a:t>
            </a:r>
            <a:endParaRPr lang="en-IN" b="1" dirty="0">
              <a:solidFill>
                <a:srgbClr val="C00000"/>
              </a:solidFill>
            </a:endParaRPr>
          </a:p>
          <a:p>
            <a:pPr marL="0" lvl="0" indent="0" eaLnBrk="0" fontAlgn="base" hangingPunct="0">
              <a:spcBef>
                <a:spcPct val="0"/>
              </a:spcBef>
              <a:spcAft>
                <a:spcPct val="0"/>
              </a:spcAft>
              <a:buNone/>
            </a:pPr>
            <a:endParaRPr kumimoji="0" lang="en-US" b="1" i="0" u="none" strike="noStrike" cap="none" normalizeH="0" baseline="0" dirty="0">
              <a:ln>
                <a:noFill/>
              </a:ln>
              <a:solidFill>
                <a:schemeClr val="tx1"/>
              </a:solidFill>
              <a:effectLst/>
              <a:latin typeface="Arial" pitchFamily="34" charset="0"/>
              <a:cs typeface="Arial" pitchFamily="34" charset="0"/>
            </a:endParaRPr>
          </a:p>
          <a:p>
            <a:endParaRPr lang="en-IN"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4953000" cy="1143000"/>
          </a:xfrm>
        </p:spPr>
        <p:txBody>
          <a:bodyPr>
            <a:normAutofit fontScale="90000"/>
          </a:bodyPr>
          <a:lstStyle/>
          <a:p>
            <a:r>
              <a:rPr lang="en-US" b="1" dirty="0"/>
              <a:t>Continuation of ENHF  Vision in 2020</a:t>
            </a:r>
            <a:endParaRPr lang="en-IN" b="1" dirty="0"/>
          </a:p>
        </p:txBody>
      </p:sp>
      <p:sp>
        <p:nvSpPr>
          <p:cNvPr id="3" name="Content Placeholder 2"/>
          <p:cNvSpPr>
            <a:spLocks noGrp="1"/>
          </p:cNvSpPr>
          <p:nvPr>
            <p:ph idx="1"/>
          </p:nvPr>
        </p:nvSpPr>
        <p:spPr/>
        <p:txBody>
          <a:bodyPr>
            <a:normAutofit fontScale="92500"/>
          </a:bodyPr>
          <a:lstStyle/>
          <a:p>
            <a:pPr>
              <a:buNone/>
            </a:pPr>
            <a:r>
              <a:rPr lang="en-US" b="1" dirty="0"/>
              <a:t>	</a:t>
            </a:r>
          </a:p>
          <a:p>
            <a:pPr>
              <a:buNone/>
            </a:pPr>
            <a:endParaRPr lang="en-US" b="1" dirty="0"/>
          </a:p>
          <a:p>
            <a:pPr>
              <a:buNone/>
            </a:pPr>
            <a:r>
              <a:rPr lang="en-US" b="1" dirty="0"/>
              <a:t>	</a:t>
            </a:r>
            <a:r>
              <a:rPr lang="en-US" sz="3600" b="1" dirty="0"/>
              <a:t>In the month of  January 2019 Lord gave a Revelation called “Rise up &amp; Build” (RUB)</a:t>
            </a:r>
          </a:p>
          <a:p>
            <a:pPr>
              <a:buNone/>
            </a:pPr>
            <a:r>
              <a:rPr lang="en-US" sz="3600" b="1" dirty="0"/>
              <a:t>	RUB was a time bound plan which had to be completed in 2 months, February &amp; March 2019</a:t>
            </a:r>
          </a:p>
          <a:p>
            <a:pPr>
              <a:buNone/>
            </a:pPr>
            <a:r>
              <a:rPr lang="en-US" b="1"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lgn="ctr"/>
            <a:r>
              <a:rPr lang="en-US" b="1" dirty="0"/>
              <a:t> </a:t>
            </a:r>
            <a:br>
              <a:rPr lang="en-US" b="1" dirty="0"/>
            </a:br>
            <a:r>
              <a:rPr lang="en-US" b="1" dirty="0"/>
              <a:t>Constituencies &amp; SMPs- Haryana</a:t>
            </a:r>
            <a:endParaRPr lang="en-IN" b="1" dirty="0"/>
          </a:p>
        </p:txBody>
      </p:sp>
      <p:graphicFrame>
        <p:nvGraphicFramePr>
          <p:cNvPr id="4" name="Content Placeholder 3"/>
          <p:cNvGraphicFramePr>
            <a:graphicFrameLocks noGrp="1"/>
          </p:cNvGraphicFramePr>
          <p:nvPr>
            <p:ph idx="1"/>
          </p:nvPr>
        </p:nvGraphicFramePr>
        <p:xfrm>
          <a:off x="228600" y="1219200"/>
          <a:ext cx="8686800" cy="5664269"/>
        </p:xfrm>
        <a:graphic>
          <a:graphicData uri="http://schemas.openxmlformats.org/drawingml/2006/table">
            <a:tbl>
              <a:tblPr firstRow="1" bandRow="1">
                <a:tableStyleId>{5C22544A-7EE6-4342-B048-85BDC9FD1C3A}</a:tableStyleId>
              </a:tblPr>
              <a:tblGrid>
                <a:gridCol w="2662676">
                  <a:extLst>
                    <a:ext uri="{9D8B030D-6E8A-4147-A177-3AD203B41FA5}">
                      <a16:colId xmlns:a16="http://schemas.microsoft.com/office/drawing/2014/main" val="20000"/>
                    </a:ext>
                  </a:extLst>
                </a:gridCol>
                <a:gridCol w="2383169">
                  <a:extLst>
                    <a:ext uri="{9D8B030D-6E8A-4147-A177-3AD203B41FA5}">
                      <a16:colId xmlns:a16="http://schemas.microsoft.com/office/drawing/2014/main" val="20001"/>
                    </a:ext>
                  </a:extLst>
                </a:gridCol>
                <a:gridCol w="2206638">
                  <a:extLst>
                    <a:ext uri="{9D8B030D-6E8A-4147-A177-3AD203B41FA5}">
                      <a16:colId xmlns:a16="http://schemas.microsoft.com/office/drawing/2014/main" val="20002"/>
                    </a:ext>
                  </a:extLst>
                </a:gridCol>
                <a:gridCol w="1434317">
                  <a:extLst>
                    <a:ext uri="{9D8B030D-6E8A-4147-A177-3AD203B41FA5}">
                      <a16:colId xmlns:a16="http://schemas.microsoft.com/office/drawing/2014/main" val="20003"/>
                    </a:ext>
                  </a:extLst>
                </a:gridCol>
              </a:tblGrid>
              <a:tr h="370840">
                <a:tc>
                  <a:txBody>
                    <a:bodyPr/>
                    <a:lstStyle/>
                    <a:p>
                      <a:pPr algn="l">
                        <a:lnSpc>
                          <a:spcPct val="115000"/>
                        </a:lnSpc>
                        <a:spcAft>
                          <a:spcPts val="0"/>
                        </a:spcAft>
                      </a:pPr>
                      <a:r>
                        <a:rPr lang="en-US" sz="1600" dirty="0">
                          <a:solidFill>
                            <a:schemeClr val="bg1"/>
                          </a:solidFill>
                          <a:latin typeface="Arial"/>
                          <a:ea typeface="Times New Roman"/>
                          <a:cs typeface="Times New Roman"/>
                        </a:rPr>
                        <a:t>Name of  Name of Constituencies </a:t>
                      </a:r>
                      <a:endParaRPr lang="en-IN" sz="1100" dirty="0">
                        <a:solidFill>
                          <a:schemeClr val="bg1"/>
                        </a:solidFill>
                        <a:latin typeface="Calibri"/>
                        <a:ea typeface="Times New Roman"/>
                        <a:cs typeface="Times New Roman"/>
                      </a:endParaRPr>
                    </a:p>
                  </a:txBody>
                  <a:tcPr marL="75258" marR="75258" marT="0" marB="0" anchor="b"/>
                </a:tc>
                <a:tc>
                  <a:txBody>
                    <a:bodyPr/>
                    <a:lstStyle/>
                    <a:p>
                      <a:pPr algn="l">
                        <a:lnSpc>
                          <a:spcPct val="115000"/>
                        </a:lnSpc>
                        <a:spcAft>
                          <a:spcPts val="0"/>
                        </a:spcAft>
                      </a:pPr>
                      <a:r>
                        <a:rPr lang="en-US" sz="1600" b="1" dirty="0" err="1">
                          <a:solidFill>
                            <a:schemeClr val="bg1"/>
                          </a:solidFill>
                          <a:latin typeface="Calibri"/>
                          <a:ea typeface="Times New Roman"/>
                          <a:cs typeface="Times New Roman"/>
                        </a:rPr>
                        <a:t>Smp</a:t>
                      </a:r>
                      <a:r>
                        <a:rPr lang="en-US" sz="1600" b="1" dirty="0">
                          <a:solidFill>
                            <a:schemeClr val="bg1"/>
                          </a:solidFill>
                          <a:latin typeface="Calibri"/>
                          <a:ea typeface="Times New Roman"/>
                          <a:cs typeface="Times New Roman"/>
                        </a:rPr>
                        <a:t> Appointed</a:t>
                      </a:r>
                      <a:endParaRPr lang="en-IN" sz="1200" dirty="0">
                        <a:solidFill>
                          <a:schemeClr val="bg1"/>
                        </a:solidFill>
                        <a:latin typeface="Calibri"/>
                        <a:ea typeface="Times New Roman"/>
                        <a:cs typeface="Times New Roman"/>
                      </a:endParaRPr>
                    </a:p>
                  </a:txBody>
                  <a:tcPr marL="75258" marR="75258" marT="0" marB="0" anchor="b"/>
                </a:tc>
                <a:tc>
                  <a:txBody>
                    <a:bodyPr/>
                    <a:lstStyle/>
                    <a:p>
                      <a:pPr algn="l">
                        <a:lnSpc>
                          <a:spcPct val="115000"/>
                        </a:lnSpc>
                        <a:spcAft>
                          <a:spcPts val="0"/>
                        </a:spcAft>
                      </a:pPr>
                      <a:r>
                        <a:rPr lang="en-US" sz="1600" dirty="0">
                          <a:solidFill>
                            <a:schemeClr val="bg1"/>
                          </a:solidFill>
                          <a:latin typeface="Calibri"/>
                          <a:ea typeface="Times New Roman"/>
                          <a:cs typeface="Times New Roman"/>
                        </a:rPr>
                        <a:t>Appointed on </a:t>
                      </a:r>
                      <a:endParaRPr lang="en-IN" sz="1200" dirty="0">
                        <a:solidFill>
                          <a:schemeClr val="bg1"/>
                        </a:solidFill>
                        <a:latin typeface="Calibri"/>
                        <a:ea typeface="Times New Roman"/>
                        <a:cs typeface="Times New Roman"/>
                      </a:endParaRPr>
                    </a:p>
                  </a:txBody>
                  <a:tcPr marL="75258" marR="75258" marT="0" marB="0"/>
                </a:tc>
                <a:tc>
                  <a:txBody>
                    <a:bodyPr/>
                    <a:lstStyle/>
                    <a:p>
                      <a:pPr algn="l">
                        <a:lnSpc>
                          <a:spcPct val="115000"/>
                        </a:lnSpc>
                        <a:spcAft>
                          <a:spcPts val="0"/>
                        </a:spcAft>
                      </a:pPr>
                      <a:r>
                        <a:rPr lang="en-US" sz="1600" dirty="0">
                          <a:solidFill>
                            <a:schemeClr val="bg1"/>
                          </a:solidFill>
                          <a:latin typeface="Calibri"/>
                          <a:ea typeface="Times New Roman"/>
                          <a:cs typeface="Times New Roman"/>
                        </a:rPr>
                        <a:t>Contact no</a:t>
                      </a:r>
                      <a:endParaRPr lang="en-IN" sz="1600" dirty="0">
                        <a:solidFill>
                          <a:schemeClr val="bg1"/>
                        </a:solidFill>
                        <a:latin typeface="Calibri"/>
                        <a:ea typeface="Times New Roman"/>
                        <a:cs typeface="Times New Roman"/>
                      </a:endParaRPr>
                    </a:p>
                  </a:txBody>
                  <a:tcPr marL="75258" marR="75258" marT="0" marB="0"/>
                </a:tc>
                <a:extLst>
                  <a:ext uri="{0D108BD9-81ED-4DB2-BD59-A6C34878D82A}">
                    <a16:rowId xmlns:a16="http://schemas.microsoft.com/office/drawing/2014/main" val="10000"/>
                  </a:ext>
                </a:extLst>
              </a:tr>
              <a:tr h="370840">
                <a:tc>
                  <a:txBody>
                    <a:bodyPr/>
                    <a:lstStyle/>
                    <a:p>
                      <a:pPr>
                        <a:lnSpc>
                          <a:spcPct val="115000"/>
                        </a:lnSpc>
                        <a:spcAft>
                          <a:spcPts val="0"/>
                        </a:spcAft>
                      </a:pPr>
                      <a:r>
                        <a:rPr lang="en-US" sz="2400" dirty="0">
                          <a:solidFill>
                            <a:srgbClr val="000000"/>
                          </a:solidFill>
                          <a:latin typeface="Calibri"/>
                          <a:ea typeface="Times New Roman"/>
                          <a:cs typeface="Times New Roman"/>
                        </a:rPr>
                        <a:t>1.Ambala (SC)</a:t>
                      </a:r>
                      <a:endParaRPr lang="en-IN" sz="1800" dirty="0">
                        <a:latin typeface="Calibri"/>
                        <a:ea typeface="Times New Roman"/>
                        <a:cs typeface="Times New Roman"/>
                      </a:endParaRPr>
                    </a:p>
                  </a:txBody>
                  <a:tcPr marL="75258" marR="75258" marT="0" marB="0" anchor="b"/>
                </a:tc>
                <a:tc>
                  <a:txBody>
                    <a:bodyPr/>
                    <a:lstStyle/>
                    <a:p>
                      <a:pPr>
                        <a:lnSpc>
                          <a:spcPct val="115000"/>
                        </a:lnSpc>
                        <a:spcAft>
                          <a:spcPts val="0"/>
                        </a:spcAft>
                      </a:pPr>
                      <a:r>
                        <a:rPr lang="en-US" sz="2400">
                          <a:solidFill>
                            <a:srgbClr val="000000"/>
                          </a:solidFill>
                          <a:latin typeface="Calibri"/>
                          <a:ea typeface="Times New Roman"/>
                          <a:cs typeface="Times New Roman"/>
                        </a:rPr>
                        <a:t>Sol.Sonia</a:t>
                      </a:r>
                      <a:endParaRPr lang="en-IN" sz="1800">
                        <a:latin typeface="Calibri"/>
                        <a:ea typeface="Times New Roman"/>
                        <a:cs typeface="Times New Roman"/>
                      </a:endParaRPr>
                    </a:p>
                  </a:txBody>
                  <a:tcPr marL="75258" marR="75258" marT="0" marB="0"/>
                </a:tc>
                <a:tc>
                  <a:txBody>
                    <a:bodyPr/>
                    <a:lstStyle/>
                    <a:p>
                      <a:pPr>
                        <a:lnSpc>
                          <a:spcPct val="115000"/>
                        </a:lnSpc>
                        <a:spcAft>
                          <a:spcPts val="0"/>
                        </a:spcAft>
                      </a:pPr>
                      <a:r>
                        <a:rPr lang="en-US" sz="2400">
                          <a:solidFill>
                            <a:srgbClr val="000000"/>
                          </a:solidFill>
                          <a:latin typeface="Calibri"/>
                          <a:ea typeface="Times New Roman"/>
                          <a:cs typeface="Times New Roman"/>
                        </a:rPr>
                        <a:t>10.07.2019</a:t>
                      </a:r>
                      <a:endParaRPr lang="en-IN" sz="1800">
                        <a:latin typeface="Calibri"/>
                        <a:ea typeface="Times New Roman"/>
                        <a:cs typeface="Times New Roman"/>
                      </a:endParaRPr>
                    </a:p>
                  </a:txBody>
                  <a:tcPr marL="75258" marR="75258" marT="0" marB="0"/>
                </a:tc>
                <a:tc>
                  <a:txBody>
                    <a:bodyPr/>
                    <a:lstStyle/>
                    <a:p>
                      <a:endParaRPr lang="en-IN" dirty="0"/>
                    </a:p>
                  </a:txBody>
                  <a:tcPr marL="100344" marR="100344"/>
                </a:tc>
                <a:extLst>
                  <a:ext uri="{0D108BD9-81ED-4DB2-BD59-A6C34878D82A}">
                    <a16:rowId xmlns:a16="http://schemas.microsoft.com/office/drawing/2014/main" val="10001"/>
                  </a:ext>
                </a:extLst>
              </a:tr>
              <a:tr h="370840">
                <a:tc>
                  <a:txBody>
                    <a:bodyPr/>
                    <a:lstStyle/>
                    <a:p>
                      <a:pPr>
                        <a:lnSpc>
                          <a:spcPct val="115000"/>
                        </a:lnSpc>
                        <a:spcAft>
                          <a:spcPts val="0"/>
                        </a:spcAft>
                      </a:pPr>
                      <a:r>
                        <a:rPr lang="en-US" sz="2400">
                          <a:solidFill>
                            <a:srgbClr val="000000"/>
                          </a:solidFill>
                          <a:latin typeface="Calibri"/>
                          <a:ea typeface="Times New Roman"/>
                          <a:cs typeface="Times New Roman"/>
                        </a:rPr>
                        <a:t>2 .Kurukshetra</a:t>
                      </a:r>
                      <a:endParaRPr lang="en-IN" sz="1800">
                        <a:latin typeface="Calibri"/>
                        <a:ea typeface="Times New Roman"/>
                        <a:cs typeface="Times New Roman"/>
                      </a:endParaRPr>
                    </a:p>
                  </a:txBody>
                  <a:tcPr marL="75258" marR="75258" marT="0" marB="0" anchor="b"/>
                </a:tc>
                <a:tc>
                  <a:txBody>
                    <a:bodyPr/>
                    <a:lstStyle/>
                    <a:p>
                      <a:pPr>
                        <a:lnSpc>
                          <a:spcPct val="115000"/>
                        </a:lnSpc>
                        <a:spcAft>
                          <a:spcPts val="0"/>
                        </a:spcAft>
                      </a:pPr>
                      <a:r>
                        <a:rPr lang="en-US" sz="2400">
                          <a:solidFill>
                            <a:srgbClr val="000000"/>
                          </a:solidFill>
                          <a:latin typeface="Calibri"/>
                          <a:ea typeface="Times New Roman"/>
                          <a:cs typeface="Times New Roman"/>
                        </a:rPr>
                        <a:t>Sol.Gracy John</a:t>
                      </a:r>
                      <a:endParaRPr lang="en-IN" sz="1800">
                        <a:latin typeface="Calibri"/>
                        <a:ea typeface="Times New Roman"/>
                        <a:cs typeface="Times New Roman"/>
                      </a:endParaRPr>
                    </a:p>
                  </a:txBody>
                  <a:tcPr marL="75258" marR="75258" marT="0" marB="0"/>
                </a:tc>
                <a:tc>
                  <a:txBody>
                    <a:bodyPr/>
                    <a:lstStyle/>
                    <a:p>
                      <a:pPr>
                        <a:lnSpc>
                          <a:spcPct val="115000"/>
                        </a:lnSpc>
                        <a:spcAft>
                          <a:spcPts val="0"/>
                        </a:spcAft>
                      </a:pPr>
                      <a:r>
                        <a:rPr lang="en-US" sz="2400" dirty="0">
                          <a:solidFill>
                            <a:srgbClr val="000000"/>
                          </a:solidFill>
                          <a:latin typeface="Calibri"/>
                          <a:ea typeface="Times New Roman"/>
                          <a:cs typeface="Times New Roman"/>
                        </a:rPr>
                        <a:t>10.7.2019 </a:t>
                      </a:r>
                      <a:endParaRPr lang="en-IN" sz="1800" dirty="0">
                        <a:latin typeface="Calibri"/>
                        <a:ea typeface="Times New Roman"/>
                        <a:cs typeface="Times New Roman"/>
                      </a:endParaRPr>
                    </a:p>
                  </a:txBody>
                  <a:tcPr marL="75258" marR="75258" marT="0" marB="0"/>
                </a:tc>
                <a:tc>
                  <a:txBody>
                    <a:bodyPr/>
                    <a:lstStyle/>
                    <a:p>
                      <a:endParaRPr lang="en-IN" dirty="0"/>
                    </a:p>
                  </a:txBody>
                  <a:tcPr marL="100344" marR="100344"/>
                </a:tc>
                <a:extLst>
                  <a:ext uri="{0D108BD9-81ED-4DB2-BD59-A6C34878D82A}">
                    <a16:rowId xmlns:a16="http://schemas.microsoft.com/office/drawing/2014/main" val="10002"/>
                  </a:ext>
                </a:extLst>
              </a:tr>
              <a:tr h="370840">
                <a:tc>
                  <a:txBody>
                    <a:bodyPr/>
                    <a:lstStyle/>
                    <a:p>
                      <a:pPr>
                        <a:lnSpc>
                          <a:spcPct val="115000"/>
                        </a:lnSpc>
                        <a:spcAft>
                          <a:spcPts val="0"/>
                        </a:spcAft>
                      </a:pPr>
                      <a:r>
                        <a:rPr lang="en-US" sz="2400">
                          <a:solidFill>
                            <a:srgbClr val="000000"/>
                          </a:solidFill>
                          <a:latin typeface="Calibri"/>
                          <a:ea typeface="Times New Roman"/>
                          <a:cs typeface="Times New Roman"/>
                        </a:rPr>
                        <a:t>3.Karnal</a:t>
                      </a:r>
                      <a:endParaRPr lang="en-IN" sz="1800">
                        <a:latin typeface="Calibri"/>
                        <a:ea typeface="Times New Roman"/>
                        <a:cs typeface="Times New Roman"/>
                      </a:endParaRPr>
                    </a:p>
                  </a:txBody>
                  <a:tcPr marL="75258" marR="75258" marT="0" marB="0" anchor="b"/>
                </a:tc>
                <a:tc>
                  <a:txBody>
                    <a:bodyPr/>
                    <a:lstStyle/>
                    <a:p>
                      <a:pPr>
                        <a:lnSpc>
                          <a:spcPct val="115000"/>
                        </a:lnSpc>
                        <a:spcAft>
                          <a:spcPts val="0"/>
                        </a:spcAft>
                      </a:pPr>
                      <a:r>
                        <a:rPr lang="en-US" sz="2400">
                          <a:solidFill>
                            <a:srgbClr val="000000"/>
                          </a:solidFill>
                          <a:latin typeface="Calibri"/>
                          <a:ea typeface="Times New Roman"/>
                          <a:cs typeface="Times New Roman"/>
                        </a:rPr>
                        <a:t>Sol.Usha</a:t>
                      </a:r>
                      <a:endParaRPr lang="en-IN" sz="1800">
                        <a:latin typeface="Calibri"/>
                        <a:ea typeface="Times New Roman"/>
                        <a:cs typeface="Times New Roman"/>
                      </a:endParaRPr>
                    </a:p>
                  </a:txBody>
                  <a:tcPr marL="75258" marR="75258" marT="0" marB="0"/>
                </a:tc>
                <a:tc>
                  <a:txBody>
                    <a:bodyPr/>
                    <a:lstStyle/>
                    <a:p>
                      <a:pPr>
                        <a:lnSpc>
                          <a:spcPct val="115000"/>
                        </a:lnSpc>
                        <a:spcAft>
                          <a:spcPts val="0"/>
                        </a:spcAft>
                      </a:pPr>
                      <a:r>
                        <a:rPr lang="en-US" sz="2400">
                          <a:solidFill>
                            <a:srgbClr val="000000"/>
                          </a:solidFill>
                          <a:latin typeface="Calibri"/>
                          <a:ea typeface="Times New Roman"/>
                          <a:cs typeface="Times New Roman"/>
                        </a:rPr>
                        <a:t>10.7.2019 </a:t>
                      </a:r>
                      <a:endParaRPr lang="en-IN" sz="1800">
                        <a:latin typeface="Calibri"/>
                        <a:ea typeface="Times New Roman"/>
                        <a:cs typeface="Times New Roman"/>
                      </a:endParaRPr>
                    </a:p>
                  </a:txBody>
                  <a:tcPr marL="75258" marR="75258" marT="0" marB="0"/>
                </a:tc>
                <a:tc>
                  <a:txBody>
                    <a:bodyPr/>
                    <a:lstStyle/>
                    <a:p>
                      <a:endParaRPr lang="en-IN" dirty="0"/>
                    </a:p>
                  </a:txBody>
                  <a:tcPr marL="100344" marR="100344"/>
                </a:tc>
                <a:extLst>
                  <a:ext uri="{0D108BD9-81ED-4DB2-BD59-A6C34878D82A}">
                    <a16:rowId xmlns:a16="http://schemas.microsoft.com/office/drawing/2014/main" val="10003"/>
                  </a:ext>
                </a:extLst>
              </a:tr>
              <a:tr h="370840">
                <a:tc>
                  <a:txBody>
                    <a:bodyPr/>
                    <a:lstStyle/>
                    <a:p>
                      <a:pPr>
                        <a:lnSpc>
                          <a:spcPct val="115000"/>
                        </a:lnSpc>
                        <a:spcAft>
                          <a:spcPts val="0"/>
                        </a:spcAft>
                      </a:pPr>
                      <a:r>
                        <a:rPr lang="en-US" sz="2400">
                          <a:solidFill>
                            <a:srgbClr val="000000"/>
                          </a:solidFill>
                          <a:latin typeface="Calibri"/>
                          <a:ea typeface="Times New Roman"/>
                          <a:cs typeface="Times New Roman"/>
                        </a:rPr>
                        <a:t>4 .Sonepat</a:t>
                      </a:r>
                      <a:endParaRPr lang="en-IN" sz="1800">
                        <a:latin typeface="Calibri"/>
                        <a:ea typeface="Times New Roman"/>
                        <a:cs typeface="Times New Roman"/>
                      </a:endParaRPr>
                    </a:p>
                  </a:txBody>
                  <a:tcPr marL="75258" marR="75258" marT="0" marB="0" anchor="b"/>
                </a:tc>
                <a:tc>
                  <a:txBody>
                    <a:bodyPr/>
                    <a:lstStyle/>
                    <a:p>
                      <a:pPr>
                        <a:lnSpc>
                          <a:spcPct val="115000"/>
                        </a:lnSpc>
                        <a:spcAft>
                          <a:spcPts val="0"/>
                        </a:spcAft>
                      </a:pPr>
                      <a:r>
                        <a:rPr lang="en-US" sz="2400">
                          <a:solidFill>
                            <a:srgbClr val="000000"/>
                          </a:solidFill>
                          <a:latin typeface="Calibri"/>
                          <a:ea typeface="Times New Roman"/>
                          <a:cs typeface="Times New Roman"/>
                        </a:rPr>
                        <a:t>Sol.Anjali</a:t>
                      </a:r>
                      <a:endParaRPr lang="en-IN" sz="1800">
                        <a:latin typeface="Calibri"/>
                        <a:ea typeface="Times New Roman"/>
                        <a:cs typeface="Times New Roman"/>
                      </a:endParaRPr>
                    </a:p>
                  </a:txBody>
                  <a:tcPr marL="75258" marR="75258" marT="0" marB="0"/>
                </a:tc>
                <a:tc>
                  <a:txBody>
                    <a:bodyPr/>
                    <a:lstStyle/>
                    <a:p>
                      <a:pPr>
                        <a:lnSpc>
                          <a:spcPct val="115000"/>
                        </a:lnSpc>
                        <a:spcAft>
                          <a:spcPts val="0"/>
                        </a:spcAft>
                      </a:pPr>
                      <a:r>
                        <a:rPr lang="en-US" sz="2400">
                          <a:solidFill>
                            <a:srgbClr val="000000"/>
                          </a:solidFill>
                          <a:latin typeface="Calibri"/>
                          <a:ea typeface="Times New Roman"/>
                          <a:cs typeface="Times New Roman"/>
                        </a:rPr>
                        <a:t>10.7.2019 </a:t>
                      </a:r>
                      <a:endParaRPr lang="en-IN" sz="1800">
                        <a:latin typeface="Calibri"/>
                        <a:ea typeface="Times New Roman"/>
                        <a:cs typeface="Times New Roman"/>
                      </a:endParaRPr>
                    </a:p>
                  </a:txBody>
                  <a:tcPr marL="75258" marR="75258" marT="0" marB="0"/>
                </a:tc>
                <a:tc>
                  <a:txBody>
                    <a:bodyPr/>
                    <a:lstStyle/>
                    <a:p>
                      <a:endParaRPr lang="en-IN" dirty="0"/>
                    </a:p>
                  </a:txBody>
                  <a:tcPr marL="100344" marR="100344"/>
                </a:tc>
                <a:extLst>
                  <a:ext uri="{0D108BD9-81ED-4DB2-BD59-A6C34878D82A}">
                    <a16:rowId xmlns:a16="http://schemas.microsoft.com/office/drawing/2014/main" val="10004"/>
                  </a:ext>
                </a:extLst>
              </a:tr>
              <a:tr h="370840">
                <a:tc>
                  <a:txBody>
                    <a:bodyPr/>
                    <a:lstStyle/>
                    <a:p>
                      <a:pPr>
                        <a:lnSpc>
                          <a:spcPct val="115000"/>
                        </a:lnSpc>
                        <a:spcAft>
                          <a:spcPts val="0"/>
                        </a:spcAft>
                      </a:pPr>
                      <a:r>
                        <a:rPr lang="en-US" sz="2400">
                          <a:solidFill>
                            <a:srgbClr val="000000"/>
                          </a:solidFill>
                          <a:latin typeface="Calibri"/>
                          <a:ea typeface="Times New Roman"/>
                          <a:cs typeface="Times New Roman"/>
                        </a:rPr>
                        <a:t>5 .Rohtak</a:t>
                      </a:r>
                      <a:endParaRPr lang="en-IN" sz="1800">
                        <a:latin typeface="Calibri"/>
                        <a:ea typeface="Times New Roman"/>
                        <a:cs typeface="Times New Roman"/>
                      </a:endParaRPr>
                    </a:p>
                  </a:txBody>
                  <a:tcPr marL="75258" marR="75258" marT="0" marB="0" anchor="b"/>
                </a:tc>
                <a:tc>
                  <a:txBody>
                    <a:bodyPr/>
                    <a:lstStyle/>
                    <a:p>
                      <a:pPr>
                        <a:lnSpc>
                          <a:spcPct val="115000"/>
                        </a:lnSpc>
                        <a:spcAft>
                          <a:spcPts val="0"/>
                        </a:spcAft>
                      </a:pPr>
                      <a:r>
                        <a:rPr lang="en-US" sz="2400">
                          <a:solidFill>
                            <a:srgbClr val="000000"/>
                          </a:solidFill>
                          <a:latin typeface="Calibri"/>
                          <a:ea typeface="Times New Roman"/>
                          <a:cs typeface="Times New Roman"/>
                        </a:rPr>
                        <a:t>Sol.Nirmala</a:t>
                      </a:r>
                      <a:endParaRPr lang="en-IN" sz="1800">
                        <a:latin typeface="Calibri"/>
                        <a:ea typeface="Times New Roman"/>
                        <a:cs typeface="Times New Roman"/>
                      </a:endParaRPr>
                    </a:p>
                  </a:txBody>
                  <a:tcPr marL="75258" marR="75258" marT="0" marB="0"/>
                </a:tc>
                <a:tc>
                  <a:txBody>
                    <a:bodyPr/>
                    <a:lstStyle/>
                    <a:p>
                      <a:pPr>
                        <a:lnSpc>
                          <a:spcPct val="115000"/>
                        </a:lnSpc>
                        <a:spcAft>
                          <a:spcPts val="0"/>
                        </a:spcAft>
                      </a:pPr>
                      <a:r>
                        <a:rPr lang="en-US" sz="2400">
                          <a:solidFill>
                            <a:srgbClr val="000000"/>
                          </a:solidFill>
                          <a:latin typeface="Calibri"/>
                          <a:ea typeface="Times New Roman"/>
                          <a:cs typeface="Times New Roman"/>
                        </a:rPr>
                        <a:t>10.7.2019 </a:t>
                      </a:r>
                      <a:endParaRPr lang="en-IN" sz="1800">
                        <a:latin typeface="Calibri"/>
                        <a:ea typeface="Times New Roman"/>
                        <a:cs typeface="Times New Roman"/>
                      </a:endParaRPr>
                    </a:p>
                  </a:txBody>
                  <a:tcPr marL="75258" marR="75258" marT="0" marB="0"/>
                </a:tc>
                <a:tc>
                  <a:txBody>
                    <a:bodyPr/>
                    <a:lstStyle/>
                    <a:p>
                      <a:endParaRPr lang="en-IN" dirty="0"/>
                    </a:p>
                  </a:txBody>
                  <a:tcPr marL="100344" marR="100344"/>
                </a:tc>
                <a:extLst>
                  <a:ext uri="{0D108BD9-81ED-4DB2-BD59-A6C34878D82A}">
                    <a16:rowId xmlns:a16="http://schemas.microsoft.com/office/drawing/2014/main" val="10005"/>
                  </a:ext>
                </a:extLst>
              </a:tr>
              <a:tr h="370840">
                <a:tc>
                  <a:txBody>
                    <a:bodyPr/>
                    <a:lstStyle/>
                    <a:p>
                      <a:pPr>
                        <a:lnSpc>
                          <a:spcPct val="115000"/>
                        </a:lnSpc>
                        <a:spcAft>
                          <a:spcPts val="0"/>
                        </a:spcAft>
                      </a:pPr>
                      <a:r>
                        <a:rPr lang="en-US" sz="2400">
                          <a:solidFill>
                            <a:srgbClr val="000000"/>
                          </a:solidFill>
                          <a:latin typeface="Calibri"/>
                          <a:ea typeface="Times New Roman"/>
                          <a:cs typeface="Times New Roman"/>
                        </a:rPr>
                        <a:t>6.Faridabad</a:t>
                      </a:r>
                      <a:endParaRPr lang="en-IN" sz="1800">
                        <a:latin typeface="Calibri"/>
                        <a:ea typeface="Times New Roman"/>
                        <a:cs typeface="Times New Roman"/>
                      </a:endParaRPr>
                    </a:p>
                  </a:txBody>
                  <a:tcPr marL="75258" marR="75258" marT="0" marB="0" anchor="b"/>
                </a:tc>
                <a:tc>
                  <a:txBody>
                    <a:bodyPr/>
                    <a:lstStyle/>
                    <a:p>
                      <a:pPr>
                        <a:lnSpc>
                          <a:spcPct val="115000"/>
                        </a:lnSpc>
                        <a:spcAft>
                          <a:spcPts val="0"/>
                        </a:spcAft>
                      </a:pPr>
                      <a:r>
                        <a:rPr lang="en-US" sz="2400">
                          <a:solidFill>
                            <a:srgbClr val="000000"/>
                          </a:solidFill>
                          <a:latin typeface="Calibri"/>
                          <a:ea typeface="Times New Roman"/>
                          <a:cs typeface="Times New Roman"/>
                        </a:rPr>
                        <a:t>Sol.Vinitha</a:t>
                      </a:r>
                      <a:endParaRPr lang="en-IN" sz="1800">
                        <a:latin typeface="Calibri"/>
                        <a:ea typeface="Times New Roman"/>
                        <a:cs typeface="Times New Roman"/>
                      </a:endParaRPr>
                    </a:p>
                  </a:txBody>
                  <a:tcPr marL="75258" marR="75258" marT="0" marB="0"/>
                </a:tc>
                <a:tc>
                  <a:txBody>
                    <a:bodyPr/>
                    <a:lstStyle/>
                    <a:p>
                      <a:pPr>
                        <a:lnSpc>
                          <a:spcPct val="115000"/>
                        </a:lnSpc>
                        <a:spcAft>
                          <a:spcPts val="0"/>
                        </a:spcAft>
                      </a:pPr>
                      <a:r>
                        <a:rPr lang="en-US" sz="2400">
                          <a:solidFill>
                            <a:srgbClr val="000000"/>
                          </a:solidFill>
                          <a:latin typeface="Calibri"/>
                          <a:ea typeface="Times New Roman"/>
                          <a:cs typeface="Times New Roman"/>
                        </a:rPr>
                        <a:t>10.7.2019 </a:t>
                      </a:r>
                      <a:endParaRPr lang="en-IN" sz="1800">
                        <a:latin typeface="Calibri"/>
                        <a:ea typeface="Times New Roman"/>
                        <a:cs typeface="Times New Roman"/>
                      </a:endParaRPr>
                    </a:p>
                  </a:txBody>
                  <a:tcPr marL="75258" marR="75258" marT="0" marB="0"/>
                </a:tc>
                <a:tc>
                  <a:txBody>
                    <a:bodyPr/>
                    <a:lstStyle/>
                    <a:p>
                      <a:endParaRPr lang="en-IN" dirty="0"/>
                    </a:p>
                  </a:txBody>
                  <a:tcPr marL="100344" marR="100344"/>
                </a:tc>
                <a:extLst>
                  <a:ext uri="{0D108BD9-81ED-4DB2-BD59-A6C34878D82A}">
                    <a16:rowId xmlns:a16="http://schemas.microsoft.com/office/drawing/2014/main" val="10006"/>
                  </a:ext>
                </a:extLst>
              </a:tr>
              <a:tr h="370840">
                <a:tc>
                  <a:txBody>
                    <a:bodyPr/>
                    <a:lstStyle/>
                    <a:p>
                      <a:pPr>
                        <a:lnSpc>
                          <a:spcPct val="115000"/>
                        </a:lnSpc>
                        <a:spcAft>
                          <a:spcPts val="0"/>
                        </a:spcAft>
                      </a:pPr>
                      <a:r>
                        <a:rPr lang="en-US" sz="2400">
                          <a:solidFill>
                            <a:srgbClr val="000000"/>
                          </a:solidFill>
                          <a:latin typeface="Calibri"/>
                          <a:ea typeface="Times New Roman"/>
                          <a:cs typeface="Times New Roman"/>
                        </a:rPr>
                        <a:t>7 .Mahendragarh</a:t>
                      </a:r>
                      <a:endParaRPr lang="en-IN" sz="1800">
                        <a:latin typeface="Calibri"/>
                        <a:ea typeface="Times New Roman"/>
                        <a:cs typeface="Times New Roman"/>
                      </a:endParaRPr>
                    </a:p>
                  </a:txBody>
                  <a:tcPr marL="75258" marR="75258" marT="0" marB="0" anchor="b"/>
                </a:tc>
                <a:tc>
                  <a:txBody>
                    <a:bodyPr/>
                    <a:lstStyle/>
                    <a:p>
                      <a:pPr>
                        <a:lnSpc>
                          <a:spcPct val="115000"/>
                        </a:lnSpc>
                        <a:spcAft>
                          <a:spcPts val="0"/>
                        </a:spcAft>
                      </a:pPr>
                      <a:r>
                        <a:rPr lang="en-US" sz="2400">
                          <a:solidFill>
                            <a:srgbClr val="000000"/>
                          </a:solidFill>
                          <a:latin typeface="Calibri"/>
                          <a:ea typeface="Times New Roman"/>
                          <a:cs typeface="Times New Roman"/>
                        </a:rPr>
                        <a:t>Sol Ajaypal</a:t>
                      </a:r>
                      <a:endParaRPr lang="en-IN" sz="1800">
                        <a:latin typeface="Calibri"/>
                        <a:ea typeface="Times New Roman"/>
                        <a:cs typeface="Times New Roman"/>
                      </a:endParaRPr>
                    </a:p>
                  </a:txBody>
                  <a:tcPr marL="75258" marR="75258" marT="0" marB="0"/>
                </a:tc>
                <a:tc>
                  <a:txBody>
                    <a:bodyPr/>
                    <a:lstStyle/>
                    <a:p>
                      <a:pPr>
                        <a:lnSpc>
                          <a:spcPct val="115000"/>
                        </a:lnSpc>
                        <a:spcAft>
                          <a:spcPts val="0"/>
                        </a:spcAft>
                      </a:pPr>
                      <a:r>
                        <a:rPr lang="en-US" sz="2400">
                          <a:solidFill>
                            <a:srgbClr val="000000"/>
                          </a:solidFill>
                          <a:latin typeface="Calibri"/>
                          <a:ea typeface="Times New Roman"/>
                          <a:cs typeface="Times New Roman"/>
                        </a:rPr>
                        <a:t>10.07.2019 </a:t>
                      </a:r>
                      <a:endParaRPr lang="en-IN" sz="1800">
                        <a:latin typeface="Calibri"/>
                        <a:ea typeface="Times New Roman"/>
                        <a:cs typeface="Times New Roman"/>
                      </a:endParaRPr>
                    </a:p>
                  </a:txBody>
                  <a:tcPr marL="75258" marR="75258" marT="0" marB="0"/>
                </a:tc>
                <a:tc>
                  <a:txBody>
                    <a:bodyPr/>
                    <a:lstStyle/>
                    <a:p>
                      <a:endParaRPr lang="en-IN" dirty="0"/>
                    </a:p>
                  </a:txBody>
                  <a:tcPr marL="100344" marR="100344"/>
                </a:tc>
                <a:extLst>
                  <a:ext uri="{0D108BD9-81ED-4DB2-BD59-A6C34878D82A}">
                    <a16:rowId xmlns:a16="http://schemas.microsoft.com/office/drawing/2014/main" val="10007"/>
                  </a:ext>
                </a:extLst>
              </a:tr>
              <a:tr h="370840">
                <a:tc>
                  <a:txBody>
                    <a:bodyPr/>
                    <a:lstStyle/>
                    <a:p>
                      <a:pPr>
                        <a:lnSpc>
                          <a:spcPct val="115000"/>
                        </a:lnSpc>
                        <a:spcAft>
                          <a:spcPts val="0"/>
                        </a:spcAft>
                      </a:pPr>
                      <a:r>
                        <a:rPr lang="en-US" sz="2400">
                          <a:solidFill>
                            <a:srgbClr val="000000"/>
                          </a:solidFill>
                          <a:latin typeface="Calibri"/>
                          <a:ea typeface="Times New Roman"/>
                          <a:cs typeface="Times New Roman"/>
                        </a:rPr>
                        <a:t>8.Bhiwani</a:t>
                      </a:r>
                      <a:endParaRPr lang="en-IN" sz="1800">
                        <a:latin typeface="Calibri"/>
                        <a:ea typeface="Times New Roman"/>
                        <a:cs typeface="Times New Roman"/>
                      </a:endParaRPr>
                    </a:p>
                  </a:txBody>
                  <a:tcPr marL="75258" marR="75258" marT="0" marB="0" anchor="b"/>
                </a:tc>
                <a:tc>
                  <a:txBody>
                    <a:bodyPr/>
                    <a:lstStyle/>
                    <a:p>
                      <a:pPr>
                        <a:lnSpc>
                          <a:spcPct val="115000"/>
                        </a:lnSpc>
                        <a:spcAft>
                          <a:spcPts val="0"/>
                        </a:spcAft>
                      </a:pPr>
                      <a:r>
                        <a:rPr lang="en-US" sz="2400">
                          <a:solidFill>
                            <a:srgbClr val="000000"/>
                          </a:solidFill>
                          <a:latin typeface="Calibri"/>
                          <a:ea typeface="Times New Roman"/>
                          <a:cs typeface="Times New Roman"/>
                        </a:rPr>
                        <a:t>Sol.Daisy David</a:t>
                      </a:r>
                      <a:endParaRPr lang="en-IN" sz="1800">
                        <a:latin typeface="Calibri"/>
                        <a:ea typeface="Times New Roman"/>
                        <a:cs typeface="Times New Roman"/>
                      </a:endParaRPr>
                    </a:p>
                  </a:txBody>
                  <a:tcPr marL="75258" marR="75258" marT="0" marB="0"/>
                </a:tc>
                <a:tc>
                  <a:txBody>
                    <a:bodyPr/>
                    <a:lstStyle/>
                    <a:p>
                      <a:pPr>
                        <a:lnSpc>
                          <a:spcPct val="115000"/>
                        </a:lnSpc>
                        <a:spcAft>
                          <a:spcPts val="0"/>
                        </a:spcAft>
                      </a:pPr>
                      <a:r>
                        <a:rPr lang="en-US" sz="2400">
                          <a:solidFill>
                            <a:srgbClr val="000000"/>
                          </a:solidFill>
                          <a:latin typeface="Calibri"/>
                          <a:ea typeface="Times New Roman"/>
                          <a:cs typeface="Times New Roman"/>
                        </a:rPr>
                        <a:t>10.07.2019 </a:t>
                      </a:r>
                      <a:endParaRPr lang="en-IN" sz="1800">
                        <a:latin typeface="Calibri"/>
                        <a:ea typeface="Times New Roman"/>
                        <a:cs typeface="Times New Roman"/>
                      </a:endParaRPr>
                    </a:p>
                  </a:txBody>
                  <a:tcPr marL="75258" marR="75258" marT="0" marB="0"/>
                </a:tc>
                <a:tc>
                  <a:txBody>
                    <a:bodyPr/>
                    <a:lstStyle/>
                    <a:p>
                      <a:endParaRPr lang="en-IN" dirty="0"/>
                    </a:p>
                  </a:txBody>
                  <a:tcPr marL="100344" marR="100344"/>
                </a:tc>
                <a:extLst>
                  <a:ext uri="{0D108BD9-81ED-4DB2-BD59-A6C34878D82A}">
                    <a16:rowId xmlns:a16="http://schemas.microsoft.com/office/drawing/2014/main" val="10008"/>
                  </a:ext>
                </a:extLst>
              </a:tr>
              <a:tr h="370840">
                <a:tc>
                  <a:txBody>
                    <a:bodyPr/>
                    <a:lstStyle/>
                    <a:p>
                      <a:pPr>
                        <a:lnSpc>
                          <a:spcPct val="115000"/>
                        </a:lnSpc>
                        <a:spcAft>
                          <a:spcPts val="0"/>
                        </a:spcAft>
                      </a:pPr>
                      <a:r>
                        <a:rPr lang="en-US" sz="2400">
                          <a:solidFill>
                            <a:srgbClr val="000000"/>
                          </a:solidFill>
                          <a:latin typeface="Calibri"/>
                          <a:ea typeface="Times New Roman"/>
                          <a:cs typeface="Times New Roman"/>
                        </a:rPr>
                        <a:t>9 .Hissar</a:t>
                      </a:r>
                      <a:endParaRPr lang="en-IN" sz="1800">
                        <a:latin typeface="Calibri"/>
                        <a:ea typeface="Times New Roman"/>
                        <a:cs typeface="Times New Roman"/>
                      </a:endParaRPr>
                    </a:p>
                  </a:txBody>
                  <a:tcPr marL="75258" marR="75258" marT="0" marB="0" anchor="b"/>
                </a:tc>
                <a:tc>
                  <a:txBody>
                    <a:bodyPr/>
                    <a:lstStyle/>
                    <a:p>
                      <a:pPr>
                        <a:lnSpc>
                          <a:spcPct val="115000"/>
                        </a:lnSpc>
                        <a:spcAft>
                          <a:spcPts val="0"/>
                        </a:spcAft>
                      </a:pPr>
                      <a:r>
                        <a:rPr lang="en-US" sz="2400">
                          <a:solidFill>
                            <a:srgbClr val="000000"/>
                          </a:solidFill>
                          <a:latin typeface="Calibri"/>
                          <a:ea typeface="Times New Roman"/>
                          <a:cs typeface="Times New Roman"/>
                        </a:rPr>
                        <a:t>Sol. Babita</a:t>
                      </a:r>
                      <a:endParaRPr lang="en-IN" sz="1800">
                        <a:latin typeface="Calibri"/>
                        <a:ea typeface="Times New Roman"/>
                        <a:cs typeface="Times New Roman"/>
                      </a:endParaRPr>
                    </a:p>
                  </a:txBody>
                  <a:tcPr marL="75258" marR="75258" marT="0" marB="0"/>
                </a:tc>
                <a:tc>
                  <a:txBody>
                    <a:bodyPr/>
                    <a:lstStyle/>
                    <a:p>
                      <a:pPr>
                        <a:lnSpc>
                          <a:spcPct val="115000"/>
                        </a:lnSpc>
                        <a:spcAft>
                          <a:spcPts val="0"/>
                        </a:spcAft>
                      </a:pPr>
                      <a:r>
                        <a:rPr lang="en-US" sz="2400">
                          <a:solidFill>
                            <a:srgbClr val="000000"/>
                          </a:solidFill>
                          <a:latin typeface="Calibri"/>
                          <a:ea typeface="Times New Roman"/>
                          <a:cs typeface="Times New Roman"/>
                        </a:rPr>
                        <a:t>10.7.2019 </a:t>
                      </a:r>
                      <a:endParaRPr lang="en-IN" sz="1800">
                        <a:latin typeface="Calibri"/>
                        <a:ea typeface="Times New Roman"/>
                        <a:cs typeface="Times New Roman"/>
                      </a:endParaRPr>
                    </a:p>
                  </a:txBody>
                  <a:tcPr marL="75258" marR="75258" marT="0" marB="0"/>
                </a:tc>
                <a:tc>
                  <a:txBody>
                    <a:bodyPr/>
                    <a:lstStyle/>
                    <a:p>
                      <a:endParaRPr lang="en-IN" dirty="0"/>
                    </a:p>
                  </a:txBody>
                  <a:tcPr marL="100344" marR="100344"/>
                </a:tc>
                <a:extLst>
                  <a:ext uri="{0D108BD9-81ED-4DB2-BD59-A6C34878D82A}">
                    <a16:rowId xmlns:a16="http://schemas.microsoft.com/office/drawing/2014/main" val="10009"/>
                  </a:ext>
                </a:extLst>
              </a:tr>
              <a:tr h="370840">
                <a:tc>
                  <a:txBody>
                    <a:bodyPr/>
                    <a:lstStyle/>
                    <a:p>
                      <a:pPr>
                        <a:lnSpc>
                          <a:spcPct val="115000"/>
                        </a:lnSpc>
                        <a:spcAft>
                          <a:spcPts val="0"/>
                        </a:spcAft>
                      </a:pPr>
                      <a:r>
                        <a:rPr lang="en-US" sz="2400">
                          <a:solidFill>
                            <a:srgbClr val="000000"/>
                          </a:solidFill>
                          <a:latin typeface="Calibri"/>
                          <a:ea typeface="Times New Roman"/>
                          <a:cs typeface="Times New Roman"/>
                        </a:rPr>
                        <a:t>10.Sirsa (SC)</a:t>
                      </a:r>
                      <a:endParaRPr lang="en-IN" sz="1800">
                        <a:latin typeface="Calibri"/>
                        <a:ea typeface="Times New Roman"/>
                        <a:cs typeface="Times New Roman"/>
                      </a:endParaRPr>
                    </a:p>
                  </a:txBody>
                  <a:tcPr marL="75258" marR="75258" marT="0" marB="0" anchor="b"/>
                </a:tc>
                <a:tc>
                  <a:txBody>
                    <a:bodyPr/>
                    <a:lstStyle/>
                    <a:p>
                      <a:pPr>
                        <a:lnSpc>
                          <a:spcPct val="115000"/>
                        </a:lnSpc>
                        <a:spcAft>
                          <a:spcPts val="0"/>
                        </a:spcAft>
                      </a:pPr>
                      <a:r>
                        <a:rPr lang="en-US" sz="2400">
                          <a:solidFill>
                            <a:srgbClr val="000000"/>
                          </a:solidFill>
                          <a:latin typeface="Calibri"/>
                          <a:ea typeface="Times New Roman"/>
                          <a:cs typeface="Times New Roman"/>
                        </a:rPr>
                        <a:t>Sol.Sonia D’ Souza</a:t>
                      </a:r>
                      <a:endParaRPr lang="en-IN" sz="1800">
                        <a:latin typeface="Calibri"/>
                        <a:ea typeface="Times New Roman"/>
                        <a:cs typeface="Times New Roman"/>
                      </a:endParaRPr>
                    </a:p>
                  </a:txBody>
                  <a:tcPr marL="75258" marR="75258" marT="0" marB="0"/>
                </a:tc>
                <a:tc>
                  <a:txBody>
                    <a:bodyPr/>
                    <a:lstStyle/>
                    <a:p>
                      <a:pPr>
                        <a:lnSpc>
                          <a:spcPct val="115000"/>
                        </a:lnSpc>
                        <a:spcAft>
                          <a:spcPts val="0"/>
                        </a:spcAft>
                      </a:pPr>
                      <a:r>
                        <a:rPr lang="en-US" sz="2400" dirty="0">
                          <a:solidFill>
                            <a:srgbClr val="000000"/>
                          </a:solidFill>
                          <a:latin typeface="Calibri"/>
                          <a:ea typeface="Times New Roman"/>
                          <a:cs typeface="Times New Roman"/>
                        </a:rPr>
                        <a:t>10.7.2019 </a:t>
                      </a:r>
                      <a:endParaRPr lang="en-IN" sz="1800" dirty="0">
                        <a:latin typeface="Calibri"/>
                        <a:ea typeface="Times New Roman"/>
                        <a:cs typeface="Times New Roman"/>
                      </a:endParaRPr>
                    </a:p>
                  </a:txBody>
                  <a:tcPr marL="75258" marR="75258" marT="0" marB="0"/>
                </a:tc>
                <a:tc>
                  <a:txBody>
                    <a:bodyPr/>
                    <a:lstStyle/>
                    <a:p>
                      <a:endParaRPr lang="en-IN" dirty="0"/>
                    </a:p>
                  </a:txBody>
                  <a:tcPr marL="100344" marR="100344"/>
                </a:tc>
                <a:extLst>
                  <a:ext uri="{0D108BD9-81ED-4DB2-BD59-A6C34878D82A}">
                    <a16:rowId xmlns:a16="http://schemas.microsoft.com/office/drawing/2014/main" val="10010"/>
                  </a:ext>
                </a:extLst>
              </a:tr>
              <a:tr h="370840">
                <a:tc>
                  <a:txBody>
                    <a:bodyPr/>
                    <a:lstStyle/>
                    <a:p>
                      <a:endParaRPr lang="en-IN" dirty="0"/>
                    </a:p>
                  </a:txBody>
                  <a:tcPr marL="100344" marR="100344"/>
                </a:tc>
                <a:tc>
                  <a:txBody>
                    <a:bodyPr/>
                    <a:lstStyle/>
                    <a:p>
                      <a:endParaRPr lang="en-IN" dirty="0"/>
                    </a:p>
                  </a:txBody>
                  <a:tcPr marL="100344" marR="100344"/>
                </a:tc>
                <a:tc>
                  <a:txBody>
                    <a:bodyPr/>
                    <a:lstStyle/>
                    <a:p>
                      <a:endParaRPr lang="en-IN" dirty="0"/>
                    </a:p>
                  </a:txBody>
                  <a:tcPr marL="100344" marR="100344"/>
                </a:tc>
                <a:tc>
                  <a:txBody>
                    <a:bodyPr/>
                    <a:lstStyle/>
                    <a:p>
                      <a:endParaRPr lang="en-IN" dirty="0"/>
                    </a:p>
                  </a:txBody>
                  <a:tcPr marL="100344" marR="100344"/>
                </a:tc>
                <a:extLst>
                  <a:ext uri="{0D108BD9-81ED-4DB2-BD59-A6C34878D82A}">
                    <a16:rowId xmlns:a16="http://schemas.microsoft.com/office/drawing/2014/main" val="10011"/>
                  </a:ext>
                </a:extLst>
              </a:tr>
              <a:tr h="370840">
                <a:tc>
                  <a:txBody>
                    <a:bodyPr/>
                    <a:lstStyle/>
                    <a:p>
                      <a:endParaRPr lang="en-IN" dirty="0"/>
                    </a:p>
                  </a:txBody>
                  <a:tcPr marL="100344" marR="100344"/>
                </a:tc>
                <a:tc>
                  <a:txBody>
                    <a:bodyPr/>
                    <a:lstStyle/>
                    <a:p>
                      <a:endParaRPr lang="en-IN" dirty="0"/>
                    </a:p>
                  </a:txBody>
                  <a:tcPr marL="100344" marR="100344"/>
                </a:tc>
                <a:tc>
                  <a:txBody>
                    <a:bodyPr/>
                    <a:lstStyle/>
                    <a:p>
                      <a:endParaRPr lang="en-IN" dirty="0"/>
                    </a:p>
                  </a:txBody>
                  <a:tcPr marL="100344" marR="100344"/>
                </a:tc>
                <a:tc>
                  <a:txBody>
                    <a:bodyPr/>
                    <a:lstStyle/>
                    <a:p>
                      <a:endParaRPr lang="en-IN" dirty="0"/>
                    </a:p>
                  </a:txBody>
                  <a:tcPr marL="100344" marR="100344"/>
                </a:tc>
                <a:extLst>
                  <a:ext uri="{0D108BD9-81ED-4DB2-BD59-A6C34878D82A}">
                    <a16:rowId xmlns:a16="http://schemas.microsoft.com/office/drawing/2014/main" val="1001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498080" cy="838200"/>
          </a:xfrm>
        </p:spPr>
        <p:txBody>
          <a:bodyPr>
            <a:normAutofit fontScale="90000"/>
          </a:bodyPr>
          <a:lstStyle/>
          <a:p>
            <a:pPr algn="ctr"/>
            <a:r>
              <a:rPr lang="en-US" sz="2700" b="1" dirty="0"/>
              <a:t>Constituencies &amp; SMPs- (Add for every State)</a:t>
            </a:r>
            <a:br>
              <a:rPr lang="en-US" b="1" dirty="0"/>
            </a:br>
            <a:r>
              <a:rPr lang="en-US" b="1" dirty="0"/>
              <a:t> </a:t>
            </a: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0869823"/>
              </p:ext>
            </p:extLst>
          </p:nvPr>
        </p:nvGraphicFramePr>
        <p:xfrm>
          <a:off x="381001" y="990594"/>
          <a:ext cx="8566151" cy="4167472"/>
        </p:xfrm>
        <a:graphic>
          <a:graphicData uri="http://schemas.openxmlformats.org/drawingml/2006/table">
            <a:tbl>
              <a:tblPr firstRow="1" bandRow="1">
                <a:tableStyleId>{5C22544A-7EE6-4342-B048-85BDC9FD1C3A}</a:tableStyleId>
              </a:tblPr>
              <a:tblGrid>
                <a:gridCol w="2625695">
                  <a:extLst>
                    <a:ext uri="{9D8B030D-6E8A-4147-A177-3AD203B41FA5}">
                      <a16:colId xmlns:a16="http://schemas.microsoft.com/office/drawing/2014/main" val="20000"/>
                    </a:ext>
                  </a:extLst>
                </a:gridCol>
                <a:gridCol w="2596682">
                  <a:extLst>
                    <a:ext uri="{9D8B030D-6E8A-4147-A177-3AD203B41FA5}">
                      <a16:colId xmlns:a16="http://schemas.microsoft.com/office/drawing/2014/main" val="20001"/>
                    </a:ext>
                  </a:extLst>
                </a:gridCol>
                <a:gridCol w="1929378">
                  <a:extLst>
                    <a:ext uri="{9D8B030D-6E8A-4147-A177-3AD203B41FA5}">
                      <a16:colId xmlns:a16="http://schemas.microsoft.com/office/drawing/2014/main" val="20002"/>
                    </a:ext>
                  </a:extLst>
                </a:gridCol>
                <a:gridCol w="1414396">
                  <a:extLst>
                    <a:ext uri="{9D8B030D-6E8A-4147-A177-3AD203B41FA5}">
                      <a16:colId xmlns:a16="http://schemas.microsoft.com/office/drawing/2014/main" val="20003"/>
                    </a:ext>
                  </a:extLst>
                </a:gridCol>
              </a:tblGrid>
              <a:tr h="661252">
                <a:tc>
                  <a:txBody>
                    <a:bodyPr/>
                    <a:lstStyle/>
                    <a:p>
                      <a:pPr algn="l">
                        <a:lnSpc>
                          <a:spcPct val="115000"/>
                        </a:lnSpc>
                        <a:spcAft>
                          <a:spcPts val="0"/>
                        </a:spcAft>
                      </a:pPr>
                      <a:r>
                        <a:rPr lang="en-US" sz="2000" b="1" dirty="0">
                          <a:solidFill>
                            <a:schemeClr val="bg1"/>
                          </a:solidFill>
                          <a:latin typeface="Arial Narrow" pitchFamily="34" charset="0"/>
                          <a:ea typeface="Times New Roman"/>
                          <a:cs typeface="Times New Roman"/>
                        </a:rPr>
                        <a:t>Name of  Name of Constituencies </a:t>
                      </a:r>
                      <a:endParaRPr lang="en-IN" sz="1400" b="1" dirty="0">
                        <a:solidFill>
                          <a:schemeClr val="bg1"/>
                        </a:solidFill>
                        <a:latin typeface="Arial Narrow" pitchFamily="34" charset="0"/>
                        <a:ea typeface="Times New Roman"/>
                        <a:cs typeface="Times New Roman"/>
                      </a:endParaRPr>
                    </a:p>
                  </a:txBody>
                  <a:tcPr marL="68580" marR="68580" marT="0" marB="0" anchor="b"/>
                </a:tc>
                <a:tc>
                  <a:txBody>
                    <a:bodyPr/>
                    <a:lstStyle/>
                    <a:p>
                      <a:pPr algn="l">
                        <a:lnSpc>
                          <a:spcPct val="115000"/>
                        </a:lnSpc>
                        <a:spcAft>
                          <a:spcPts val="0"/>
                        </a:spcAft>
                      </a:pPr>
                      <a:r>
                        <a:rPr lang="en-US" sz="2000" b="1" dirty="0" err="1">
                          <a:solidFill>
                            <a:schemeClr val="bg1"/>
                          </a:solidFill>
                          <a:latin typeface="Arial Narrow" pitchFamily="34" charset="0"/>
                          <a:ea typeface="Times New Roman"/>
                          <a:cs typeface="Times New Roman"/>
                        </a:rPr>
                        <a:t>Smp</a:t>
                      </a:r>
                      <a:r>
                        <a:rPr lang="en-US" sz="2000" b="1" dirty="0">
                          <a:solidFill>
                            <a:schemeClr val="bg1"/>
                          </a:solidFill>
                          <a:latin typeface="Arial Narrow" pitchFamily="34" charset="0"/>
                          <a:ea typeface="Times New Roman"/>
                          <a:cs typeface="Times New Roman"/>
                        </a:rPr>
                        <a:t> Appointed</a:t>
                      </a:r>
                      <a:endParaRPr lang="en-IN" sz="1600" b="1" dirty="0">
                        <a:solidFill>
                          <a:schemeClr val="bg1"/>
                        </a:solidFill>
                        <a:latin typeface="Arial Narrow" pitchFamily="34" charset="0"/>
                        <a:ea typeface="Times New Roman"/>
                        <a:cs typeface="Times New Roman"/>
                      </a:endParaRPr>
                    </a:p>
                  </a:txBody>
                  <a:tcPr marL="68580" marR="68580" marT="0" marB="0" anchor="b"/>
                </a:tc>
                <a:tc>
                  <a:txBody>
                    <a:bodyPr/>
                    <a:lstStyle/>
                    <a:p>
                      <a:pPr algn="l">
                        <a:lnSpc>
                          <a:spcPct val="115000"/>
                        </a:lnSpc>
                        <a:spcAft>
                          <a:spcPts val="0"/>
                        </a:spcAft>
                      </a:pPr>
                      <a:r>
                        <a:rPr lang="en-US" sz="2000" b="1" dirty="0">
                          <a:solidFill>
                            <a:schemeClr val="bg1"/>
                          </a:solidFill>
                          <a:latin typeface="Arial Narrow" pitchFamily="34" charset="0"/>
                          <a:ea typeface="Times New Roman"/>
                          <a:cs typeface="Times New Roman"/>
                        </a:rPr>
                        <a:t>Appointed on </a:t>
                      </a:r>
                      <a:endParaRPr lang="en-IN" sz="1600" b="1" dirty="0">
                        <a:solidFill>
                          <a:schemeClr val="bg1"/>
                        </a:solidFill>
                        <a:latin typeface="Arial Narrow" pitchFamily="34" charset="0"/>
                        <a:ea typeface="Times New Roman"/>
                        <a:cs typeface="Times New Roman"/>
                      </a:endParaRPr>
                    </a:p>
                  </a:txBody>
                  <a:tcPr marL="68580" marR="68580" marT="0" marB="0"/>
                </a:tc>
                <a:tc>
                  <a:txBody>
                    <a:bodyPr/>
                    <a:lstStyle/>
                    <a:p>
                      <a:pPr algn="l">
                        <a:lnSpc>
                          <a:spcPct val="115000"/>
                        </a:lnSpc>
                        <a:spcAft>
                          <a:spcPts val="0"/>
                        </a:spcAft>
                      </a:pPr>
                      <a:r>
                        <a:rPr lang="en-US" sz="2000" b="1" dirty="0">
                          <a:solidFill>
                            <a:schemeClr val="bg1"/>
                          </a:solidFill>
                          <a:latin typeface="Arial Narrow" pitchFamily="34" charset="0"/>
                          <a:ea typeface="Times New Roman"/>
                          <a:cs typeface="Times New Roman"/>
                        </a:rPr>
                        <a:t>Contact no</a:t>
                      </a:r>
                      <a:endParaRPr lang="en-IN" sz="2000" b="1" dirty="0">
                        <a:solidFill>
                          <a:schemeClr val="bg1"/>
                        </a:solidFill>
                        <a:latin typeface="Arial Narrow" pitchFamily="34" charset="0"/>
                        <a:ea typeface="Times New Roman"/>
                        <a:cs typeface="Times New Roman"/>
                      </a:endParaRPr>
                    </a:p>
                  </a:txBody>
                  <a:tcPr marL="68580" marR="68580" marT="0" marB="0"/>
                </a:tc>
                <a:extLst>
                  <a:ext uri="{0D108BD9-81ED-4DB2-BD59-A6C34878D82A}">
                    <a16:rowId xmlns:a16="http://schemas.microsoft.com/office/drawing/2014/main" val="10000"/>
                  </a:ext>
                </a:extLst>
              </a:tr>
              <a:tr h="437241">
                <a:tc>
                  <a:txBody>
                    <a:bodyPr/>
                    <a:lstStyle/>
                    <a:p>
                      <a:pPr>
                        <a:lnSpc>
                          <a:spcPct val="115000"/>
                        </a:lnSpc>
                        <a:spcAft>
                          <a:spcPts val="0"/>
                        </a:spcAft>
                      </a:pPr>
                      <a:r>
                        <a:rPr lang="en-US" sz="2400" b="1" dirty="0">
                          <a:solidFill>
                            <a:srgbClr val="000000"/>
                          </a:solidFill>
                          <a:latin typeface="Arial Narrow" pitchFamily="34" charset="0"/>
                          <a:ea typeface="Times New Roman"/>
                          <a:cs typeface="Times New Roman"/>
                        </a:rPr>
                        <a:t>1 </a:t>
                      </a:r>
                      <a:endParaRPr lang="en-IN" sz="1600" b="1" dirty="0">
                        <a:latin typeface="Arial Narrow" pitchFamily="34" charset="0"/>
                        <a:ea typeface="Times New Roman"/>
                        <a:cs typeface="Latha"/>
                      </a:endParaRPr>
                    </a:p>
                  </a:txBody>
                  <a:tcPr marL="68580" marR="68580" marT="0" marB="0" anchor="b"/>
                </a:tc>
                <a:tc>
                  <a:txBody>
                    <a:bodyPr/>
                    <a:lstStyle/>
                    <a:p>
                      <a:pPr>
                        <a:lnSpc>
                          <a:spcPct val="115000"/>
                        </a:lnSpc>
                        <a:spcAft>
                          <a:spcPts val="0"/>
                        </a:spcAft>
                      </a:pPr>
                      <a:endParaRPr lang="en-IN" sz="1600" b="1" dirty="0">
                        <a:latin typeface="Arial Narrow" pitchFamily="34" charset="0"/>
                        <a:ea typeface="Times New Roman"/>
                        <a:cs typeface="Latha"/>
                      </a:endParaRPr>
                    </a:p>
                  </a:txBody>
                  <a:tcPr marL="68580" marR="68580" marT="0" marB="0"/>
                </a:tc>
                <a:tc>
                  <a:txBody>
                    <a:bodyPr/>
                    <a:lstStyle/>
                    <a:p>
                      <a:pPr>
                        <a:lnSpc>
                          <a:spcPct val="115000"/>
                        </a:lnSpc>
                        <a:spcAft>
                          <a:spcPts val="0"/>
                        </a:spcAft>
                      </a:pPr>
                      <a:endParaRPr lang="en-US" sz="2400" b="1">
                        <a:solidFill>
                          <a:srgbClr val="0000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endParaRPr lang="en-IN" sz="1600" b="1" dirty="0">
                        <a:latin typeface="Arial Narrow" pitchFamily="34" charset="0"/>
                        <a:ea typeface="Times New Roman"/>
                        <a:cs typeface="Latha"/>
                      </a:endParaRPr>
                    </a:p>
                  </a:txBody>
                  <a:tcPr marL="68580" marR="68580" marT="0" marB="0"/>
                </a:tc>
                <a:extLst>
                  <a:ext uri="{0D108BD9-81ED-4DB2-BD59-A6C34878D82A}">
                    <a16:rowId xmlns:a16="http://schemas.microsoft.com/office/drawing/2014/main" val="10001"/>
                  </a:ext>
                </a:extLst>
              </a:tr>
              <a:tr h="437241">
                <a:tc>
                  <a:txBody>
                    <a:bodyPr/>
                    <a:lstStyle/>
                    <a:p>
                      <a:pPr>
                        <a:lnSpc>
                          <a:spcPct val="115000"/>
                        </a:lnSpc>
                        <a:spcAft>
                          <a:spcPts val="0"/>
                        </a:spcAft>
                      </a:pPr>
                      <a:r>
                        <a:rPr lang="en-US" sz="2400" b="1" dirty="0">
                          <a:solidFill>
                            <a:srgbClr val="000000"/>
                          </a:solidFill>
                          <a:latin typeface="Arial Narrow" pitchFamily="34" charset="0"/>
                          <a:ea typeface="Times New Roman"/>
                          <a:cs typeface="Times New Roman"/>
                        </a:rPr>
                        <a:t>2 </a:t>
                      </a:r>
                      <a:endParaRPr lang="en-IN" sz="1600" b="1" dirty="0">
                        <a:latin typeface="Arial Narrow" pitchFamily="34" charset="0"/>
                        <a:ea typeface="Times New Roman"/>
                        <a:cs typeface="Latha"/>
                      </a:endParaRPr>
                    </a:p>
                  </a:txBody>
                  <a:tcPr marL="68580" marR="68580" marT="0" marB="0" anchor="b"/>
                </a:tc>
                <a:tc>
                  <a:txBody>
                    <a:bodyPr/>
                    <a:lstStyle/>
                    <a:p>
                      <a:pPr>
                        <a:lnSpc>
                          <a:spcPct val="115000"/>
                        </a:lnSpc>
                        <a:spcAft>
                          <a:spcPts val="0"/>
                        </a:spcAft>
                      </a:pPr>
                      <a:endParaRPr lang="en-IN" sz="1600" b="1" dirty="0">
                        <a:latin typeface="Arial Narrow" pitchFamily="34" charset="0"/>
                        <a:ea typeface="Times New Roman"/>
                        <a:cs typeface="Latha"/>
                      </a:endParaRPr>
                    </a:p>
                  </a:txBody>
                  <a:tcPr marL="68580" marR="68580" marT="0" marB="0"/>
                </a:tc>
                <a:tc>
                  <a:txBody>
                    <a:bodyPr/>
                    <a:lstStyle/>
                    <a:p>
                      <a:pPr>
                        <a:lnSpc>
                          <a:spcPct val="115000"/>
                        </a:lnSpc>
                        <a:spcAft>
                          <a:spcPts val="0"/>
                        </a:spcAft>
                      </a:pPr>
                      <a:endParaRPr lang="en-US" sz="2400" b="1" dirty="0">
                        <a:solidFill>
                          <a:srgbClr val="0000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endParaRPr lang="en-IN" sz="1600" b="1" dirty="0">
                        <a:latin typeface="Arial Narrow" pitchFamily="34" charset="0"/>
                        <a:ea typeface="Times New Roman"/>
                        <a:cs typeface="Latha"/>
                      </a:endParaRPr>
                    </a:p>
                  </a:txBody>
                  <a:tcPr marL="68580" marR="68580" marT="0" marB="0"/>
                </a:tc>
                <a:extLst>
                  <a:ext uri="{0D108BD9-81ED-4DB2-BD59-A6C34878D82A}">
                    <a16:rowId xmlns:a16="http://schemas.microsoft.com/office/drawing/2014/main" val="10002"/>
                  </a:ext>
                </a:extLst>
              </a:tr>
              <a:tr h="437241">
                <a:tc>
                  <a:txBody>
                    <a:bodyPr/>
                    <a:lstStyle/>
                    <a:p>
                      <a:pPr>
                        <a:lnSpc>
                          <a:spcPct val="115000"/>
                        </a:lnSpc>
                        <a:spcAft>
                          <a:spcPts val="0"/>
                        </a:spcAft>
                      </a:pPr>
                      <a:r>
                        <a:rPr lang="en-US" sz="2400" b="1" dirty="0">
                          <a:solidFill>
                            <a:srgbClr val="000000"/>
                          </a:solidFill>
                          <a:latin typeface="Arial Narrow" pitchFamily="34" charset="0"/>
                          <a:ea typeface="Times New Roman"/>
                          <a:cs typeface="Times New Roman"/>
                        </a:rPr>
                        <a:t>3 </a:t>
                      </a:r>
                      <a:endParaRPr lang="en-IN" sz="1600" b="1" dirty="0">
                        <a:latin typeface="Arial Narrow" pitchFamily="34" charset="0"/>
                        <a:ea typeface="Times New Roman"/>
                        <a:cs typeface="Latha"/>
                      </a:endParaRPr>
                    </a:p>
                  </a:txBody>
                  <a:tcPr marL="68580" marR="68580" marT="0" marB="0" anchor="b"/>
                </a:tc>
                <a:tc>
                  <a:txBody>
                    <a:bodyPr/>
                    <a:lstStyle/>
                    <a:p>
                      <a:pPr>
                        <a:lnSpc>
                          <a:spcPct val="115000"/>
                        </a:lnSpc>
                        <a:spcAft>
                          <a:spcPts val="0"/>
                        </a:spcAft>
                      </a:pPr>
                      <a:endParaRPr lang="en-IN" sz="1600" b="1" dirty="0">
                        <a:latin typeface="Arial Narrow" pitchFamily="34" charset="0"/>
                        <a:ea typeface="Times New Roman"/>
                        <a:cs typeface="Latha"/>
                      </a:endParaRPr>
                    </a:p>
                  </a:txBody>
                  <a:tcPr marL="68580" marR="68580" marT="0" marB="0"/>
                </a:tc>
                <a:tc>
                  <a:txBody>
                    <a:bodyPr/>
                    <a:lstStyle/>
                    <a:p>
                      <a:pPr>
                        <a:lnSpc>
                          <a:spcPct val="115000"/>
                        </a:lnSpc>
                        <a:spcAft>
                          <a:spcPts val="0"/>
                        </a:spcAft>
                      </a:pPr>
                      <a:endParaRPr lang="en-US" sz="2400" b="1" dirty="0">
                        <a:solidFill>
                          <a:srgbClr val="0000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endParaRPr lang="en-IN" sz="1600" b="1" dirty="0">
                        <a:latin typeface="Arial Narrow" pitchFamily="34" charset="0"/>
                        <a:ea typeface="Times New Roman"/>
                        <a:cs typeface="Latha"/>
                      </a:endParaRPr>
                    </a:p>
                  </a:txBody>
                  <a:tcPr marL="68580" marR="68580" marT="0" marB="0"/>
                </a:tc>
                <a:extLst>
                  <a:ext uri="{0D108BD9-81ED-4DB2-BD59-A6C34878D82A}">
                    <a16:rowId xmlns:a16="http://schemas.microsoft.com/office/drawing/2014/main" val="10003"/>
                  </a:ext>
                </a:extLst>
              </a:tr>
              <a:tr h="437241">
                <a:tc>
                  <a:txBody>
                    <a:bodyPr/>
                    <a:lstStyle/>
                    <a:p>
                      <a:pPr>
                        <a:lnSpc>
                          <a:spcPct val="115000"/>
                        </a:lnSpc>
                        <a:spcAft>
                          <a:spcPts val="0"/>
                        </a:spcAft>
                      </a:pPr>
                      <a:r>
                        <a:rPr lang="en-US" sz="2400" b="1" dirty="0">
                          <a:solidFill>
                            <a:srgbClr val="000000"/>
                          </a:solidFill>
                          <a:latin typeface="Arial Narrow" pitchFamily="34" charset="0"/>
                          <a:ea typeface="Times New Roman"/>
                          <a:cs typeface="Times New Roman"/>
                        </a:rPr>
                        <a:t>4 </a:t>
                      </a:r>
                      <a:endParaRPr lang="en-IN" sz="1600" b="1" dirty="0">
                        <a:latin typeface="Arial Narrow" pitchFamily="34" charset="0"/>
                        <a:ea typeface="Times New Roman"/>
                        <a:cs typeface="Latha"/>
                      </a:endParaRPr>
                    </a:p>
                  </a:txBody>
                  <a:tcPr marL="68580" marR="68580" marT="0" marB="0" anchor="b"/>
                </a:tc>
                <a:tc>
                  <a:txBody>
                    <a:bodyPr/>
                    <a:lstStyle/>
                    <a:p>
                      <a:pPr>
                        <a:lnSpc>
                          <a:spcPct val="115000"/>
                        </a:lnSpc>
                        <a:spcAft>
                          <a:spcPts val="0"/>
                        </a:spcAft>
                      </a:pPr>
                      <a:endParaRPr lang="en-IN" sz="1600" b="1" dirty="0">
                        <a:latin typeface="Arial Narrow" pitchFamily="34" charset="0"/>
                        <a:ea typeface="Times New Roman"/>
                        <a:cs typeface="Latha"/>
                      </a:endParaRPr>
                    </a:p>
                  </a:txBody>
                  <a:tcPr marL="68580" marR="68580" marT="0" marB="0"/>
                </a:tc>
                <a:tc>
                  <a:txBody>
                    <a:bodyPr/>
                    <a:lstStyle/>
                    <a:p>
                      <a:pPr>
                        <a:lnSpc>
                          <a:spcPct val="115000"/>
                        </a:lnSpc>
                        <a:spcAft>
                          <a:spcPts val="0"/>
                        </a:spcAft>
                      </a:pPr>
                      <a:endParaRPr lang="en-US" sz="2400" b="1" dirty="0">
                        <a:solidFill>
                          <a:srgbClr val="0000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endParaRPr lang="en-IN" sz="1600" b="1" dirty="0">
                        <a:latin typeface="Arial Narrow" pitchFamily="34" charset="0"/>
                        <a:ea typeface="Times New Roman"/>
                        <a:cs typeface="Latha"/>
                      </a:endParaRPr>
                    </a:p>
                  </a:txBody>
                  <a:tcPr marL="68580" marR="68580" marT="0" marB="0"/>
                </a:tc>
                <a:extLst>
                  <a:ext uri="{0D108BD9-81ED-4DB2-BD59-A6C34878D82A}">
                    <a16:rowId xmlns:a16="http://schemas.microsoft.com/office/drawing/2014/main" val="10004"/>
                  </a:ext>
                </a:extLst>
              </a:tr>
              <a:tr h="437241">
                <a:tc>
                  <a:txBody>
                    <a:bodyPr/>
                    <a:lstStyle/>
                    <a:p>
                      <a:pPr>
                        <a:lnSpc>
                          <a:spcPct val="115000"/>
                        </a:lnSpc>
                        <a:spcAft>
                          <a:spcPts val="0"/>
                        </a:spcAft>
                      </a:pPr>
                      <a:r>
                        <a:rPr lang="en-US" sz="2400" b="1" dirty="0">
                          <a:solidFill>
                            <a:srgbClr val="000000"/>
                          </a:solidFill>
                          <a:latin typeface="Arial Narrow" pitchFamily="34" charset="0"/>
                          <a:ea typeface="Times New Roman"/>
                          <a:cs typeface="Times New Roman"/>
                        </a:rPr>
                        <a:t>5 </a:t>
                      </a:r>
                      <a:endParaRPr lang="en-IN" sz="1600" b="1" dirty="0">
                        <a:latin typeface="Arial Narrow" pitchFamily="34" charset="0"/>
                        <a:ea typeface="Times New Roman"/>
                        <a:cs typeface="Latha"/>
                      </a:endParaRPr>
                    </a:p>
                  </a:txBody>
                  <a:tcPr marL="68580" marR="68580" marT="0" marB="0" anchor="b"/>
                </a:tc>
                <a:tc>
                  <a:txBody>
                    <a:bodyPr/>
                    <a:lstStyle/>
                    <a:p>
                      <a:pPr>
                        <a:lnSpc>
                          <a:spcPct val="115000"/>
                        </a:lnSpc>
                        <a:spcAft>
                          <a:spcPts val="0"/>
                        </a:spcAft>
                      </a:pPr>
                      <a:endParaRPr lang="en-IN" sz="1600" b="1" dirty="0">
                        <a:latin typeface="Arial Narrow" pitchFamily="34" charset="0"/>
                        <a:ea typeface="Times New Roman"/>
                        <a:cs typeface="Latha"/>
                      </a:endParaRPr>
                    </a:p>
                  </a:txBody>
                  <a:tcPr marL="68580" marR="68580" marT="0" marB="0"/>
                </a:tc>
                <a:tc>
                  <a:txBody>
                    <a:bodyPr/>
                    <a:lstStyle/>
                    <a:p>
                      <a:pPr>
                        <a:lnSpc>
                          <a:spcPct val="115000"/>
                        </a:lnSpc>
                        <a:spcAft>
                          <a:spcPts val="0"/>
                        </a:spcAft>
                      </a:pPr>
                      <a:endParaRPr lang="en-US" sz="2400" b="1">
                        <a:solidFill>
                          <a:srgbClr val="0000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endParaRPr lang="en-IN" sz="1600" b="1" dirty="0">
                        <a:latin typeface="Arial Narrow" pitchFamily="34" charset="0"/>
                        <a:ea typeface="Times New Roman"/>
                        <a:cs typeface="Latha"/>
                      </a:endParaRPr>
                    </a:p>
                  </a:txBody>
                  <a:tcPr marL="68580" marR="68580" marT="0" marB="0"/>
                </a:tc>
                <a:extLst>
                  <a:ext uri="{0D108BD9-81ED-4DB2-BD59-A6C34878D82A}">
                    <a16:rowId xmlns:a16="http://schemas.microsoft.com/office/drawing/2014/main" val="10005"/>
                  </a:ext>
                </a:extLst>
              </a:tr>
              <a:tr h="437241">
                <a:tc>
                  <a:txBody>
                    <a:bodyPr/>
                    <a:lstStyle/>
                    <a:p>
                      <a:pPr>
                        <a:lnSpc>
                          <a:spcPct val="115000"/>
                        </a:lnSpc>
                        <a:spcAft>
                          <a:spcPts val="0"/>
                        </a:spcAft>
                      </a:pPr>
                      <a:r>
                        <a:rPr lang="en-US" sz="2400" b="1" dirty="0">
                          <a:solidFill>
                            <a:srgbClr val="000000"/>
                          </a:solidFill>
                          <a:latin typeface="Arial Narrow" pitchFamily="34" charset="0"/>
                          <a:ea typeface="Times New Roman"/>
                          <a:cs typeface="Times New Roman"/>
                        </a:rPr>
                        <a:t>6 </a:t>
                      </a:r>
                      <a:endParaRPr lang="en-IN" sz="1600" b="1" dirty="0">
                        <a:latin typeface="Arial Narrow" pitchFamily="34" charset="0"/>
                        <a:ea typeface="Times New Roman"/>
                        <a:cs typeface="Latha"/>
                      </a:endParaRPr>
                    </a:p>
                  </a:txBody>
                  <a:tcPr marL="68580" marR="68580" marT="0" marB="0" anchor="b"/>
                </a:tc>
                <a:tc>
                  <a:txBody>
                    <a:bodyPr/>
                    <a:lstStyle/>
                    <a:p>
                      <a:pPr>
                        <a:lnSpc>
                          <a:spcPct val="115000"/>
                        </a:lnSpc>
                        <a:spcAft>
                          <a:spcPts val="0"/>
                        </a:spcAft>
                      </a:pPr>
                      <a:endParaRPr lang="en-IN" sz="1600" b="1" dirty="0">
                        <a:latin typeface="Arial Narrow" pitchFamily="34" charset="0"/>
                        <a:ea typeface="Times New Roman"/>
                        <a:cs typeface="Latha"/>
                      </a:endParaRPr>
                    </a:p>
                  </a:txBody>
                  <a:tcPr marL="68580" marR="68580" marT="0" marB="0"/>
                </a:tc>
                <a:tc>
                  <a:txBody>
                    <a:bodyPr/>
                    <a:lstStyle/>
                    <a:p>
                      <a:pPr>
                        <a:lnSpc>
                          <a:spcPct val="115000"/>
                        </a:lnSpc>
                        <a:spcAft>
                          <a:spcPts val="0"/>
                        </a:spcAft>
                      </a:pPr>
                      <a:endParaRPr lang="en-US" sz="2400" b="1">
                        <a:solidFill>
                          <a:srgbClr val="0000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endParaRPr lang="en-IN" sz="1600" b="1" dirty="0">
                        <a:latin typeface="Arial Narrow" pitchFamily="34" charset="0"/>
                        <a:ea typeface="Times New Roman"/>
                        <a:cs typeface="Latha"/>
                      </a:endParaRPr>
                    </a:p>
                  </a:txBody>
                  <a:tcPr marL="68580" marR="68580" marT="0" marB="0"/>
                </a:tc>
                <a:extLst>
                  <a:ext uri="{0D108BD9-81ED-4DB2-BD59-A6C34878D82A}">
                    <a16:rowId xmlns:a16="http://schemas.microsoft.com/office/drawing/2014/main" val="10006"/>
                  </a:ext>
                </a:extLst>
              </a:tr>
              <a:tr h="437241">
                <a:tc>
                  <a:txBody>
                    <a:bodyPr/>
                    <a:lstStyle/>
                    <a:p>
                      <a:pPr>
                        <a:lnSpc>
                          <a:spcPct val="115000"/>
                        </a:lnSpc>
                        <a:spcAft>
                          <a:spcPts val="0"/>
                        </a:spcAft>
                      </a:pPr>
                      <a:r>
                        <a:rPr lang="en-US" sz="2400" b="1" dirty="0">
                          <a:solidFill>
                            <a:srgbClr val="000000"/>
                          </a:solidFill>
                          <a:latin typeface="Arial Narrow" pitchFamily="34" charset="0"/>
                          <a:ea typeface="Times New Roman"/>
                          <a:cs typeface="Times New Roman"/>
                        </a:rPr>
                        <a:t>7 </a:t>
                      </a:r>
                      <a:endParaRPr lang="en-IN" sz="1600" b="1" dirty="0">
                        <a:latin typeface="Arial Narrow" pitchFamily="34" charset="0"/>
                        <a:ea typeface="Times New Roman"/>
                        <a:cs typeface="Latha"/>
                      </a:endParaRPr>
                    </a:p>
                  </a:txBody>
                  <a:tcPr marL="68580" marR="68580" marT="0" marB="0" anchor="b"/>
                </a:tc>
                <a:tc>
                  <a:txBody>
                    <a:bodyPr/>
                    <a:lstStyle/>
                    <a:p>
                      <a:pPr>
                        <a:lnSpc>
                          <a:spcPct val="115000"/>
                        </a:lnSpc>
                        <a:spcAft>
                          <a:spcPts val="0"/>
                        </a:spcAft>
                      </a:pPr>
                      <a:endParaRPr lang="en-IN" sz="1600" b="1" dirty="0">
                        <a:latin typeface="Arial Narrow" pitchFamily="34" charset="0"/>
                        <a:ea typeface="Times New Roman"/>
                        <a:cs typeface="Latha"/>
                      </a:endParaRPr>
                    </a:p>
                  </a:txBody>
                  <a:tcPr marL="68580" marR="68580" marT="0" marB="0"/>
                </a:tc>
                <a:tc>
                  <a:txBody>
                    <a:bodyPr/>
                    <a:lstStyle/>
                    <a:p>
                      <a:pPr>
                        <a:lnSpc>
                          <a:spcPct val="115000"/>
                        </a:lnSpc>
                        <a:spcAft>
                          <a:spcPts val="0"/>
                        </a:spcAft>
                      </a:pPr>
                      <a:endParaRPr lang="en-US" sz="2400" b="1">
                        <a:solidFill>
                          <a:srgbClr val="0000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endParaRPr lang="en-IN" sz="1600" b="1" dirty="0">
                        <a:latin typeface="Arial Narrow" pitchFamily="34" charset="0"/>
                        <a:ea typeface="Times New Roman"/>
                        <a:cs typeface="Latha"/>
                      </a:endParaRPr>
                    </a:p>
                  </a:txBody>
                  <a:tcPr marL="68580" marR="68580" marT="0" marB="0"/>
                </a:tc>
                <a:extLst>
                  <a:ext uri="{0D108BD9-81ED-4DB2-BD59-A6C34878D82A}">
                    <a16:rowId xmlns:a16="http://schemas.microsoft.com/office/drawing/2014/main" val="10007"/>
                  </a:ext>
                </a:extLst>
              </a:tr>
              <a:tr h="437241">
                <a:tc>
                  <a:txBody>
                    <a:bodyPr/>
                    <a:lstStyle/>
                    <a:p>
                      <a:pPr>
                        <a:lnSpc>
                          <a:spcPct val="115000"/>
                        </a:lnSpc>
                        <a:spcAft>
                          <a:spcPts val="0"/>
                        </a:spcAft>
                      </a:pPr>
                      <a:r>
                        <a:rPr lang="en-US" sz="2400" b="1" dirty="0">
                          <a:solidFill>
                            <a:srgbClr val="000000"/>
                          </a:solidFill>
                          <a:latin typeface="Arial Narrow" pitchFamily="34" charset="0"/>
                          <a:ea typeface="Times New Roman"/>
                          <a:cs typeface="Times New Roman"/>
                        </a:rPr>
                        <a:t>8 </a:t>
                      </a:r>
                      <a:endParaRPr lang="en-IN" sz="1600" b="1" dirty="0">
                        <a:latin typeface="Arial Narrow" pitchFamily="34" charset="0"/>
                        <a:ea typeface="Times New Roman"/>
                        <a:cs typeface="Latha"/>
                      </a:endParaRPr>
                    </a:p>
                  </a:txBody>
                  <a:tcPr marL="68580" marR="68580" marT="0" marB="0" anchor="b"/>
                </a:tc>
                <a:tc>
                  <a:txBody>
                    <a:bodyPr/>
                    <a:lstStyle/>
                    <a:p>
                      <a:pPr>
                        <a:lnSpc>
                          <a:spcPct val="115000"/>
                        </a:lnSpc>
                        <a:spcAft>
                          <a:spcPts val="0"/>
                        </a:spcAft>
                      </a:pPr>
                      <a:endParaRPr lang="en-IN" sz="1600" b="1" dirty="0">
                        <a:latin typeface="Arial Narrow" pitchFamily="34" charset="0"/>
                        <a:ea typeface="Times New Roman"/>
                        <a:cs typeface="Latha"/>
                      </a:endParaRPr>
                    </a:p>
                  </a:txBody>
                  <a:tcPr marL="68580" marR="68580" marT="0" marB="0"/>
                </a:tc>
                <a:tc>
                  <a:txBody>
                    <a:bodyPr/>
                    <a:lstStyle/>
                    <a:p>
                      <a:pPr>
                        <a:lnSpc>
                          <a:spcPct val="115000"/>
                        </a:lnSpc>
                        <a:spcAft>
                          <a:spcPts val="0"/>
                        </a:spcAft>
                      </a:pPr>
                      <a:endParaRPr lang="en-US" sz="2400" b="1" dirty="0">
                        <a:solidFill>
                          <a:srgbClr val="0000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endParaRPr lang="en-IN" sz="1600" b="1" dirty="0">
                        <a:latin typeface="Arial Narrow" pitchFamily="34" charset="0"/>
                        <a:ea typeface="Times New Roman"/>
                        <a:cs typeface="Latha"/>
                      </a:endParaRPr>
                    </a:p>
                  </a:txBody>
                  <a:tcPr marL="68580" marR="68580" marT="0" marB="0"/>
                </a:tc>
                <a:extLst>
                  <a:ext uri="{0D108BD9-81ED-4DB2-BD59-A6C34878D82A}">
                    <a16:rowId xmlns:a16="http://schemas.microsoft.com/office/drawing/2014/main" val="10008"/>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Heavenly Court- a breakthrough in the growth of  Constituencies</a:t>
            </a:r>
            <a:endParaRPr lang="en-IN" b="1" dirty="0">
              <a:solidFill>
                <a:srgbClr val="C00000"/>
              </a:solidFill>
            </a:endParaRPr>
          </a:p>
        </p:txBody>
      </p:sp>
      <p:sp>
        <p:nvSpPr>
          <p:cNvPr id="3" name="Content Placeholder 2"/>
          <p:cNvSpPr>
            <a:spLocks noGrp="1"/>
          </p:cNvSpPr>
          <p:nvPr>
            <p:ph idx="1"/>
          </p:nvPr>
        </p:nvSpPr>
        <p:spPr/>
        <p:txBody>
          <a:bodyPr/>
          <a:lstStyle/>
          <a:p>
            <a:endParaRPr lang="en-US" b="1" dirty="0"/>
          </a:p>
          <a:p>
            <a:r>
              <a:rPr lang="en-US" b="1" dirty="0"/>
              <a:t>Nov- Dec 2020 - Revelation about Heavenly Court  was given </a:t>
            </a:r>
          </a:p>
          <a:p>
            <a:r>
              <a:rPr lang="en-US" b="1" dirty="0"/>
              <a:t> SMPs were taught how to take the appeals regarding Constituencies to the Heavenly court &amp; win a </a:t>
            </a:r>
            <a:r>
              <a:rPr lang="en-US" b="1" dirty="0" err="1"/>
              <a:t>favourable</a:t>
            </a:r>
            <a:r>
              <a:rPr lang="en-US" b="1" dirty="0"/>
              <a:t> verdict &amp;</a:t>
            </a:r>
          </a:p>
          <a:p>
            <a:r>
              <a:rPr lang="en-US" b="1" dirty="0"/>
              <a:t>How to represent their Constituencies in the heavenly Court  </a:t>
            </a:r>
            <a:endParaRPr lang="en-IN" b="1" dirty="0"/>
          </a:p>
          <a:p>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a:t>Speakers appointed for each State</a:t>
            </a:r>
            <a:br>
              <a:rPr lang="en-US" sz="2700" b="1" dirty="0"/>
            </a:br>
            <a:r>
              <a:rPr lang="en-US" sz="2700" b="1" dirty="0"/>
              <a:t>(This was First prepared on 7.8.2020 &amp; updated on 27.9.2020)</a:t>
            </a:r>
            <a:br>
              <a:rPr lang="en-IN" dirty="0"/>
            </a:br>
            <a:endParaRPr lang="en-IN" b="1" dirty="0"/>
          </a:p>
        </p:txBody>
      </p:sp>
      <p:sp>
        <p:nvSpPr>
          <p:cNvPr id="3" name="Content Placeholder 2"/>
          <p:cNvSpPr>
            <a:spLocks noGrp="1"/>
          </p:cNvSpPr>
          <p:nvPr>
            <p:ph idx="1"/>
          </p:nvPr>
        </p:nvSpPr>
        <p:spPr/>
        <p:txBody>
          <a:bodyPr/>
          <a:lstStyle/>
          <a:p>
            <a:r>
              <a:rPr lang="en-US" b="1" dirty="0">
                <a:solidFill>
                  <a:srgbClr val="C00000"/>
                </a:solidFill>
              </a:rPr>
              <a:t>States were divided into zones and zones were named. </a:t>
            </a:r>
          </a:p>
          <a:p>
            <a:r>
              <a:rPr lang="en-US" b="1" dirty="0"/>
              <a:t>(Give names of Zones prepared on 7.8.2020, updated on 27.9.2020)</a:t>
            </a:r>
            <a:endParaRPr lang="en-IN" dirty="0"/>
          </a:p>
          <a:p>
            <a:endParaRPr lang="en-US" b="1" dirty="0">
              <a:solidFill>
                <a:srgbClr val="C00000"/>
              </a:solidFill>
            </a:endParaRPr>
          </a:p>
          <a:p>
            <a:endParaRPr lang="en-IN"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t>North Regions: States - Zones – Names of zones</a:t>
            </a:r>
            <a:br>
              <a:rPr lang="en-IN" dirty="0"/>
            </a:b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7634532"/>
              </p:ext>
            </p:extLst>
          </p:nvPr>
        </p:nvGraphicFramePr>
        <p:xfrm>
          <a:off x="304800" y="1295400"/>
          <a:ext cx="8839200" cy="5128895"/>
        </p:xfrm>
        <a:graphic>
          <a:graphicData uri="http://schemas.openxmlformats.org/drawingml/2006/table">
            <a:tbl>
              <a:tblPr firstRow="1" bandRow="1">
                <a:tableStyleId>{F5AB1C69-6EDB-4FF4-983F-18BD219EF322}</a:tableStyleId>
              </a:tblPr>
              <a:tblGrid>
                <a:gridCol w="818444">
                  <a:extLst>
                    <a:ext uri="{9D8B030D-6E8A-4147-A177-3AD203B41FA5}">
                      <a16:colId xmlns:a16="http://schemas.microsoft.com/office/drawing/2014/main" val="20000"/>
                    </a:ext>
                  </a:extLst>
                </a:gridCol>
                <a:gridCol w="1619956">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370840">
                <a:tc>
                  <a:txBody>
                    <a:bodyPr/>
                    <a:lstStyle/>
                    <a:p>
                      <a:pPr>
                        <a:lnSpc>
                          <a:spcPct val="115000"/>
                        </a:lnSpc>
                        <a:spcAft>
                          <a:spcPts val="0"/>
                        </a:spcAft>
                      </a:pPr>
                      <a:r>
                        <a:rPr lang="en-US" sz="2000" b="1" dirty="0" err="1">
                          <a:latin typeface="Times New Roman"/>
                          <a:ea typeface="Times New Roman"/>
                          <a:cs typeface="Times New Roman"/>
                        </a:rPr>
                        <a:t>Sl</a:t>
                      </a:r>
                      <a:r>
                        <a:rPr lang="en-US" sz="2000" b="1" dirty="0">
                          <a:latin typeface="Times New Roman"/>
                          <a:ea typeface="Times New Roman"/>
                          <a:cs typeface="Times New Roman"/>
                        </a:rPr>
                        <a:t> no</a:t>
                      </a:r>
                      <a:endParaRPr lang="en-IN" sz="2000" b="1" dirty="0">
                        <a:latin typeface="Calibri"/>
                        <a:ea typeface="Times New Roman"/>
                        <a:cs typeface="Times New Roman"/>
                      </a:endParaRPr>
                    </a:p>
                  </a:txBody>
                  <a:tcPr marL="68580" marR="68580" marT="0" marB="0"/>
                </a:tc>
                <a:tc>
                  <a:txBody>
                    <a:bodyPr/>
                    <a:lstStyle/>
                    <a:p>
                      <a:pPr>
                        <a:lnSpc>
                          <a:spcPct val="115000"/>
                        </a:lnSpc>
                        <a:spcAft>
                          <a:spcPts val="0"/>
                        </a:spcAft>
                      </a:pPr>
                      <a:r>
                        <a:rPr lang="en-US" sz="2000" b="1" dirty="0">
                          <a:latin typeface="Times New Roman"/>
                          <a:ea typeface="Times New Roman"/>
                          <a:cs typeface="Times New Roman"/>
                        </a:rPr>
                        <a:t>Region</a:t>
                      </a:r>
                      <a:endParaRPr lang="en-IN" sz="2000" b="1" dirty="0">
                        <a:latin typeface="Calibri"/>
                        <a:ea typeface="Times New Roman"/>
                        <a:cs typeface="Times New Roman"/>
                      </a:endParaRPr>
                    </a:p>
                  </a:txBody>
                  <a:tcPr marL="68580" marR="68580" marT="0" marB="0"/>
                </a:tc>
                <a:tc>
                  <a:txBody>
                    <a:bodyPr/>
                    <a:lstStyle/>
                    <a:p>
                      <a:pPr>
                        <a:lnSpc>
                          <a:spcPct val="115000"/>
                        </a:lnSpc>
                        <a:spcAft>
                          <a:spcPts val="0"/>
                        </a:spcAft>
                      </a:pPr>
                      <a:r>
                        <a:rPr lang="en-US" sz="2000" b="1" dirty="0">
                          <a:latin typeface="Times New Roman"/>
                          <a:ea typeface="Times New Roman"/>
                          <a:cs typeface="Times New Roman"/>
                        </a:rPr>
                        <a:t>State</a:t>
                      </a:r>
                      <a:endParaRPr lang="en-IN" sz="2000" b="1" dirty="0">
                        <a:latin typeface="Calibri"/>
                        <a:ea typeface="Times New Roman"/>
                        <a:cs typeface="Times New Roman"/>
                      </a:endParaRPr>
                    </a:p>
                  </a:txBody>
                  <a:tcPr marL="68580" marR="68580" marT="0" marB="0"/>
                </a:tc>
                <a:tc>
                  <a:txBody>
                    <a:bodyPr/>
                    <a:lstStyle/>
                    <a:p>
                      <a:pPr>
                        <a:lnSpc>
                          <a:spcPct val="115000"/>
                        </a:lnSpc>
                        <a:spcAft>
                          <a:spcPts val="0"/>
                        </a:spcAft>
                      </a:pPr>
                      <a:r>
                        <a:rPr lang="en-US" sz="1050" b="1" dirty="0">
                          <a:latin typeface="Times New Roman"/>
                          <a:ea typeface="Times New Roman"/>
                          <a:cs typeface="Times New Roman"/>
                        </a:rPr>
                        <a:t>No of </a:t>
                      </a:r>
                      <a:r>
                        <a:rPr lang="en-US" sz="1050" b="1" dirty="0" err="1">
                          <a:latin typeface="Times New Roman"/>
                          <a:ea typeface="Times New Roman"/>
                          <a:cs typeface="Times New Roman"/>
                        </a:rPr>
                        <a:t>Consti-tuencies</a:t>
                      </a:r>
                      <a:endParaRPr lang="en-IN" sz="2000" b="1" dirty="0">
                        <a:latin typeface="Calibri"/>
                        <a:ea typeface="Times New Roman"/>
                        <a:cs typeface="Times New Roman"/>
                      </a:endParaRPr>
                    </a:p>
                  </a:txBody>
                  <a:tcPr marL="68580" marR="68580" marT="0" marB="0"/>
                </a:tc>
                <a:tc>
                  <a:txBody>
                    <a:bodyPr/>
                    <a:lstStyle/>
                    <a:p>
                      <a:pPr>
                        <a:lnSpc>
                          <a:spcPct val="115000"/>
                        </a:lnSpc>
                        <a:spcAft>
                          <a:spcPts val="0"/>
                        </a:spcAft>
                      </a:pPr>
                      <a:r>
                        <a:rPr lang="en-US" sz="2000" b="1" dirty="0">
                          <a:latin typeface="Times New Roman"/>
                          <a:ea typeface="Times New Roman"/>
                          <a:cs typeface="Times New Roman"/>
                        </a:rPr>
                        <a:t>Name of </a:t>
                      </a:r>
                      <a:endParaRPr lang="en-IN" sz="2000" b="1" dirty="0">
                        <a:latin typeface="Calibri"/>
                        <a:ea typeface="Times New Roman"/>
                        <a:cs typeface="Times New Roman"/>
                      </a:endParaRPr>
                    </a:p>
                    <a:p>
                      <a:pPr>
                        <a:lnSpc>
                          <a:spcPct val="115000"/>
                        </a:lnSpc>
                        <a:spcAft>
                          <a:spcPts val="0"/>
                        </a:spcAft>
                      </a:pPr>
                      <a:r>
                        <a:rPr lang="en-US" sz="2000" b="1" dirty="0">
                          <a:latin typeface="Times New Roman"/>
                          <a:ea typeface="Times New Roman"/>
                          <a:cs typeface="Times New Roman"/>
                        </a:rPr>
                        <a:t>Zone</a:t>
                      </a:r>
                      <a:endParaRPr lang="en-IN" sz="2000" b="1" dirty="0">
                        <a:latin typeface="Calibri"/>
                        <a:ea typeface="Times New Roman"/>
                        <a:cs typeface="Times New Roman"/>
                      </a:endParaRPr>
                    </a:p>
                  </a:txBody>
                  <a:tcPr marL="68580" marR="68580" marT="0" marB="0"/>
                </a:tc>
                <a:tc>
                  <a:txBody>
                    <a:bodyPr/>
                    <a:lstStyle/>
                    <a:p>
                      <a:pPr>
                        <a:lnSpc>
                          <a:spcPct val="115000"/>
                        </a:lnSpc>
                        <a:spcAft>
                          <a:spcPts val="0"/>
                        </a:spcAft>
                      </a:pPr>
                      <a:r>
                        <a:rPr lang="en-US" sz="2000" b="1" dirty="0" err="1">
                          <a:latin typeface="Times New Roman"/>
                          <a:ea typeface="Times New Roman"/>
                          <a:cs typeface="Times New Roman"/>
                        </a:rPr>
                        <a:t>Smp</a:t>
                      </a:r>
                      <a:r>
                        <a:rPr lang="en-US" sz="2000" b="1" dirty="0">
                          <a:latin typeface="Times New Roman"/>
                          <a:ea typeface="Times New Roman"/>
                          <a:cs typeface="Times New Roman"/>
                        </a:rPr>
                        <a:t> name &amp; no</a:t>
                      </a:r>
                      <a:endParaRPr lang="en-IN" sz="2000" b="1" dirty="0">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a:lnSpc>
                          <a:spcPct val="115000"/>
                        </a:lnSpc>
                        <a:spcAft>
                          <a:spcPts val="0"/>
                        </a:spcAft>
                      </a:pPr>
                      <a:r>
                        <a:rPr lang="en-US" sz="1600" b="1" dirty="0">
                          <a:latin typeface="Times New Roman"/>
                          <a:ea typeface="Times New Roman"/>
                          <a:cs typeface="Times New Roman"/>
                        </a:rPr>
                        <a:t>1</a:t>
                      </a: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a:lnSpc>
                          <a:spcPct val="115000"/>
                        </a:lnSpc>
                        <a:spcAft>
                          <a:spcPts val="0"/>
                        </a:spcAft>
                      </a:pPr>
                      <a:r>
                        <a:rPr lang="en-US" sz="1600" b="1">
                          <a:latin typeface="Times New Roman"/>
                          <a:ea typeface="Times New Roman"/>
                          <a:cs typeface="Times New Roman"/>
                        </a:rPr>
                        <a:t>2</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a:lnSpc>
                          <a:spcPct val="115000"/>
                        </a:lnSpc>
                        <a:spcAft>
                          <a:spcPts val="0"/>
                        </a:spcAft>
                      </a:pPr>
                      <a:r>
                        <a:rPr lang="en-US" sz="1600" b="1">
                          <a:latin typeface="Times New Roman"/>
                          <a:ea typeface="Times New Roman"/>
                          <a:cs typeface="Times New Roman"/>
                        </a:rPr>
                        <a:t>3</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a:lnSpc>
                          <a:spcPct val="115000"/>
                        </a:lnSpc>
                        <a:spcAft>
                          <a:spcPts val="0"/>
                        </a:spcAft>
                      </a:pPr>
                      <a:r>
                        <a:rPr lang="en-US" sz="1600" b="1">
                          <a:latin typeface="Times New Roman"/>
                          <a:ea typeface="Times New Roman"/>
                          <a:cs typeface="Times New Roman"/>
                        </a:rPr>
                        <a:t>4</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a:lnSpc>
                          <a:spcPct val="115000"/>
                        </a:lnSpc>
                        <a:spcAft>
                          <a:spcPts val="0"/>
                        </a:spcAft>
                      </a:pPr>
                      <a:r>
                        <a:rPr lang="en-US" sz="1600" b="1">
                          <a:latin typeface="Times New Roman"/>
                          <a:ea typeface="Times New Roman"/>
                          <a:cs typeface="Times New Roman"/>
                        </a:rPr>
                        <a:t>5</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370840">
                <a:tc>
                  <a:txBody>
                    <a:bodyPr/>
                    <a:lstStyle/>
                    <a:p>
                      <a:pPr>
                        <a:lnSpc>
                          <a:spcPct val="115000"/>
                        </a:lnSpc>
                        <a:spcAft>
                          <a:spcPts val="0"/>
                        </a:spcAft>
                      </a:pPr>
                      <a:r>
                        <a:rPr lang="en-US" sz="1600" b="1">
                          <a:latin typeface="Times New Roman"/>
                          <a:ea typeface="Times New Roman"/>
                          <a:cs typeface="Times New Roman"/>
                        </a:rPr>
                        <a:t>6</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extLst>
                  <a:ext uri="{0D108BD9-81ED-4DB2-BD59-A6C34878D82A}">
                    <a16:rowId xmlns:a16="http://schemas.microsoft.com/office/drawing/2014/main" val="10006"/>
                  </a:ext>
                </a:extLst>
              </a:tr>
              <a:tr h="370840">
                <a:tc>
                  <a:txBody>
                    <a:bodyPr/>
                    <a:lstStyle/>
                    <a:p>
                      <a:pPr>
                        <a:lnSpc>
                          <a:spcPct val="115000"/>
                        </a:lnSpc>
                        <a:spcAft>
                          <a:spcPts val="0"/>
                        </a:spcAft>
                      </a:pPr>
                      <a:r>
                        <a:rPr lang="en-US" sz="1600" b="1">
                          <a:latin typeface="Times New Roman"/>
                          <a:ea typeface="Times New Roman"/>
                          <a:cs typeface="Times New Roman"/>
                        </a:rPr>
                        <a:t>7</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extLst>
                  <a:ext uri="{0D108BD9-81ED-4DB2-BD59-A6C34878D82A}">
                    <a16:rowId xmlns:a16="http://schemas.microsoft.com/office/drawing/2014/main" val="10007"/>
                  </a:ext>
                </a:extLst>
              </a:tr>
              <a:tr h="370840">
                <a:tc>
                  <a:txBody>
                    <a:bodyPr/>
                    <a:lstStyle/>
                    <a:p>
                      <a:pPr>
                        <a:lnSpc>
                          <a:spcPct val="115000"/>
                        </a:lnSpc>
                        <a:spcAft>
                          <a:spcPts val="0"/>
                        </a:spcAft>
                      </a:pPr>
                      <a:r>
                        <a:rPr lang="en-US" sz="1600" b="1">
                          <a:latin typeface="Times New Roman"/>
                          <a:ea typeface="Times New Roman"/>
                          <a:cs typeface="Times New Roman"/>
                        </a:rPr>
                        <a:t>8</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a:latin typeface="Times New Roman"/>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extLst>
                  <a:ext uri="{0D108BD9-81ED-4DB2-BD59-A6C34878D82A}">
                    <a16:rowId xmlns:a16="http://schemas.microsoft.com/office/drawing/2014/main" val="10008"/>
                  </a:ext>
                </a:extLst>
              </a:tr>
              <a:tr h="370840">
                <a:tc>
                  <a:txBody>
                    <a:bodyPr/>
                    <a:lstStyle/>
                    <a:p>
                      <a:pPr>
                        <a:lnSpc>
                          <a:spcPct val="115000"/>
                        </a:lnSpc>
                        <a:spcAft>
                          <a:spcPts val="0"/>
                        </a:spcAft>
                      </a:pPr>
                      <a:r>
                        <a:rPr lang="en-US" sz="1600" b="1">
                          <a:latin typeface="Times New Roman"/>
                          <a:ea typeface="Times New Roman"/>
                          <a:cs typeface="Times New Roman"/>
                        </a:rPr>
                        <a:t>9</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a:latin typeface="Times New Roman"/>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extLst>
                  <a:ext uri="{0D108BD9-81ED-4DB2-BD59-A6C34878D82A}">
                    <a16:rowId xmlns:a16="http://schemas.microsoft.com/office/drawing/2014/main" val="10009"/>
                  </a:ext>
                </a:extLst>
              </a:tr>
              <a:tr h="370840">
                <a:tc>
                  <a:txBody>
                    <a:bodyPr/>
                    <a:lstStyle/>
                    <a:p>
                      <a:pPr>
                        <a:lnSpc>
                          <a:spcPct val="115000"/>
                        </a:lnSpc>
                        <a:spcAft>
                          <a:spcPts val="0"/>
                        </a:spcAft>
                      </a:pPr>
                      <a:r>
                        <a:rPr lang="en-US" sz="1600" b="1">
                          <a:latin typeface="Times New Roman"/>
                          <a:ea typeface="Times New Roman"/>
                          <a:cs typeface="Times New Roman"/>
                        </a:rPr>
                        <a:t>10</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a:latin typeface="Times New Roman"/>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extLst>
                  <a:ext uri="{0D108BD9-81ED-4DB2-BD59-A6C34878D82A}">
                    <a16:rowId xmlns:a16="http://schemas.microsoft.com/office/drawing/2014/main" val="10010"/>
                  </a:ext>
                </a:extLst>
              </a:tr>
              <a:tr h="370840">
                <a:tc>
                  <a:txBody>
                    <a:bodyPr/>
                    <a:lstStyle/>
                    <a:p>
                      <a:pPr>
                        <a:lnSpc>
                          <a:spcPct val="115000"/>
                        </a:lnSpc>
                        <a:spcAft>
                          <a:spcPts val="0"/>
                        </a:spcAft>
                      </a:pPr>
                      <a:r>
                        <a:rPr lang="en-US" sz="1600" b="1">
                          <a:latin typeface="Times New Roman"/>
                          <a:ea typeface="Times New Roman"/>
                          <a:cs typeface="Times New Roman"/>
                        </a:rPr>
                        <a:t>11</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a:latin typeface="Times New Roman"/>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extLst>
                  <a:ext uri="{0D108BD9-81ED-4DB2-BD59-A6C34878D82A}">
                    <a16:rowId xmlns:a16="http://schemas.microsoft.com/office/drawing/2014/main" val="10011"/>
                  </a:ext>
                </a:extLst>
              </a:tr>
              <a:tr h="370840">
                <a:tc>
                  <a:txBody>
                    <a:bodyPr/>
                    <a:lstStyle/>
                    <a:p>
                      <a:pPr>
                        <a:lnSpc>
                          <a:spcPct val="115000"/>
                        </a:lnSpc>
                        <a:spcAft>
                          <a:spcPts val="0"/>
                        </a:spcAft>
                      </a:pPr>
                      <a:r>
                        <a:rPr lang="en-US" sz="1600" b="1">
                          <a:latin typeface="Times New Roman"/>
                          <a:ea typeface="Times New Roman"/>
                          <a:cs typeface="Times New Roman"/>
                        </a:rPr>
                        <a:t>12</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a:latin typeface="Times New Roman"/>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extLst>
                  <a:ext uri="{0D108BD9-81ED-4DB2-BD59-A6C34878D82A}">
                    <a16:rowId xmlns:a16="http://schemas.microsoft.com/office/drawing/2014/main" val="1001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100" b="1" dirty="0"/>
              <a:t>India - Regions – States - Zones – Names of zones</a:t>
            </a:r>
            <a:br>
              <a:rPr lang="en-IN" dirty="0"/>
            </a:b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1065738"/>
              </p:ext>
            </p:extLst>
          </p:nvPr>
        </p:nvGraphicFramePr>
        <p:xfrm>
          <a:off x="304800" y="609600"/>
          <a:ext cx="8382001" cy="5431600"/>
        </p:xfrm>
        <a:graphic>
          <a:graphicData uri="http://schemas.openxmlformats.org/drawingml/2006/table">
            <a:tbl>
              <a:tblPr firstRow="1" bandRow="1">
                <a:tableStyleId>{F5AB1C69-6EDB-4FF4-983F-18BD219EF322}</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2126942">
                  <a:extLst>
                    <a:ext uri="{9D8B030D-6E8A-4147-A177-3AD203B41FA5}">
                      <a16:colId xmlns:a16="http://schemas.microsoft.com/office/drawing/2014/main" val="20002"/>
                    </a:ext>
                  </a:extLst>
                </a:gridCol>
                <a:gridCol w="844858">
                  <a:extLst>
                    <a:ext uri="{9D8B030D-6E8A-4147-A177-3AD203B41FA5}">
                      <a16:colId xmlns:a16="http://schemas.microsoft.com/office/drawing/2014/main" val="20003"/>
                    </a:ext>
                  </a:extLst>
                </a:gridCol>
                <a:gridCol w="1778934">
                  <a:extLst>
                    <a:ext uri="{9D8B030D-6E8A-4147-A177-3AD203B41FA5}">
                      <a16:colId xmlns:a16="http://schemas.microsoft.com/office/drawing/2014/main" val="20004"/>
                    </a:ext>
                  </a:extLst>
                </a:gridCol>
                <a:gridCol w="1497667">
                  <a:extLst>
                    <a:ext uri="{9D8B030D-6E8A-4147-A177-3AD203B41FA5}">
                      <a16:colId xmlns:a16="http://schemas.microsoft.com/office/drawing/2014/main" val="20005"/>
                    </a:ext>
                  </a:extLst>
                </a:gridCol>
              </a:tblGrid>
              <a:tr h="609600">
                <a:tc>
                  <a:txBody>
                    <a:bodyPr/>
                    <a:lstStyle/>
                    <a:p>
                      <a:pPr>
                        <a:lnSpc>
                          <a:spcPct val="115000"/>
                        </a:lnSpc>
                        <a:spcAft>
                          <a:spcPts val="0"/>
                        </a:spcAft>
                      </a:pPr>
                      <a:r>
                        <a:rPr lang="en-US" sz="1400" b="1" dirty="0" err="1">
                          <a:latin typeface="Times New Roman"/>
                          <a:ea typeface="Times New Roman"/>
                          <a:cs typeface="Times New Roman"/>
                        </a:rPr>
                        <a:t>Sl</a:t>
                      </a:r>
                      <a:r>
                        <a:rPr lang="en-US" sz="1400" b="1" dirty="0">
                          <a:latin typeface="Times New Roman"/>
                          <a:ea typeface="Times New Roman"/>
                          <a:cs typeface="Times New Roman"/>
                        </a:rPr>
                        <a:t> no</a:t>
                      </a:r>
                      <a:endParaRPr lang="en-IN" sz="1400" b="1" dirty="0">
                        <a:latin typeface="Calibri"/>
                        <a:ea typeface="Times New Roman"/>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a:latin typeface="Times New Roman"/>
                          <a:ea typeface="Times New Roman"/>
                          <a:cs typeface="Times New Roman"/>
                        </a:rPr>
                        <a:t>Region</a:t>
                      </a:r>
                      <a:endParaRPr lang="en-IN" sz="1400" b="1" dirty="0">
                        <a:latin typeface="+mn-lt"/>
                        <a:ea typeface="Times New Roman"/>
                        <a:cs typeface="Times New Roman"/>
                      </a:endParaRPr>
                    </a:p>
                    <a:p>
                      <a:pPr>
                        <a:lnSpc>
                          <a:spcPct val="115000"/>
                        </a:lnSpc>
                        <a:spcAft>
                          <a:spcPts val="0"/>
                        </a:spcAft>
                      </a:pPr>
                      <a:endParaRPr lang="en-IN" sz="1400" b="1" dirty="0">
                        <a:latin typeface="Calibri"/>
                        <a:ea typeface="Times New Roman"/>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a:latin typeface="Times New Roman"/>
                          <a:ea typeface="Times New Roman"/>
                          <a:cs typeface="Times New Roman"/>
                        </a:rPr>
                        <a:t>State</a:t>
                      </a:r>
                      <a:endParaRPr lang="en-IN" sz="1400" b="1" dirty="0">
                        <a:latin typeface="+mn-lt"/>
                        <a:ea typeface="Times New Roman"/>
                        <a:cs typeface="Times New Roman"/>
                      </a:endParaRPr>
                    </a:p>
                    <a:p>
                      <a:pPr>
                        <a:lnSpc>
                          <a:spcPct val="115000"/>
                        </a:lnSpc>
                        <a:spcAft>
                          <a:spcPts val="0"/>
                        </a:spcAft>
                      </a:pPr>
                      <a:endParaRPr lang="en-IN" sz="1400" b="1" dirty="0">
                        <a:latin typeface="Calibri"/>
                        <a:ea typeface="Times New Roman"/>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dirty="0">
                          <a:latin typeface="Times New Roman"/>
                          <a:ea typeface="Times New Roman"/>
                          <a:cs typeface="Times New Roman"/>
                        </a:rPr>
                        <a:t>No of </a:t>
                      </a:r>
                      <a:r>
                        <a:rPr lang="en-US" sz="1100" b="1" dirty="0" err="1">
                          <a:latin typeface="Times New Roman"/>
                          <a:ea typeface="Times New Roman"/>
                          <a:cs typeface="Times New Roman"/>
                        </a:rPr>
                        <a:t>Consti-tuencies</a:t>
                      </a:r>
                      <a:endParaRPr lang="en-IN" sz="2400" b="1" dirty="0">
                        <a:latin typeface="+mn-lt"/>
                        <a:ea typeface="Times New Roman"/>
                        <a:cs typeface="Times New Roman"/>
                      </a:endParaRPr>
                    </a:p>
                    <a:p>
                      <a:pPr>
                        <a:lnSpc>
                          <a:spcPct val="115000"/>
                        </a:lnSpc>
                        <a:spcAft>
                          <a:spcPts val="0"/>
                        </a:spcAft>
                      </a:pPr>
                      <a:endParaRPr lang="en-IN" sz="1400" b="1" dirty="0">
                        <a:latin typeface="Calibri"/>
                        <a:ea typeface="Times New Roman"/>
                        <a:cs typeface="Times New Roman"/>
                      </a:endParaRPr>
                    </a:p>
                  </a:txBody>
                  <a:tcPr marL="68580" marR="68580" marT="0" marB="0"/>
                </a:tc>
                <a:tc>
                  <a:txBody>
                    <a:bodyPr/>
                    <a:lstStyle/>
                    <a:p>
                      <a:pPr>
                        <a:lnSpc>
                          <a:spcPct val="115000"/>
                        </a:lnSpc>
                        <a:spcAft>
                          <a:spcPts val="0"/>
                        </a:spcAft>
                      </a:pPr>
                      <a:r>
                        <a:rPr lang="en-US" sz="1400" b="1" dirty="0">
                          <a:latin typeface="Times New Roman"/>
                          <a:ea typeface="Times New Roman"/>
                          <a:cs typeface="Times New Roman"/>
                        </a:rPr>
                        <a:t>Name of </a:t>
                      </a:r>
                      <a:endParaRPr lang="en-IN" sz="1400" b="1" dirty="0">
                        <a:latin typeface="+mn-lt"/>
                        <a:ea typeface="Times New Roman"/>
                        <a:cs typeface="Times New Roman"/>
                      </a:endParaRPr>
                    </a:p>
                    <a:p>
                      <a:pPr>
                        <a:lnSpc>
                          <a:spcPct val="115000"/>
                        </a:lnSpc>
                        <a:spcAft>
                          <a:spcPts val="0"/>
                        </a:spcAft>
                      </a:pPr>
                      <a:r>
                        <a:rPr lang="en-US" sz="1400" b="1" dirty="0">
                          <a:latin typeface="Times New Roman"/>
                          <a:ea typeface="Times New Roman"/>
                          <a:cs typeface="Times New Roman"/>
                        </a:rPr>
                        <a:t>Zone</a:t>
                      </a:r>
                      <a:endParaRPr lang="en-IN" sz="1400" b="1" dirty="0">
                        <a:latin typeface="+mn-lt"/>
                        <a:ea typeface="Times New Roman"/>
                        <a:cs typeface="Times New Roman"/>
                      </a:endParaRPr>
                    </a:p>
                    <a:p>
                      <a:pPr>
                        <a:lnSpc>
                          <a:spcPct val="115000"/>
                        </a:lnSpc>
                        <a:spcAft>
                          <a:spcPts val="0"/>
                        </a:spcAft>
                      </a:pPr>
                      <a:endParaRPr lang="en-IN" sz="1400" b="1" dirty="0">
                        <a:latin typeface="Calibri"/>
                        <a:ea typeface="Times New Roman"/>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err="1">
                          <a:latin typeface="Times New Roman"/>
                          <a:ea typeface="Times New Roman"/>
                          <a:cs typeface="Times New Roman"/>
                        </a:rPr>
                        <a:t>Smp</a:t>
                      </a:r>
                      <a:r>
                        <a:rPr lang="en-US" sz="1400" b="1" dirty="0">
                          <a:latin typeface="Times New Roman"/>
                          <a:ea typeface="Times New Roman"/>
                          <a:cs typeface="Times New Roman"/>
                        </a:rPr>
                        <a:t> name &amp; no</a:t>
                      </a:r>
                      <a:endParaRPr lang="en-IN" sz="1400" b="1" dirty="0">
                        <a:latin typeface="+mn-lt"/>
                        <a:ea typeface="Times New Roman"/>
                        <a:cs typeface="Times New Roman"/>
                      </a:endParaRPr>
                    </a:p>
                    <a:p>
                      <a:pPr>
                        <a:lnSpc>
                          <a:spcPct val="115000"/>
                        </a:lnSpc>
                        <a:spcAft>
                          <a:spcPts val="0"/>
                        </a:spcAft>
                      </a:pPr>
                      <a:endParaRPr lang="en-IN" sz="1400" b="1" dirty="0">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dirty="0">
                        <a:latin typeface="Times New Roman"/>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a:latin typeface="Times New Roman"/>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dirty="0">
                        <a:latin typeface="Times New Roman"/>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dirty="0">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a:latin typeface="Times New Roman"/>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dirty="0">
                        <a:latin typeface="Times New Roman"/>
                        <a:ea typeface="Times New Roman"/>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a:latin typeface="Times New Roman"/>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dirty="0">
                        <a:latin typeface="Times New Roman"/>
                        <a:ea typeface="Times New Roman"/>
                        <a:cs typeface="Times New Roman"/>
                      </a:endParaRPr>
                    </a:p>
                  </a:txBody>
                  <a:tcPr marL="68580" marR="68580" marT="0" marB="0"/>
                </a:tc>
                <a:extLst>
                  <a:ext uri="{0D108BD9-81ED-4DB2-BD59-A6C34878D82A}">
                    <a16:rowId xmlns:a16="http://schemas.microsoft.com/office/drawing/2014/main" val="10005"/>
                  </a:ext>
                </a:extLst>
              </a:tr>
              <a:tr h="370840">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a:latin typeface="Times New Roman"/>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dirty="0">
                        <a:latin typeface="Times New Roman"/>
                        <a:ea typeface="Times New Roman"/>
                        <a:cs typeface="Times New Roman"/>
                      </a:endParaRPr>
                    </a:p>
                  </a:txBody>
                  <a:tcPr marL="68580" marR="68580" marT="0" marB="0"/>
                </a:tc>
                <a:extLst>
                  <a:ext uri="{0D108BD9-81ED-4DB2-BD59-A6C34878D82A}">
                    <a16:rowId xmlns:a16="http://schemas.microsoft.com/office/drawing/2014/main" val="10006"/>
                  </a:ext>
                </a:extLst>
              </a:tr>
              <a:tr h="370840">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a:latin typeface="Times New Roman"/>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dirty="0">
                        <a:latin typeface="Times New Roman"/>
                        <a:ea typeface="Times New Roman"/>
                        <a:cs typeface="Times New Roman"/>
                      </a:endParaRPr>
                    </a:p>
                  </a:txBody>
                  <a:tcPr marL="68580" marR="68580" marT="0" marB="0"/>
                </a:tc>
                <a:extLst>
                  <a:ext uri="{0D108BD9-81ED-4DB2-BD59-A6C34878D82A}">
                    <a16:rowId xmlns:a16="http://schemas.microsoft.com/office/drawing/2014/main" val="10007"/>
                  </a:ext>
                </a:extLst>
              </a:tr>
              <a:tr h="370840">
                <a:tc>
                  <a:txBody>
                    <a:bodyPr/>
                    <a:lstStyle/>
                    <a:p>
                      <a:pPr>
                        <a:lnSpc>
                          <a:spcPct val="115000"/>
                        </a:lnSpc>
                        <a:spcAft>
                          <a:spcPts val="0"/>
                        </a:spcAft>
                      </a:pPr>
                      <a:r>
                        <a:rPr lang="en-US" sz="1600" b="1" dirty="0">
                          <a:latin typeface="Times New Roman"/>
                          <a:ea typeface="Times New Roman"/>
                          <a:cs typeface="Times New Roman"/>
                        </a:rPr>
                        <a:t>32</a:t>
                      </a: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a:latin typeface="Times New Roman"/>
                        <a:ea typeface="Times New Roman"/>
                        <a:cs typeface="Times New Roman"/>
                      </a:endParaRPr>
                    </a:p>
                  </a:txBody>
                  <a:tcPr marL="68580" marR="68580" marT="0" marB="0"/>
                </a:tc>
                <a:tc>
                  <a:txBody>
                    <a:bodyPr/>
                    <a:lstStyle/>
                    <a:p>
                      <a:pPr>
                        <a:lnSpc>
                          <a:spcPct val="115000"/>
                        </a:lnSpc>
                        <a:spcAft>
                          <a:spcPts val="0"/>
                        </a:spcAft>
                      </a:pP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dirty="0">
                        <a:latin typeface="Times New Roman"/>
                        <a:ea typeface="Times New Roman"/>
                        <a:cs typeface="Times New Roman"/>
                      </a:endParaRPr>
                    </a:p>
                  </a:txBody>
                  <a:tcPr marL="68580" marR="68580" marT="0" marB="0"/>
                </a:tc>
                <a:extLst>
                  <a:ext uri="{0D108BD9-81ED-4DB2-BD59-A6C34878D82A}">
                    <a16:rowId xmlns:a16="http://schemas.microsoft.com/office/drawing/2014/main" val="10008"/>
                  </a:ext>
                </a:extLst>
              </a:tr>
              <a:tr h="370840">
                <a:tc>
                  <a:txBody>
                    <a:bodyPr/>
                    <a:lstStyle/>
                    <a:p>
                      <a:pPr>
                        <a:lnSpc>
                          <a:spcPct val="115000"/>
                        </a:lnSpc>
                        <a:spcAft>
                          <a:spcPts val="0"/>
                        </a:spcAft>
                      </a:pPr>
                      <a:r>
                        <a:rPr lang="en-US" sz="1600" b="1" dirty="0">
                          <a:latin typeface="Times New Roman"/>
                          <a:ea typeface="Times New Roman"/>
                          <a:cs typeface="Times New Roman"/>
                        </a:rPr>
                        <a:t>33</a:t>
                      </a: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r>
                        <a:rPr lang="en-US" sz="1600" b="1" dirty="0">
                          <a:latin typeface="Times New Roman"/>
                          <a:ea typeface="Times New Roman"/>
                          <a:cs typeface="Times New Roman"/>
                        </a:rPr>
                        <a:t>North Region</a:t>
                      </a: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r>
                        <a:rPr lang="en-US" sz="1600" b="1" dirty="0">
                          <a:latin typeface="Times New Roman"/>
                          <a:ea typeface="Times New Roman"/>
                          <a:cs typeface="Times New Roman"/>
                        </a:rPr>
                        <a:t> Himachal Pradesh, Chandigarh</a:t>
                      </a: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dirty="0">
                        <a:latin typeface="Times New Roman"/>
                        <a:ea typeface="Times New Roman"/>
                        <a:cs typeface="Times New Roman"/>
                      </a:endParaRPr>
                    </a:p>
                  </a:txBody>
                  <a:tcPr marL="68580" marR="68580" marT="0" marB="0"/>
                </a:tc>
                <a:tc>
                  <a:txBody>
                    <a:bodyPr/>
                    <a:lstStyle/>
                    <a:p>
                      <a:pPr>
                        <a:lnSpc>
                          <a:spcPct val="115000"/>
                        </a:lnSpc>
                        <a:spcAft>
                          <a:spcPts val="0"/>
                        </a:spcAft>
                      </a:pPr>
                      <a:r>
                        <a:rPr lang="en-US" sz="1600" b="1" dirty="0">
                          <a:latin typeface="Times New Roman"/>
                          <a:ea typeface="Times New Roman"/>
                          <a:cs typeface="Times New Roman"/>
                        </a:rPr>
                        <a:t>Abraham</a:t>
                      </a: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dirty="0">
                        <a:latin typeface="Times New Roman"/>
                        <a:ea typeface="Times New Roman"/>
                        <a:cs typeface="Times New Roman"/>
                      </a:endParaRPr>
                    </a:p>
                  </a:txBody>
                  <a:tcPr marL="68580" marR="68580" marT="0" marB="0"/>
                </a:tc>
                <a:extLst>
                  <a:ext uri="{0D108BD9-81ED-4DB2-BD59-A6C34878D82A}">
                    <a16:rowId xmlns:a16="http://schemas.microsoft.com/office/drawing/2014/main" val="10009"/>
                  </a:ext>
                </a:extLst>
              </a:tr>
              <a:tr h="370840">
                <a:tc>
                  <a:txBody>
                    <a:bodyPr/>
                    <a:lstStyle/>
                    <a:p>
                      <a:pPr>
                        <a:lnSpc>
                          <a:spcPct val="115000"/>
                        </a:lnSpc>
                        <a:spcAft>
                          <a:spcPts val="0"/>
                        </a:spcAft>
                      </a:pPr>
                      <a:r>
                        <a:rPr lang="en-US" sz="1600" b="1">
                          <a:latin typeface="Times New Roman"/>
                          <a:ea typeface="Times New Roman"/>
                          <a:cs typeface="Times New Roman"/>
                        </a:rPr>
                        <a:t>34</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r>
                        <a:rPr lang="en-US" sz="1600" b="1">
                          <a:latin typeface="Times New Roman"/>
                          <a:ea typeface="Times New Roman"/>
                          <a:cs typeface="Times New Roman"/>
                        </a:rPr>
                        <a:t>North Region</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r>
                        <a:rPr lang="en-US" sz="1600" b="1">
                          <a:latin typeface="Times New Roman"/>
                          <a:ea typeface="Times New Roman"/>
                          <a:cs typeface="Times New Roman"/>
                        </a:rPr>
                        <a:t>Uttrakhand</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a:latin typeface="Times New Roman"/>
                        <a:ea typeface="Times New Roman"/>
                        <a:cs typeface="Times New Roman"/>
                      </a:endParaRPr>
                    </a:p>
                  </a:txBody>
                  <a:tcPr marL="68580" marR="68580" marT="0" marB="0"/>
                </a:tc>
                <a:tc>
                  <a:txBody>
                    <a:bodyPr/>
                    <a:lstStyle/>
                    <a:p>
                      <a:pPr>
                        <a:lnSpc>
                          <a:spcPct val="115000"/>
                        </a:lnSpc>
                        <a:spcAft>
                          <a:spcPts val="0"/>
                        </a:spcAft>
                      </a:pPr>
                      <a:r>
                        <a:rPr lang="en-US" sz="1600" b="1" dirty="0">
                          <a:latin typeface="Times New Roman"/>
                          <a:ea typeface="Times New Roman"/>
                          <a:cs typeface="Times New Roman"/>
                        </a:rPr>
                        <a:t>Glory</a:t>
                      </a: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dirty="0">
                        <a:latin typeface="Times New Roman"/>
                        <a:ea typeface="Times New Roman"/>
                        <a:cs typeface="Times New Roman"/>
                      </a:endParaRPr>
                    </a:p>
                  </a:txBody>
                  <a:tcPr marL="68580" marR="68580" marT="0" marB="0"/>
                </a:tc>
                <a:extLst>
                  <a:ext uri="{0D108BD9-81ED-4DB2-BD59-A6C34878D82A}">
                    <a16:rowId xmlns:a16="http://schemas.microsoft.com/office/drawing/2014/main" val="10010"/>
                  </a:ext>
                </a:extLst>
              </a:tr>
              <a:tr h="370840">
                <a:tc>
                  <a:txBody>
                    <a:bodyPr/>
                    <a:lstStyle/>
                    <a:p>
                      <a:pPr>
                        <a:lnSpc>
                          <a:spcPct val="115000"/>
                        </a:lnSpc>
                        <a:spcAft>
                          <a:spcPts val="0"/>
                        </a:spcAft>
                      </a:pPr>
                      <a:r>
                        <a:rPr lang="en-US" sz="1600" b="1">
                          <a:latin typeface="Times New Roman"/>
                          <a:ea typeface="Times New Roman"/>
                          <a:cs typeface="Times New Roman"/>
                        </a:rPr>
                        <a:t>35</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r>
                        <a:rPr lang="en-US" sz="1600" b="1">
                          <a:latin typeface="Times New Roman"/>
                          <a:ea typeface="Times New Roman"/>
                          <a:cs typeface="Times New Roman"/>
                        </a:rPr>
                        <a:t>North Region</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r>
                        <a:rPr lang="en-US" sz="1600" b="1">
                          <a:latin typeface="Times New Roman"/>
                          <a:ea typeface="Times New Roman"/>
                          <a:cs typeface="Times New Roman"/>
                        </a:rPr>
                        <a:t>Delhi, Haryana</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r>
                        <a:rPr lang="en-US" sz="1600" b="1">
                          <a:latin typeface="Times New Roman"/>
                          <a:ea typeface="Times New Roman"/>
                          <a:cs typeface="Times New Roman"/>
                        </a:rPr>
                        <a:t>17</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r>
                        <a:rPr lang="en-US" sz="1600" b="1" dirty="0">
                          <a:latin typeface="Times New Roman"/>
                          <a:ea typeface="Times New Roman"/>
                          <a:cs typeface="Times New Roman"/>
                        </a:rPr>
                        <a:t>Isaac</a:t>
                      </a: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IN" sz="1600" b="1" dirty="0">
                        <a:latin typeface="Calibri"/>
                        <a:ea typeface="Times New Roman"/>
                        <a:cs typeface="Times New Roman"/>
                      </a:endParaRPr>
                    </a:p>
                  </a:txBody>
                  <a:tcPr marL="68580" marR="68580" marT="0" marB="0"/>
                </a:tc>
                <a:extLst>
                  <a:ext uri="{0D108BD9-81ED-4DB2-BD59-A6C34878D82A}">
                    <a16:rowId xmlns:a16="http://schemas.microsoft.com/office/drawing/2014/main" val="10011"/>
                  </a:ext>
                </a:extLst>
              </a:tr>
              <a:tr h="370840">
                <a:tc>
                  <a:txBody>
                    <a:bodyPr/>
                    <a:lstStyle/>
                    <a:p>
                      <a:pPr>
                        <a:lnSpc>
                          <a:spcPct val="115000"/>
                        </a:lnSpc>
                        <a:spcAft>
                          <a:spcPts val="0"/>
                        </a:spcAft>
                      </a:pPr>
                      <a:r>
                        <a:rPr lang="en-US" sz="1600" b="1">
                          <a:latin typeface="Times New Roman"/>
                          <a:ea typeface="Times New Roman"/>
                          <a:cs typeface="Times New Roman"/>
                        </a:rPr>
                        <a:t>36</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r>
                        <a:rPr lang="en-US" sz="1600" b="1">
                          <a:latin typeface="Times New Roman"/>
                          <a:ea typeface="Times New Roman"/>
                          <a:cs typeface="Times New Roman"/>
                        </a:rPr>
                        <a:t>North Region</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r>
                        <a:rPr lang="en-US" sz="1600" b="1">
                          <a:latin typeface="Times New Roman"/>
                          <a:ea typeface="Times New Roman"/>
                          <a:cs typeface="Times New Roman"/>
                        </a:rPr>
                        <a:t>Punjab  </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r>
                        <a:rPr lang="en-US" sz="1600" b="1">
                          <a:latin typeface="Times New Roman"/>
                          <a:ea typeface="Times New Roman"/>
                          <a:cs typeface="Times New Roman"/>
                        </a:rPr>
                        <a:t>14</a:t>
                      </a:r>
                      <a:endParaRPr lang="en-IN" sz="1600" b="1">
                        <a:latin typeface="Calibri"/>
                        <a:ea typeface="Times New Roman"/>
                        <a:cs typeface="Times New Roman"/>
                      </a:endParaRPr>
                    </a:p>
                  </a:txBody>
                  <a:tcPr marL="68580" marR="68580" marT="0" marB="0"/>
                </a:tc>
                <a:tc>
                  <a:txBody>
                    <a:bodyPr/>
                    <a:lstStyle/>
                    <a:p>
                      <a:pPr>
                        <a:lnSpc>
                          <a:spcPct val="115000"/>
                        </a:lnSpc>
                        <a:spcAft>
                          <a:spcPts val="0"/>
                        </a:spcAft>
                      </a:pPr>
                      <a:r>
                        <a:rPr lang="en-US" sz="1600" b="1" dirty="0">
                          <a:latin typeface="Times New Roman"/>
                          <a:ea typeface="Times New Roman"/>
                          <a:cs typeface="Times New Roman"/>
                        </a:rPr>
                        <a:t>Moses</a:t>
                      </a:r>
                      <a:endParaRPr lang="en-IN" sz="1600" b="1" dirty="0">
                        <a:latin typeface="Calibri"/>
                        <a:ea typeface="Times New Roman"/>
                        <a:cs typeface="Times New Roman"/>
                      </a:endParaRPr>
                    </a:p>
                  </a:txBody>
                  <a:tcPr marL="68580" marR="68580" marT="0" marB="0"/>
                </a:tc>
                <a:tc>
                  <a:txBody>
                    <a:bodyPr/>
                    <a:lstStyle/>
                    <a:p>
                      <a:pPr>
                        <a:lnSpc>
                          <a:spcPct val="115000"/>
                        </a:lnSpc>
                        <a:spcAft>
                          <a:spcPts val="0"/>
                        </a:spcAft>
                      </a:pPr>
                      <a:endParaRPr lang="en-US" sz="1600" b="1" dirty="0">
                        <a:latin typeface="Times New Roman"/>
                        <a:ea typeface="Times New Roman"/>
                        <a:cs typeface="Times New Roman"/>
                      </a:endParaRPr>
                    </a:p>
                  </a:txBody>
                  <a:tcPr marL="68580" marR="68580" marT="0" marB="0"/>
                </a:tc>
                <a:extLst>
                  <a:ext uri="{0D108BD9-81ED-4DB2-BD59-A6C34878D82A}">
                    <a16:rowId xmlns:a16="http://schemas.microsoft.com/office/drawing/2014/main" val="1001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100" b="1" dirty="0"/>
              <a:t>India - Regions – States - Zones – Names of zones</a:t>
            </a:r>
            <a:br>
              <a:rPr lang="en-IN" dirty="0"/>
            </a:b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9379207"/>
              </p:ext>
            </p:extLst>
          </p:nvPr>
        </p:nvGraphicFramePr>
        <p:xfrm>
          <a:off x="304800" y="685800"/>
          <a:ext cx="8382001" cy="3129280"/>
        </p:xfrm>
        <a:graphic>
          <a:graphicData uri="http://schemas.openxmlformats.org/drawingml/2006/table">
            <a:tbl>
              <a:tblPr firstRow="1" bandRow="1">
                <a:tableStyleId>{F5AB1C69-6EDB-4FF4-983F-18BD219EF322}</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143001">
                  <a:extLst>
                    <a:ext uri="{9D8B030D-6E8A-4147-A177-3AD203B41FA5}">
                      <a16:colId xmlns:a16="http://schemas.microsoft.com/office/drawing/2014/main" val="20005"/>
                    </a:ext>
                  </a:extLst>
                </a:gridCol>
              </a:tblGrid>
              <a:tr h="457200">
                <a:tc>
                  <a:txBody>
                    <a:bodyPr/>
                    <a:lstStyle/>
                    <a:p>
                      <a:pPr>
                        <a:lnSpc>
                          <a:spcPct val="100000"/>
                        </a:lnSpc>
                        <a:spcAft>
                          <a:spcPts val="0"/>
                        </a:spcAft>
                      </a:pPr>
                      <a:r>
                        <a:rPr lang="en-US" sz="1800" b="1" dirty="0" err="1">
                          <a:latin typeface="Times New Roman"/>
                          <a:ea typeface="Times New Roman"/>
                          <a:cs typeface="Times New Roman"/>
                        </a:rPr>
                        <a:t>Sl</a:t>
                      </a:r>
                      <a:r>
                        <a:rPr lang="en-US" sz="1800" b="1" dirty="0">
                          <a:latin typeface="Times New Roman"/>
                          <a:ea typeface="Times New Roman"/>
                          <a:cs typeface="Times New Roman"/>
                        </a:rPr>
                        <a:t> no</a:t>
                      </a:r>
                      <a:endParaRPr lang="en-IN" sz="1800" b="1" dirty="0">
                        <a:latin typeface="Calibri"/>
                        <a:ea typeface="Times New Roman"/>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a:ea typeface="Times New Roman"/>
                          <a:cs typeface="Times New Roman"/>
                        </a:rPr>
                        <a:t>Region</a:t>
                      </a:r>
                      <a:endParaRPr lang="en-IN" sz="1800" b="1" dirty="0">
                        <a:latin typeface="+mn-lt"/>
                        <a:ea typeface="Times New Roman"/>
                        <a:cs typeface="Times New Roman"/>
                      </a:endParaRPr>
                    </a:p>
                    <a:p>
                      <a:pPr>
                        <a:lnSpc>
                          <a:spcPct val="100000"/>
                        </a:lnSpc>
                        <a:spcAft>
                          <a:spcPts val="0"/>
                        </a:spcAft>
                      </a:pPr>
                      <a:endParaRPr lang="en-IN" sz="1800" b="1" dirty="0">
                        <a:latin typeface="Calibri"/>
                        <a:ea typeface="Times New Roman"/>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a:ea typeface="Times New Roman"/>
                          <a:cs typeface="Times New Roman"/>
                        </a:rPr>
                        <a:t>State</a:t>
                      </a:r>
                      <a:endParaRPr lang="en-IN" sz="1800" b="1" dirty="0">
                        <a:latin typeface="+mn-lt"/>
                        <a:ea typeface="Times New Roman"/>
                        <a:cs typeface="Times New Roman"/>
                      </a:endParaRPr>
                    </a:p>
                    <a:p>
                      <a:pPr>
                        <a:lnSpc>
                          <a:spcPct val="100000"/>
                        </a:lnSpc>
                        <a:spcAft>
                          <a:spcPts val="0"/>
                        </a:spcAft>
                      </a:pPr>
                      <a:endParaRPr lang="en-IN" sz="1800" b="1" dirty="0">
                        <a:latin typeface="Calibri"/>
                        <a:ea typeface="Times New Roman"/>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a:ea typeface="Times New Roman"/>
                          <a:cs typeface="Times New Roman"/>
                        </a:rPr>
                        <a:t>No of </a:t>
                      </a:r>
                      <a:r>
                        <a:rPr lang="en-US" sz="1800" b="1" dirty="0" err="1">
                          <a:latin typeface="Times New Roman"/>
                          <a:ea typeface="Times New Roman"/>
                          <a:cs typeface="Times New Roman"/>
                        </a:rPr>
                        <a:t>Consti-tuencies</a:t>
                      </a:r>
                      <a:endParaRPr lang="en-IN" sz="1800" b="1" dirty="0">
                        <a:latin typeface="Calibri"/>
                        <a:ea typeface="Times New Roman"/>
                        <a:cs typeface="Times New Roman"/>
                      </a:endParaRPr>
                    </a:p>
                  </a:txBody>
                  <a:tcPr marL="68580" marR="68580" marT="0" marB="0"/>
                </a:tc>
                <a:tc>
                  <a:txBody>
                    <a:bodyPr/>
                    <a:lstStyle/>
                    <a:p>
                      <a:pPr>
                        <a:lnSpc>
                          <a:spcPct val="100000"/>
                        </a:lnSpc>
                        <a:spcAft>
                          <a:spcPts val="0"/>
                        </a:spcAft>
                      </a:pPr>
                      <a:r>
                        <a:rPr lang="en-US" sz="1800" b="1" dirty="0">
                          <a:latin typeface="Times New Roman"/>
                          <a:ea typeface="Times New Roman"/>
                          <a:cs typeface="Times New Roman"/>
                        </a:rPr>
                        <a:t>Name of </a:t>
                      </a:r>
                      <a:endParaRPr lang="en-IN" sz="1800" b="1" dirty="0">
                        <a:latin typeface="+mn-lt"/>
                        <a:ea typeface="Times New Roman"/>
                        <a:cs typeface="Times New Roman"/>
                      </a:endParaRPr>
                    </a:p>
                    <a:p>
                      <a:pPr>
                        <a:lnSpc>
                          <a:spcPct val="100000"/>
                        </a:lnSpc>
                        <a:spcAft>
                          <a:spcPts val="0"/>
                        </a:spcAft>
                      </a:pPr>
                      <a:r>
                        <a:rPr lang="en-US" sz="1800" b="1" dirty="0">
                          <a:latin typeface="Times New Roman"/>
                          <a:ea typeface="Times New Roman"/>
                          <a:cs typeface="Times New Roman"/>
                        </a:rPr>
                        <a:t>Zone</a:t>
                      </a:r>
                      <a:endParaRPr lang="en-IN" sz="1800" b="1" dirty="0">
                        <a:latin typeface="Calibri"/>
                        <a:ea typeface="Times New Roman"/>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a:latin typeface="Times New Roman"/>
                          <a:ea typeface="Times New Roman"/>
                          <a:cs typeface="Times New Roman"/>
                        </a:rPr>
                        <a:t>Smp</a:t>
                      </a:r>
                      <a:r>
                        <a:rPr lang="en-US" sz="1800" b="1" dirty="0">
                          <a:latin typeface="Times New Roman"/>
                          <a:ea typeface="Times New Roman"/>
                          <a:cs typeface="Times New Roman"/>
                        </a:rPr>
                        <a:t> name &amp; no</a:t>
                      </a:r>
                      <a:endParaRPr lang="en-IN" sz="1800" b="1" dirty="0">
                        <a:latin typeface="+mn-lt"/>
                        <a:ea typeface="Times New Roman"/>
                        <a:cs typeface="Times New Roman"/>
                      </a:endParaRPr>
                    </a:p>
                    <a:p>
                      <a:pPr>
                        <a:lnSpc>
                          <a:spcPct val="100000"/>
                        </a:lnSpc>
                        <a:spcAft>
                          <a:spcPts val="0"/>
                        </a:spcAft>
                      </a:pPr>
                      <a:endParaRPr lang="en-IN" sz="1800" b="1" dirty="0">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a:lnSpc>
                          <a:spcPct val="100000"/>
                        </a:lnSpc>
                        <a:spcAft>
                          <a:spcPts val="0"/>
                        </a:spcAft>
                      </a:pPr>
                      <a:r>
                        <a:rPr lang="en-US" sz="1800" b="1" dirty="0">
                          <a:latin typeface="Times New Roman"/>
                          <a:ea typeface="Times New Roman"/>
                          <a:cs typeface="Times New Roman"/>
                        </a:rPr>
                        <a:t>37</a:t>
                      </a:r>
                      <a:endParaRPr lang="en-IN" sz="1800" b="1" dirty="0">
                        <a:latin typeface="Calibri"/>
                        <a:ea typeface="Times New Roman"/>
                        <a:cs typeface="Times New Roman"/>
                      </a:endParaRPr>
                    </a:p>
                  </a:txBody>
                  <a:tcPr marL="68580" marR="68580" marT="0" marB="0"/>
                </a:tc>
                <a:tc>
                  <a:txBody>
                    <a:bodyPr/>
                    <a:lstStyle/>
                    <a:p>
                      <a:pPr>
                        <a:lnSpc>
                          <a:spcPct val="100000"/>
                        </a:lnSpc>
                        <a:spcAft>
                          <a:spcPts val="0"/>
                        </a:spcAft>
                      </a:pPr>
                      <a:r>
                        <a:rPr lang="en-US" sz="1800" b="1" dirty="0">
                          <a:latin typeface="Times New Roman"/>
                          <a:ea typeface="Times New Roman"/>
                          <a:cs typeface="Times New Roman"/>
                        </a:rPr>
                        <a:t>North Region</a:t>
                      </a:r>
                      <a:endParaRPr lang="en-IN" sz="1800" b="1" dirty="0">
                        <a:latin typeface="Calibri"/>
                        <a:ea typeface="Times New Roman"/>
                        <a:cs typeface="Times New Roman"/>
                      </a:endParaRPr>
                    </a:p>
                  </a:txBody>
                  <a:tcPr marL="68580" marR="68580" marT="0" marB="0"/>
                </a:tc>
                <a:tc>
                  <a:txBody>
                    <a:bodyPr/>
                    <a:lstStyle/>
                    <a:p>
                      <a:pPr>
                        <a:lnSpc>
                          <a:spcPct val="100000"/>
                        </a:lnSpc>
                        <a:spcAft>
                          <a:spcPts val="0"/>
                        </a:spcAft>
                      </a:pPr>
                      <a:r>
                        <a:rPr lang="en-US" sz="1800" b="1" dirty="0">
                          <a:latin typeface="Times New Roman"/>
                          <a:ea typeface="Times New Roman"/>
                          <a:cs typeface="Times New Roman"/>
                        </a:rPr>
                        <a:t>Jammu &amp; Kashmir, </a:t>
                      </a:r>
                      <a:r>
                        <a:rPr lang="en-US" sz="1800" b="1" dirty="0" err="1">
                          <a:latin typeface="Times New Roman"/>
                          <a:ea typeface="Times New Roman"/>
                          <a:cs typeface="Times New Roman"/>
                        </a:rPr>
                        <a:t>Ladakh</a:t>
                      </a:r>
                      <a:endParaRPr lang="en-IN" sz="1800" b="1" dirty="0">
                        <a:latin typeface="Calibri"/>
                        <a:ea typeface="Times New Roman"/>
                        <a:cs typeface="Times New Roman"/>
                      </a:endParaRPr>
                    </a:p>
                  </a:txBody>
                  <a:tcPr marL="68580" marR="68580" marT="0" marB="0"/>
                </a:tc>
                <a:tc>
                  <a:txBody>
                    <a:bodyPr/>
                    <a:lstStyle/>
                    <a:p>
                      <a:pPr>
                        <a:lnSpc>
                          <a:spcPct val="100000"/>
                        </a:lnSpc>
                        <a:spcAft>
                          <a:spcPts val="0"/>
                        </a:spcAft>
                      </a:pPr>
                      <a:endParaRPr lang="en-US" sz="1800" b="1" dirty="0">
                        <a:latin typeface="Times New Roman"/>
                        <a:ea typeface="Times New Roman"/>
                        <a:cs typeface="Times New Roman"/>
                      </a:endParaRPr>
                    </a:p>
                  </a:txBody>
                  <a:tcPr marL="68580" marR="68580" marT="0" marB="0"/>
                </a:tc>
                <a:tc>
                  <a:txBody>
                    <a:bodyPr/>
                    <a:lstStyle/>
                    <a:p>
                      <a:pPr>
                        <a:lnSpc>
                          <a:spcPct val="100000"/>
                        </a:lnSpc>
                        <a:spcAft>
                          <a:spcPts val="0"/>
                        </a:spcAft>
                      </a:pPr>
                      <a:r>
                        <a:rPr lang="en-US" sz="1800" b="1" dirty="0">
                          <a:latin typeface="Times New Roman"/>
                          <a:ea typeface="Times New Roman"/>
                          <a:cs typeface="Times New Roman"/>
                        </a:rPr>
                        <a:t>Jacob</a:t>
                      </a:r>
                      <a:endParaRPr lang="en-IN" sz="1800" b="1" dirty="0">
                        <a:latin typeface="Calibri"/>
                        <a:ea typeface="Times New Roman"/>
                        <a:cs typeface="Times New Roman"/>
                      </a:endParaRPr>
                    </a:p>
                  </a:txBody>
                  <a:tcPr marL="68580" marR="68580" marT="0" marB="0"/>
                </a:tc>
                <a:tc>
                  <a:txBody>
                    <a:bodyPr/>
                    <a:lstStyle/>
                    <a:p>
                      <a:pPr>
                        <a:lnSpc>
                          <a:spcPct val="100000"/>
                        </a:lnSpc>
                        <a:spcAft>
                          <a:spcPts val="0"/>
                        </a:spcAft>
                      </a:pPr>
                      <a:endParaRPr lang="en-IN" sz="1800" dirty="0">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a:lnSpc>
                          <a:spcPct val="100000"/>
                        </a:lnSpc>
                        <a:spcAft>
                          <a:spcPts val="0"/>
                        </a:spcAft>
                      </a:pPr>
                      <a:r>
                        <a:rPr lang="en-US" sz="1800" b="1">
                          <a:latin typeface="Times New Roman"/>
                          <a:ea typeface="Times New Roman"/>
                          <a:cs typeface="Times New Roman"/>
                        </a:rPr>
                        <a:t>38</a:t>
                      </a:r>
                      <a:endParaRPr lang="en-IN" sz="1800" b="1">
                        <a:latin typeface="Calibri"/>
                        <a:ea typeface="Times New Roman"/>
                        <a:cs typeface="Times New Roman"/>
                      </a:endParaRPr>
                    </a:p>
                  </a:txBody>
                  <a:tcPr marL="68580" marR="68580" marT="0" marB="0"/>
                </a:tc>
                <a:tc>
                  <a:txBody>
                    <a:bodyPr/>
                    <a:lstStyle/>
                    <a:p>
                      <a:pPr>
                        <a:lnSpc>
                          <a:spcPct val="100000"/>
                        </a:lnSpc>
                        <a:spcAft>
                          <a:spcPts val="0"/>
                        </a:spcAft>
                      </a:pPr>
                      <a:r>
                        <a:rPr lang="en-US" sz="1800" b="1" dirty="0">
                          <a:latin typeface="Times New Roman"/>
                          <a:ea typeface="Times New Roman"/>
                          <a:cs typeface="Times New Roman"/>
                        </a:rPr>
                        <a:t>North Region</a:t>
                      </a:r>
                      <a:endParaRPr lang="en-IN" sz="1800" b="1" dirty="0">
                        <a:latin typeface="Calibri"/>
                        <a:ea typeface="Times New Roman"/>
                        <a:cs typeface="Times New Roman"/>
                      </a:endParaRPr>
                    </a:p>
                  </a:txBody>
                  <a:tcPr marL="68580" marR="68580" marT="0" marB="0"/>
                </a:tc>
                <a:tc>
                  <a:txBody>
                    <a:bodyPr/>
                    <a:lstStyle/>
                    <a:p>
                      <a:pPr>
                        <a:lnSpc>
                          <a:spcPct val="100000"/>
                        </a:lnSpc>
                        <a:spcAft>
                          <a:spcPts val="0"/>
                        </a:spcAft>
                      </a:pPr>
                      <a:r>
                        <a:rPr lang="en-US" sz="1800" b="1" dirty="0">
                          <a:latin typeface="Times New Roman"/>
                          <a:ea typeface="Times New Roman"/>
                          <a:cs typeface="Times New Roman"/>
                        </a:rPr>
                        <a:t>West U.P. </a:t>
                      </a:r>
                      <a:endParaRPr lang="en-IN" sz="1800" b="1" dirty="0">
                        <a:latin typeface="Calibri"/>
                        <a:ea typeface="Times New Roman"/>
                        <a:cs typeface="Times New Roman"/>
                      </a:endParaRPr>
                    </a:p>
                  </a:txBody>
                  <a:tcPr marL="68580" marR="68580" marT="0" marB="0"/>
                </a:tc>
                <a:tc>
                  <a:txBody>
                    <a:bodyPr/>
                    <a:lstStyle/>
                    <a:p>
                      <a:pPr>
                        <a:lnSpc>
                          <a:spcPct val="100000"/>
                        </a:lnSpc>
                        <a:spcAft>
                          <a:spcPts val="0"/>
                        </a:spcAft>
                      </a:pPr>
                      <a:endParaRPr lang="en-US" sz="1800" b="1">
                        <a:latin typeface="Times New Roman"/>
                        <a:ea typeface="Times New Roman"/>
                        <a:cs typeface="Times New Roman"/>
                      </a:endParaRPr>
                    </a:p>
                  </a:txBody>
                  <a:tcPr marL="68580" marR="68580" marT="0" marB="0"/>
                </a:tc>
                <a:tc>
                  <a:txBody>
                    <a:bodyPr/>
                    <a:lstStyle/>
                    <a:p>
                      <a:pPr>
                        <a:lnSpc>
                          <a:spcPct val="100000"/>
                        </a:lnSpc>
                        <a:spcAft>
                          <a:spcPts val="0"/>
                        </a:spcAft>
                      </a:pPr>
                      <a:r>
                        <a:rPr lang="en-US" sz="1800" b="1">
                          <a:latin typeface="Times New Roman"/>
                          <a:ea typeface="Times New Roman"/>
                          <a:cs typeface="Times New Roman"/>
                        </a:rPr>
                        <a:t>Cana</a:t>
                      </a:r>
                      <a:endParaRPr lang="en-IN" sz="1800" b="1">
                        <a:latin typeface="Calibri"/>
                        <a:ea typeface="Times New Roman"/>
                        <a:cs typeface="Times New Roman"/>
                      </a:endParaRPr>
                    </a:p>
                  </a:txBody>
                  <a:tcPr marL="68580" marR="68580" marT="0" marB="0"/>
                </a:tc>
                <a:tc>
                  <a:txBody>
                    <a:bodyPr/>
                    <a:lstStyle/>
                    <a:p>
                      <a:pPr>
                        <a:lnSpc>
                          <a:spcPct val="100000"/>
                        </a:lnSpc>
                        <a:spcAft>
                          <a:spcPts val="0"/>
                        </a:spcAft>
                      </a:pPr>
                      <a:endParaRPr lang="en-US" sz="18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a:lnSpc>
                          <a:spcPct val="100000"/>
                        </a:lnSpc>
                        <a:spcAft>
                          <a:spcPts val="0"/>
                        </a:spcAft>
                      </a:pPr>
                      <a:r>
                        <a:rPr lang="en-US" sz="1800" b="1">
                          <a:latin typeface="Times New Roman"/>
                          <a:ea typeface="Times New Roman"/>
                          <a:cs typeface="Times New Roman"/>
                        </a:rPr>
                        <a:t>39</a:t>
                      </a:r>
                      <a:endParaRPr lang="en-IN" sz="1800" b="1">
                        <a:latin typeface="Calibri"/>
                        <a:ea typeface="Times New Roman"/>
                        <a:cs typeface="Times New Roman"/>
                      </a:endParaRPr>
                    </a:p>
                  </a:txBody>
                  <a:tcPr marL="68580" marR="68580" marT="0" marB="0"/>
                </a:tc>
                <a:tc>
                  <a:txBody>
                    <a:bodyPr/>
                    <a:lstStyle/>
                    <a:p>
                      <a:pPr>
                        <a:lnSpc>
                          <a:spcPct val="100000"/>
                        </a:lnSpc>
                        <a:spcAft>
                          <a:spcPts val="0"/>
                        </a:spcAft>
                      </a:pPr>
                      <a:r>
                        <a:rPr lang="en-US" sz="1800" b="1">
                          <a:latin typeface="Times New Roman"/>
                          <a:ea typeface="Times New Roman"/>
                          <a:cs typeface="Times New Roman"/>
                        </a:rPr>
                        <a:t>North Region</a:t>
                      </a:r>
                      <a:endParaRPr lang="en-IN" sz="1800" b="1">
                        <a:latin typeface="Calibri"/>
                        <a:ea typeface="Times New Roman"/>
                        <a:cs typeface="Times New Roman"/>
                      </a:endParaRPr>
                    </a:p>
                  </a:txBody>
                  <a:tcPr marL="68580" marR="68580" marT="0" marB="0"/>
                </a:tc>
                <a:tc>
                  <a:txBody>
                    <a:bodyPr/>
                    <a:lstStyle/>
                    <a:p>
                      <a:pPr>
                        <a:lnSpc>
                          <a:spcPct val="100000"/>
                        </a:lnSpc>
                        <a:spcAft>
                          <a:spcPts val="0"/>
                        </a:spcAft>
                      </a:pPr>
                      <a:r>
                        <a:rPr lang="en-US" sz="1800" b="1" dirty="0">
                          <a:latin typeface="Times New Roman"/>
                          <a:ea typeface="Times New Roman"/>
                          <a:cs typeface="Times New Roman"/>
                        </a:rPr>
                        <a:t>West U.P.</a:t>
                      </a:r>
                      <a:endParaRPr lang="en-IN" sz="1800" b="1" dirty="0">
                        <a:latin typeface="Calibri"/>
                        <a:ea typeface="Times New Roman"/>
                        <a:cs typeface="Times New Roman"/>
                      </a:endParaRPr>
                    </a:p>
                  </a:txBody>
                  <a:tcPr marL="68580" marR="68580" marT="0" marB="0"/>
                </a:tc>
                <a:tc>
                  <a:txBody>
                    <a:bodyPr/>
                    <a:lstStyle/>
                    <a:p>
                      <a:pPr>
                        <a:lnSpc>
                          <a:spcPct val="100000"/>
                        </a:lnSpc>
                        <a:spcAft>
                          <a:spcPts val="0"/>
                        </a:spcAft>
                      </a:pPr>
                      <a:endParaRPr lang="en-US" sz="1800" b="1" dirty="0">
                        <a:latin typeface="Times New Roman"/>
                        <a:ea typeface="Times New Roman"/>
                        <a:cs typeface="Times New Roman"/>
                      </a:endParaRPr>
                    </a:p>
                  </a:txBody>
                  <a:tcPr marL="68580" marR="68580" marT="0" marB="0"/>
                </a:tc>
                <a:tc>
                  <a:txBody>
                    <a:bodyPr/>
                    <a:lstStyle/>
                    <a:p>
                      <a:pPr>
                        <a:lnSpc>
                          <a:spcPct val="100000"/>
                        </a:lnSpc>
                        <a:spcAft>
                          <a:spcPts val="0"/>
                        </a:spcAft>
                      </a:pPr>
                      <a:r>
                        <a:rPr lang="en-US" sz="1800" b="1" dirty="0" err="1">
                          <a:latin typeface="Times New Roman"/>
                          <a:ea typeface="Times New Roman"/>
                          <a:cs typeface="Times New Roman"/>
                        </a:rPr>
                        <a:t>Moriah</a:t>
                      </a:r>
                      <a:endParaRPr lang="en-IN" sz="1800" b="1" dirty="0">
                        <a:latin typeface="Calibri"/>
                        <a:ea typeface="Times New Roman"/>
                        <a:cs typeface="Times New Roman"/>
                      </a:endParaRPr>
                    </a:p>
                  </a:txBody>
                  <a:tcPr marL="68580" marR="68580" marT="0" marB="0"/>
                </a:tc>
                <a:tc>
                  <a:txBody>
                    <a:bodyPr/>
                    <a:lstStyle/>
                    <a:p>
                      <a:pPr>
                        <a:lnSpc>
                          <a:spcPct val="100000"/>
                        </a:lnSpc>
                        <a:spcAft>
                          <a:spcPts val="0"/>
                        </a:spcAft>
                      </a:pPr>
                      <a:endParaRPr lang="en-US" sz="18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a:lnSpc>
                          <a:spcPct val="100000"/>
                        </a:lnSpc>
                        <a:spcAft>
                          <a:spcPts val="0"/>
                        </a:spcAft>
                      </a:pPr>
                      <a:r>
                        <a:rPr lang="en-US" sz="1800" b="1">
                          <a:latin typeface="Times New Roman"/>
                          <a:ea typeface="Times New Roman"/>
                          <a:cs typeface="Times New Roman"/>
                        </a:rPr>
                        <a:t>40</a:t>
                      </a:r>
                      <a:endParaRPr lang="en-IN" sz="1800" b="1">
                        <a:latin typeface="Calibri"/>
                        <a:ea typeface="Times New Roman"/>
                        <a:cs typeface="Times New Roman"/>
                      </a:endParaRPr>
                    </a:p>
                  </a:txBody>
                  <a:tcPr marL="68580" marR="68580" marT="0" marB="0"/>
                </a:tc>
                <a:tc>
                  <a:txBody>
                    <a:bodyPr/>
                    <a:lstStyle/>
                    <a:p>
                      <a:pPr>
                        <a:lnSpc>
                          <a:spcPct val="100000"/>
                        </a:lnSpc>
                        <a:spcAft>
                          <a:spcPts val="0"/>
                        </a:spcAft>
                      </a:pPr>
                      <a:r>
                        <a:rPr lang="en-US" sz="1800" b="1">
                          <a:latin typeface="Times New Roman"/>
                          <a:ea typeface="Times New Roman"/>
                          <a:cs typeface="Times New Roman"/>
                        </a:rPr>
                        <a:t>North Region</a:t>
                      </a:r>
                      <a:endParaRPr lang="en-IN" sz="1800" b="1">
                        <a:latin typeface="Calibri"/>
                        <a:ea typeface="Times New Roman"/>
                        <a:cs typeface="Times New Roman"/>
                      </a:endParaRPr>
                    </a:p>
                  </a:txBody>
                  <a:tcPr marL="68580" marR="68580" marT="0" marB="0"/>
                </a:tc>
                <a:tc>
                  <a:txBody>
                    <a:bodyPr/>
                    <a:lstStyle/>
                    <a:p>
                      <a:pPr>
                        <a:lnSpc>
                          <a:spcPct val="100000"/>
                        </a:lnSpc>
                        <a:spcAft>
                          <a:spcPts val="0"/>
                        </a:spcAft>
                      </a:pPr>
                      <a:r>
                        <a:rPr lang="en-US" sz="1800" b="1">
                          <a:latin typeface="Times New Roman"/>
                          <a:ea typeface="Times New Roman"/>
                          <a:cs typeface="Times New Roman"/>
                        </a:rPr>
                        <a:t>West U.P.</a:t>
                      </a:r>
                      <a:endParaRPr lang="en-IN" sz="1800" b="1">
                        <a:latin typeface="Calibri"/>
                        <a:ea typeface="Times New Roman"/>
                        <a:cs typeface="Times New Roman"/>
                      </a:endParaRPr>
                    </a:p>
                  </a:txBody>
                  <a:tcPr marL="68580" marR="68580" marT="0" marB="0"/>
                </a:tc>
                <a:tc>
                  <a:txBody>
                    <a:bodyPr/>
                    <a:lstStyle/>
                    <a:p>
                      <a:pPr>
                        <a:lnSpc>
                          <a:spcPct val="100000"/>
                        </a:lnSpc>
                        <a:spcAft>
                          <a:spcPts val="0"/>
                        </a:spcAft>
                      </a:pPr>
                      <a:endParaRPr lang="en-US" sz="1800" b="1" dirty="0">
                        <a:latin typeface="Times New Roman"/>
                        <a:ea typeface="Times New Roman"/>
                        <a:cs typeface="Times New Roman"/>
                      </a:endParaRPr>
                    </a:p>
                  </a:txBody>
                  <a:tcPr marL="68580" marR="68580" marT="0" marB="0"/>
                </a:tc>
                <a:tc>
                  <a:txBody>
                    <a:bodyPr/>
                    <a:lstStyle/>
                    <a:p>
                      <a:pPr>
                        <a:lnSpc>
                          <a:spcPct val="100000"/>
                        </a:lnSpc>
                        <a:spcAft>
                          <a:spcPts val="0"/>
                        </a:spcAft>
                      </a:pPr>
                      <a:r>
                        <a:rPr lang="en-US" sz="1800" b="1" dirty="0">
                          <a:latin typeface="Times New Roman"/>
                          <a:ea typeface="Times New Roman"/>
                          <a:cs typeface="Times New Roman"/>
                        </a:rPr>
                        <a:t>Sinai</a:t>
                      </a:r>
                      <a:endParaRPr lang="en-IN" sz="1800" b="1" dirty="0">
                        <a:latin typeface="Calibri"/>
                        <a:ea typeface="Times New Roman"/>
                        <a:cs typeface="Times New Roman"/>
                      </a:endParaRPr>
                    </a:p>
                  </a:txBody>
                  <a:tcPr marL="68580" marR="68580" marT="0" marB="0"/>
                </a:tc>
                <a:tc>
                  <a:txBody>
                    <a:bodyPr/>
                    <a:lstStyle/>
                    <a:p>
                      <a:pPr>
                        <a:lnSpc>
                          <a:spcPct val="100000"/>
                        </a:lnSpc>
                        <a:spcAft>
                          <a:spcPts val="0"/>
                        </a:spcAft>
                      </a:pPr>
                      <a:endParaRPr lang="en-US" sz="18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a:lnSpc>
                          <a:spcPct val="100000"/>
                        </a:lnSpc>
                        <a:spcAft>
                          <a:spcPts val="0"/>
                        </a:spcAft>
                      </a:pPr>
                      <a:r>
                        <a:rPr lang="en-US" sz="1800" b="1">
                          <a:latin typeface="Times New Roman"/>
                          <a:ea typeface="Times New Roman"/>
                          <a:cs typeface="Times New Roman"/>
                        </a:rPr>
                        <a:t>41</a:t>
                      </a:r>
                      <a:endParaRPr lang="en-IN" sz="1800" b="1">
                        <a:latin typeface="Calibri"/>
                        <a:ea typeface="Times New Roman"/>
                        <a:cs typeface="Times New Roman"/>
                      </a:endParaRPr>
                    </a:p>
                  </a:txBody>
                  <a:tcPr marL="68580" marR="68580" marT="0" marB="0"/>
                </a:tc>
                <a:tc>
                  <a:txBody>
                    <a:bodyPr/>
                    <a:lstStyle/>
                    <a:p>
                      <a:pPr>
                        <a:lnSpc>
                          <a:spcPct val="100000"/>
                        </a:lnSpc>
                        <a:spcAft>
                          <a:spcPts val="0"/>
                        </a:spcAft>
                      </a:pPr>
                      <a:r>
                        <a:rPr lang="en-US" sz="1800" b="1" dirty="0">
                          <a:latin typeface="Times New Roman"/>
                          <a:ea typeface="Times New Roman"/>
                          <a:cs typeface="Times New Roman"/>
                        </a:rPr>
                        <a:t>North Region</a:t>
                      </a:r>
                      <a:endParaRPr lang="en-IN" sz="1800" b="1" dirty="0">
                        <a:latin typeface="Calibri"/>
                        <a:ea typeface="Times New Roman"/>
                        <a:cs typeface="Times New Roman"/>
                      </a:endParaRPr>
                    </a:p>
                  </a:txBody>
                  <a:tcPr marL="68580" marR="68580" marT="0" marB="0"/>
                </a:tc>
                <a:tc>
                  <a:txBody>
                    <a:bodyPr/>
                    <a:lstStyle/>
                    <a:p>
                      <a:pPr>
                        <a:lnSpc>
                          <a:spcPct val="100000"/>
                        </a:lnSpc>
                        <a:spcAft>
                          <a:spcPts val="0"/>
                        </a:spcAft>
                      </a:pPr>
                      <a:r>
                        <a:rPr lang="en-US" sz="1800" b="1">
                          <a:latin typeface="Times New Roman"/>
                          <a:ea typeface="Times New Roman"/>
                          <a:cs typeface="Times New Roman"/>
                        </a:rPr>
                        <a:t>West U.P.</a:t>
                      </a:r>
                      <a:endParaRPr lang="en-IN" sz="1800" b="1">
                        <a:latin typeface="Calibri"/>
                        <a:ea typeface="Times New Roman"/>
                        <a:cs typeface="Times New Roman"/>
                      </a:endParaRPr>
                    </a:p>
                  </a:txBody>
                  <a:tcPr marL="68580" marR="68580" marT="0" marB="0"/>
                </a:tc>
                <a:tc>
                  <a:txBody>
                    <a:bodyPr/>
                    <a:lstStyle/>
                    <a:p>
                      <a:pPr>
                        <a:lnSpc>
                          <a:spcPct val="100000"/>
                        </a:lnSpc>
                        <a:spcAft>
                          <a:spcPts val="0"/>
                        </a:spcAft>
                      </a:pPr>
                      <a:endParaRPr lang="en-US" sz="1800" b="1" dirty="0">
                        <a:latin typeface="Times New Roman"/>
                        <a:ea typeface="Times New Roman"/>
                        <a:cs typeface="Times New Roman"/>
                      </a:endParaRPr>
                    </a:p>
                  </a:txBody>
                  <a:tcPr marL="68580" marR="68580" marT="0" marB="0"/>
                </a:tc>
                <a:tc>
                  <a:txBody>
                    <a:bodyPr/>
                    <a:lstStyle/>
                    <a:p>
                      <a:pPr>
                        <a:lnSpc>
                          <a:spcPct val="100000"/>
                        </a:lnSpc>
                        <a:spcAft>
                          <a:spcPts val="0"/>
                        </a:spcAft>
                      </a:pPr>
                      <a:r>
                        <a:rPr lang="en-US" sz="1800" b="1" dirty="0" err="1">
                          <a:latin typeface="Times New Roman"/>
                          <a:ea typeface="Times New Roman"/>
                          <a:cs typeface="Times New Roman"/>
                        </a:rPr>
                        <a:t>Tiberias</a:t>
                      </a:r>
                      <a:endParaRPr lang="en-IN" sz="1800" b="1" dirty="0">
                        <a:latin typeface="Calibri"/>
                        <a:ea typeface="Times New Roman"/>
                        <a:cs typeface="Times New Roman"/>
                      </a:endParaRPr>
                    </a:p>
                  </a:txBody>
                  <a:tcPr marL="68580" marR="68580" marT="0" marB="0"/>
                </a:tc>
                <a:tc>
                  <a:txBody>
                    <a:bodyPr/>
                    <a:lstStyle/>
                    <a:p>
                      <a:pPr>
                        <a:lnSpc>
                          <a:spcPct val="100000"/>
                        </a:lnSpc>
                        <a:spcAft>
                          <a:spcPts val="0"/>
                        </a:spcAft>
                      </a:pPr>
                      <a:endParaRPr lang="en-US" sz="1800" dirty="0">
                        <a:latin typeface="Times New Roman"/>
                        <a:ea typeface="Times New Roman"/>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b="1" dirty="0"/>
              <a:t>2020- Year of Inheriting </a:t>
            </a:r>
            <a:br>
              <a:rPr lang="en-US" b="1" dirty="0"/>
            </a:br>
            <a:r>
              <a:rPr lang="en-US" b="1" dirty="0"/>
              <a:t>Method of Inheriting</a:t>
            </a:r>
            <a:endParaRPr lang="en-IN" b="1" dirty="0"/>
          </a:p>
        </p:txBody>
      </p:sp>
      <p:sp>
        <p:nvSpPr>
          <p:cNvPr id="3" name="Content Placeholder 2"/>
          <p:cNvSpPr>
            <a:spLocks noGrp="1"/>
          </p:cNvSpPr>
          <p:nvPr>
            <p:ph idx="1"/>
          </p:nvPr>
        </p:nvSpPr>
        <p:spPr>
          <a:xfrm>
            <a:off x="381000" y="1066800"/>
            <a:ext cx="8229600" cy="5486400"/>
          </a:xfrm>
        </p:spPr>
        <p:txBody>
          <a:bodyPr>
            <a:normAutofit fontScale="92500" lnSpcReduction="20000"/>
          </a:bodyPr>
          <a:lstStyle/>
          <a:p>
            <a:endParaRPr lang="en-US" b="1" dirty="0">
              <a:solidFill>
                <a:srgbClr val="C00000"/>
              </a:solidFill>
            </a:endParaRPr>
          </a:p>
          <a:p>
            <a:r>
              <a:rPr lang="en-US" b="1" dirty="0">
                <a:solidFill>
                  <a:srgbClr val="C00000"/>
                </a:solidFill>
              </a:rPr>
              <a:t>In 2020,  January the Lord’s command came.</a:t>
            </a:r>
          </a:p>
          <a:p>
            <a:r>
              <a:rPr lang="en-US" b="1" dirty="0">
                <a:solidFill>
                  <a:srgbClr val="C00000"/>
                </a:solidFill>
              </a:rPr>
              <a:t>“Go &amp; inherit the land. Let the SMPs visit their Constituencies, step in and place their foot  in their given places. I will give the land  to them”.</a:t>
            </a:r>
          </a:p>
          <a:p>
            <a:r>
              <a:rPr lang="en-US" b="1" dirty="0">
                <a:solidFill>
                  <a:srgbClr val="C00000"/>
                </a:solidFill>
              </a:rPr>
              <a:t>Time given was  January 31, 2020 - deadline</a:t>
            </a:r>
          </a:p>
          <a:p>
            <a:endParaRPr lang="en-US" dirty="0"/>
          </a:p>
          <a:p>
            <a:r>
              <a:rPr lang="en-US" sz="3600" b="1" dirty="0" err="1"/>
              <a:t>Eze</a:t>
            </a:r>
            <a:r>
              <a:rPr lang="en-US" sz="3600" b="1" dirty="0"/>
              <a:t> 47:14  And you shall inherit it, each man like his brother, that I lifted up My hand to give to your fathers; even this land shall fall to you for an inheritance. </a:t>
            </a:r>
            <a:endParaRPr lang="en-IN" sz="3600" dirty="0"/>
          </a:p>
          <a:p>
            <a:pPr>
              <a:buNone/>
            </a:pPr>
            <a:r>
              <a:rPr lang="en-US" sz="3600" b="1" dirty="0"/>
              <a:t> </a:t>
            </a:r>
            <a:endParaRPr lang="en-IN" sz="3600" dirty="0"/>
          </a:p>
          <a:p>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br>
              <a:rPr lang="en-US" b="1" dirty="0"/>
            </a:br>
            <a:r>
              <a:rPr lang="en-US" b="1" dirty="0"/>
              <a:t>Modus Operandi</a:t>
            </a:r>
            <a:br>
              <a:rPr lang="en-IN" dirty="0"/>
            </a:br>
            <a:endParaRPr lang="en-IN" dirty="0"/>
          </a:p>
        </p:txBody>
      </p:sp>
      <p:sp>
        <p:nvSpPr>
          <p:cNvPr id="3" name="Content Placeholder 2"/>
          <p:cNvSpPr>
            <a:spLocks noGrp="1"/>
          </p:cNvSpPr>
          <p:nvPr>
            <p:ph idx="1"/>
          </p:nvPr>
        </p:nvSpPr>
        <p:spPr>
          <a:xfrm>
            <a:off x="457200" y="990600"/>
            <a:ext cx="8229600" cy="5135563"/>
          </a:xfrm>
        </p:spPr>
        <p:txBody>
          <a:bodyPr>
            <a:normAutofit fontScale="70000" lnSpcReduction="20000"/>
          </a:bodyPr>
          <a:lstStyle/>
          <a:p>
            <a:pPr>
              <a:buNone/>
            </a:pPr>
            <a:r>
              <a:rPr lang="en-US" b="1" dirty="0"/>
              <a:t> </a:t>
            </a:r>
            <a:r>
              <a:rPr lang="en-US" b="1" dirty="0">
                <a:latin typeface="Arial Narrow" pitchFamily="34" charset="0"/>
              </a:rPr>
              <a:t>Take your 10 Co- soldiers and the Troop church soldiers (if you have any) to visit your Constituency on that day of  DOI. (Day of inheriting)</a:t>
            </a:r>
            <a:endParaRPr lang="en-IN" b="1" dirty="0">
              <a:latin typeface="Arial Narrow" pitchFamily="34" charset="0"/>
            </a:endParaRPr>
          </a:p>
          <a:p>
            <a:pPr>
              <a:buNone/>
            </a:pPr>
            <a:r>
              <a:rPr lang="en-US" b="1" dirty="0">
                <a:latin typeface="Arial Narrow" pitchFamily="34" charset="0"/>
              </a:rPr>
              <a:t> </a:t>
            </a:r>
            <a:endParaRPr lang="en-IN" b="1" dirty="0">
              <a:latin typeface="Arial Narrow" pitchFamily="34" charset="0"/>
            </a:endParaRPr>
          </a:p>
          <a:p>
            <a:pPr>
              <a:buNone/>
            </a:pPr>
            <a:r>
              <a:rPr lang="en-US" b="1" dirty="0">
                <a:latin typeface="Arial Narrow" pitchFamily="34" charset="0"/>
              </a:rPr>
              <a:t>Write down, specifying the borders of your Constituency. See below how the Lord taught the Israelites to take measurement. (You should have prepared it early enough). Take the copy with you.</a:t>
            </a:r>
            <a:endParaRPr lang="en-IN" b="1" dirty="0">
              <a:latin typeface="Arial Narrow" pitchFamily="34" charset="0"/>
            </a:endParaRPr>
          </a:p>
          <a:p>
            <a:pPr>
              <a:buNone/>
            </a:pPr>
            <a:r>
              <a:rPr lang="en-US" b="1" dirty="0">
                <a:latin typeface="Arial Narrow" pitchFamily="34" charset="0"/>
              </a:rPr>
              <a:t> </a:t>
            </a:r>
            <a:endParaRPr lang="en-IN" b="1" dirty="0">
              <a:latin typeface="Arial Narrow" pitchFamily="34" charset="0"/>
            </a:endParaRPr>
          </a:p>
          <a:p>
            <a:pPr>
              <a:buNone/>
            </a:pPr>
            <a:r>
              <a:rPr lang="en-US" b="1" dirty="0" err="1">
                <a:latin typeface="Arial Narrow" pitchFamily="34" charset="0"/>
              </a:rPr>
              <a:t>Eze</a:t>
            </a:r>
            <a:r>
              <a:rPr lang="en-US" b="1" dirty="0">
                <a:latin typeface="Arial Narrow" pitchFamily="34" charset="0"/>
              </a:rPr>
              <a:t> 47:15,17-18  And this is the border of the land to the north side, from the ……., the way of …., to the entrance of </a:t>
            </a:r>
            <a:r>
              <a:rPr lang="en-US" b="1" dirty="0" err="1">
                <a:latin typeface="Arial Narrow" pitchFamily="34" charset="0"/>
              </a:rPr>
              <a:t>Zedad</a:t>
            </a:r>
            <a:r>
              <a:rPr lang="en-US" b="1" dirty="0">
                <a:latin typeface="Arial Narrow" pitchFamily="34" charset="0"/>
              </a:rPr>
              <a:t>;  And the border shall be from the sea to </a:t>
            </a:r>
            <a:r>
              <a:rPr lang="en-US" b="1" dirty="0" err="1">
                <a:latin typeface="Arial Narrow" pitchFamily="34" charset="0"/>
              </a:rPr>
              <a:t>Hazar-enan</a:t>
            </a:r>
            <a:r>
              <a:rPr lang="en-US" b="1" dirty="0">
                <a:latin typeface="Arial Narrow" pitchFamily="34" charset="0"/>
              </a:rPr>
              <a:t>, at the border of Damascus and the north northward, even the border of </a:t>
            </a:r>
            <a:r>
              <a:rPr lang="en-US" b="1" dirty="0" err="1">
                <a:latin typeface="Arial Narrow" pitchFamily="34" charset="0"/>
              </a:rPr>
              <a:t>Hamath</a:t>
            </a:r>
            <a:r>
              <a:rPr lang="en-US" b="1" dirty="0">
                <a:latin typeface="Arial Narrow" pitchFamily="34" charset="0"/>
              </a:rPr>
              <a:t>. And this is the north side.  And you shall measure the east side from between ….And this is the east side. </a:t>
            </a:r>
            <a:endParaRPr lang="en-IN" b="1" dirty="0">
              <a:latin typeface="Arial Narrow" pitchFamily="34" charset="0"/>
            </a:endParaRPr>
          </a:p>
          <a:p>
            <a:pPr>
              <a:buNone/>
            </a:pPr>
            <a:r>
              <a:rPr lang="en-US" b="1" dirty="0">
                <a:latin typeface="Arial Narrow" pitchFamily="34" charset="0"/>
              </a:rPr>
              <a:t> </a:t>
            </a:r>
            <a:endParaRPr lang="en-IN" b="1" dirty="0">
              <a:latin typeface="Arial Narrow" pitchFamily="34" charset="0"/>
            </a:endParaRPr>
          </a:p>
          <a:p>
            <a:pPr>
              <a:buNone/>
            </a:pPr>
            <a:r>
              <a:rPr lang="en-US" b="1" dirty="0">
                <a:latin typeface="Arial Narrow" pitchFamily="34" charset="0"/>
              </a:rPr>
              <a:t>Find a secluded place, in your Constituency (a house, a park, a hotel, a room) which will accommodate all of you. These are the steps you have to follow.</a:t>
            </a:r>
            <a:endParaRPr lang="en-IN" b="1" dirty="0">
              <a:latin typeface="Arial Narrow" pitchFamily="34" charset="0"/>
            </a:endParaRPr>
          </a:p>
          <a:p>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77500" lnSpcReduction="20000"/>
          </a:bodyPr>
          <a:lstStyle/>
          <a:p>
            <a:r>
              <a:rPr lang="en-US" sz="3800" dirty="0"/>
              <a:t>1. </a:t>
            </a:r>
            <a:r>
              <a:rPr lang="en-US" sz="3800" b="1" dirty="0"/>
              <a:t>Praise and worship the Lord for one hour. (Follow the four steps – Thanking Him, Praising Him, asking forgiveness for all the sins done in the territory of your  land, (start from the soil, water, plants,…) stand in the gap on behalf of all those who did it and who are  living there at present. Enter the throne room of God like Esther and  plead mercy for them  during the worship time. </a:t>
            </a:r>
            <a:endParaRPr lang="en-IN" sz="3800" dirty="0"/>
          </a:p>
          <a:p>
            <a:pPr>
              <a:buNone/>
            </a:pPr>
            <a:r>
              <a:rPr lang="en-US" sz="3800" b="1" dirty="0"/>
              <a:t> </a:t>
            </a:r>
            <a:endParaRPr lang="en-IN" sz="3800" dirty="0"/>
          </a:p>
          <a:p>
            <a:r>
              <a:rPr lang="en-US" sz="3800" b="1" dirty="0"/>
              <a:t>2. You  may share the Word of God.  Read out any the following verses</a:t>
            </a:r>
            <a:endParaRPr lang="en-IN" sz="3800" dirty="0"/>
          </a:p>
          <a:p>
            <a:r>
              <a:rPr lang="en-US" sz="3800" b="1" dirty="0" err="1"/>
              <a:t>Deu</a:t>
            </a:r>
            <a:r>
              <a:rPr lang="en-US" sz="3800" b="1" dirty="0"/>
              <a:t> 32:8, Acts 17:26, Joshua 1:3, Lev 20:24, Num 26:55, 33:54, 1 Sam 2:8, Ps 25:13, 37:9,11,29, Ps 69:36, Is 54:3, Is 60:21. Holy Spirit will explain. </a:t>
            </a:r>
            <a:endParaRPr lang="en-IN" sz="3800" dirty="0"/>
          </a:p>
          <a:p>
            <a:pPr>
              <a:buNone/>
            </a:pPr>
            <a:r>
              <a:rPr lang="en-US" sz="3800" b="1" dirty="0"/>
              <a:t> </a:t>
            </a:r>
            <a:endParaRPr lang="en-IN" sz="3800" dirty="0"/>
          </a:p>
          <a:p>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86991" y="-59961"/>
            <a:ext cx="4069829" cy="2677656"/>
          </a:xfrm>
          <a:prstGeom prst="rect">
            <a:avLst/>
          </a:prstGeom>
          <a:noFill/>
        </p:spPr>
        <p:txBody>
          <a:bodyPr wrap="square" rtlCol="0">
            <a:spAutoFit/>
          </a:bodyPr>
          <a:lstStyle/>
          <a:p>
            <a:r>
              <a:rPr lang="en-IN" sz="2400" b="1" dirty="0"/>
              <a:t>ZONE                 :          South</a:t>
            </a:r>
          </a:p>
          <a:p>
            <a:r>
              <a:rPr lang="en-IN" sz="2400" b="1" dirty="0"/>
              <a:t>State                  :          Tamilnadu</a:t>
            </a:r>
          </a:p>
          <a:p>
            <a:r>
              <a:rPr lang="en-IN" sz="2400" b="1" dirty="0"/>
              <a:t>Meeting level   :          Sapphire camp</a:t>
            </a:r>
          </a:p>
          <a:p>
            <a:r>
              <a:rPr lang="en-IN" sz="2400" b="1" dirty="0"/>
              <a:t>Participants      :           12    </a:t>
            </a:r>
          </a:p>
          <a:p>
            <a:endParaRPr lang="en-IN" sz="2400" b="1" dirty="0"/>
          </a:p>
        </p:txBody>
      </p:sp>
      <p:sp>
        <p:nvSpPr>
          <p:cNvPr id="5" name="TextBox 4"/>
          <p:cNvSpPr txBox="1"/>
          <p:nvPr/>
        </p:nvSpPr>
        <p:spPr>
          <a:xfrm>
            <a:off x="1" y="0"/>
            <a:ext cx="4721870" cy="1077218"/>
          </a:xfrm>
          <a:prstGeom prst="rect">
            <a:avLst/>
          </a:prstGeom>
          <a:noFill/>
        </p:spPr>
        <p:txBody>
          <a:bodyPr wrap="none" rtlCol="0">
            <a:spAutoFit/>
          </a:bodyPr>
          <a:lstStyle/>
          <a:p>
            <a:r>
              <a:rPr lang="en-IN" sz="3200" b="1" dirty="0"/>
              <a:t>Rub meetings Held on @ </a:t>
            </a:r>
          </a:p>
          <a:p>
            <a:r>
              <a:rPr lang="en-IN" sz="3200" b="1" dirty="0"/>
              <a:t>?21</a:t>
            </a:r>
            <a:r>
              <a:rPr lang="en-IN" sz="3200" b="1" baseline="30000" dirty="0"/>
              <a:t>st</a:t>
            </a:r>
            <a:r>
              <a:rPr lang="en-IN" sz="3200" b="1" dirty="0"/>
              <a:t>  and 22</a:t>
            </a:r>
            <a:r>
              <a:rPr lang="en-IN" sz="3200" b="1" baseline="30000" dirty="0"/>
              <a:t>nd</a:t>
            </a:r>
            <a:r>
              <a:rPr lang="en-IN" sz="3200" b="1" dirty="0"/>
              <a:t> March 2019</a:t>
            </a:r>
          </a:p>
        </p:txBody>
      </p:sp>
    </p:spTree>
    <p:extLst>
      <p:ext uri="{BB962C8B-B14F-4D97-AF65-F5344CB8AC3E}">
        <p14:creationId xmlns:p14="http://schemas.microsoft.com/office/powerpoint/2010/main" val="2459882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686800" cy="5821363"/>
          </a:xfrm>
        </p:spPr>
        <p:txBody>
          <a:bodyPr>
            <a:noAutofit/>
          </a:bodyPr>
          <a:lstStyle/>
          <a:p>
            <a:r>
              <a:rPr lang="en-US" sz="2400" b="1" dirty="0">
                <a:latin typeface="Arial Narrow" pitchFamily="34" charset="0"/>
              </a:rPr>
              <a:t>3. In the hearing of everybody there, make a declaration. (In vernacular)</a:t>
            </a:r>
            <a:endParaRPr lang="en-IN" sz="2400" b="1" dirty="0">
              <a:latin typeface="Arial Narrow" pitchFamily="34" charset="0"/>
            </a:endParaRPr>
          </a:p>
          <a:p>
            <a:r>
              <a:rPr lang="en-US" sz="2400" b="1" dirty="0">
                <a:latin typeface="Arial Narrow" pitchFamily="34" charset="0"/>
              </a:rPr>
              <a:t>(format is to be given to the </a:t>
            </a:r>
            <a:r>
              <a:rPr lang="en-US" sz="2400" b="1" dirty="0" err="1">
                <a:latin typeface="Arial Narrow" pitchFamily="34" charset="0"/>
              </a:rPr>
              <a:t>smps</a:t>
            </a:r>
            <a:r>
              <a:rPr lang="en-US" sz="2400" b="1" dirty="0">
                <a:latin typeface="Arial Narrow" pitchFamily="34" charset="0"/>
              </a:rPr>
              <a:t>) </a:t>
            </a:r>
            <a:endParaRPr lang="en-IN" sz="2400" b="1" dirty="0">
              <a:latin typeface="Arial Narrow" pitchFamily="34" charset="0"/>
            </a:endParaRPr>
          </a:p>
          <a:p>
            <a:r>
              <a:rPr lang="en-US" sz="2400" b="1" dirty="0">
                <a:latin typeface="Arial Narrow" pitchFamily="34" charset="0"/>
              </a:rPr>
              <a:t>I….((Your name) in the mighty name of Jesus Christ,  Lord of lords, and King of kings, declare and decree that  this land of the Constituency (Name)  in which we have set our foot on, which has the borders of (specify the borders) has been created by our Father Almighty , Jehovah  in heaven and  redeemed by Jesus Christ by His precious blood. As per Gal 3:26 and Rom 8:17, we are sons of the same God, heirs and Co heirs with Jesus Christ . Today we cancel and nullify all other ownership,  dominions, powers authorities,  claims, which anybody legally hold  on this land.  (date).  I (Name) acquire  it for Jesus Christ and write it in my name. Hereafter the land of the above said borders, with all its territory, the forest, agricultural area, rivers, hills or mountains, buildings, ocean, marshland, with all the people who are living in and occupying this land belong to Jesus Christ.</a:t>
            </a:r>
            <a:endParaRPr lang="en-IN" sz="2400" b="1" dirty="0">
              <a:latin typeface="Arial Narrow" pitchFamily="34" charset="0"/>
            </a:endParaRPr>
          </a:p>
          <a:p>
            <a:pPr>
              <a:buNone/>
            </a:pPr>
            <a:r>
              <a:rPr lang="en-US" sz="2400" b="1" dirty="0">
                <a:latin typeface="Arial Narrow" pitchFamily="34" charset="0"/>
              </a:rPr>
              <a:t> </a:t>
            </a:r>
            <a:endParaRPr lang="en-IN" sz="2400" b="1" dirty="0">
              <a:latin typeface="Arial Narrow"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Autofit/>
          </a:bodyPr>
          <a:lstStyle/>
          <a:p>
            <a:pPr>
              <a:buNone/>
            </a:pPr>
            <a:r>
              <a:rPr lang="en-US" sz="2800" b="1" dirty="0">
                <a:latin typeface="Arial Narrow" pitchFamily="34" charset="0"/>
              </a:rPr>
              <a:t>Nobody else  have any claim over this land. I  seal this decree in the precious Name of Jesus Christ. Amen. </a:t>
            </a:r>
            <a:endParaRPr lang="en-IN" sz="2800" dirty="0">
              <a:latin typeface="Arial Narrow" pitchFamily="34" charset="0"/>
            </a:endParaRPr>
          </a:p>
          <a:p>
            <a:pPr>
              <a:buNone/>
            </a:pPr>
            <a:r>
              <a:rPr lang="en-US" sz="2800" b="1" dirty="0">
                <a:latin typeface="Arial Narrow" pitchFamily="34" charset="0"/>
              </a:rPr>
              <a:t>Signature </a:t>
            </a:r>
            <a:endParaRPr lang="en-IN" sz="2800" dirty="0">
              <a:latin typeface="Arial Narrow" pitchFamily="34" charset="0"/>
            </a:endParaRPr>
          </a:p>
          <a:p>
            <a:pPr>
              <a:buNone/>
            </a:pPr>
            <a:r>
              <a:rPr lang="en-US" sz="2800" b="1" dirty="0">
                <a:latin typeface="Arial Narrow" pitchFamily="34" charset="0"/>
              </a:rPr>
              <a:t> </a:t>
            </a:r>
            <a:endParaRPr lang="en-IN" sz="2800" dirty="0">
              <a:latin typeface="Arial Narrow" pitchFamily="34" charset="0"/>
            </a:endParaRPr>
          </a:p>
          <a:p>
            <a:pPr>
              <a:buNone/>
            </a:pPr>
            <a:r>
              <a:rPr lang="en-US" sz="2800" b="1" dirty="0">
                <a:latin typeface="Arial Narrow" pitchFamily="34" charset="0"/>
              </a:rPr>
              <a:t>Witnesses (the names of all who are present)</a:t>
            </a:r>
            <a:endParaRPr lang="en-IN" sz="2800" dirty="0">
              <a:latin typeface="Arial Narrow" pitchFamily="34" charset="0"/>
            </a:endParaRPr>
          </a:p>
          <a:p>
            <a:pPr>
              <a:buNone/>
            </a:pPr>
            <a:r>
              <a:rPr lang="en-US" sz="2800" b="1" dirty="0">
                <a:latin typeface="Arial Narrow" pitchFamily="34" charset="0"/>
              </a:rPr>
              <a:t> </a:t>
            </a:r>
            <a:endParaRPr lang="en-IN" sz="2800" dirty="0">
              <a:latin typeface="Arial Narrow" pitchFamily="34" charset="0"/>
            </a:endParaRPr>
          </a:p>
          <a:p>
            <a:pPr>
              <a:buNone/>
            </a:pPr>
            <a:r>
              <a:rPr lang="en-US" sz="2800" b="1" dirty="0">
                <a:latin typeface="Arial Narrow" pitchFamily="34" charset="0"/>
              </a:rPr>
              <a:t>4. Blow the trumpet (2 Chr. 13:14) Make a war cry (Shout Halleluiah 3 times together as loud &amp; as long as you can.) Now The land becomes the Lord’s. </a:t>
            </a:r>
            <a:endParaRPr lang="en-IN" sz="2800" dirty="0">
              <a:latin typeface="Arial Narrow" pitchFamily="34" charset="0"/>
            </a:endParaRPr>
          </a:p>
          <a:p>
            <a:pPr>
              <a:buNone/>
            </a:pPr>
            <a:r>
              <a:rPr lang="en-US" sz="2800" b="1" dirty="0">
                <a:latin typeface="Arial Narrow" pitchFamily="34" charset="0"/>
              </a:rPr>
              <a:t> </a:t>
            </a:r>
            <a:endParaRPr lang="en-IN" sz="2800" dirty="0">
              <a:latin typeface="Arial Narrow" pitchFamily="34" charset="0"/>
            </a:endParaRPr>
          </a:p>
          <a:p>
            <a:pPr>
              <a:buNone/>
            </a:pPr>
            <a:r>
              <a:rPr lang="en-US" sz="2800" b="1" dirty="0">
                <a:latin typeface="Arial Narrow" pitchFamily="34" charset="0"/>
              </a:rPr>
              <a:t>5. Hoist  a flag. (if it is a room, it can be tied  up  in a high place) (Ps 60:4)</a:t>
            </a:r>
            <a:endParaRPr lang="en-IN" sz="2800" dirty="0">
              <a:latin typeface="Arial Narrow" pitchFamily="34" charset="0"/>
            </a:endParaRPr>
          </a:p>
          <a:p>
            <a:pPr>
              <a:buNone/>
            </a:pPr>
            <a:r>
              <a:rPr lang="en-US" sz="2800" b="1" dirty="0">
                <a:latin typeface="Arial Narrow" pitchFamily="34" charset="0"/>
              </a:rPr>
              <a:t> </a:t>
            </a:r>
            <a:endParaRPr lang="en-IN" sz="2800" dirty="0">
              <a:latin typeface="Arial Narrow" pitchFamily="34" charset="0"/>
            </a:endParaRPr>
          </a:p>
          <a:p>
            <a:pPr>
              <a:buNone/>
            </a:pPr>
            <a:r>
              <a:rPr lang="en-US" sz="2800" dirty="0">
                <a:latin typeface="Arial Narrow" pitchFamily="34" charset="0"/>
              </a:rPr>
              <a:t> </a:t>
            </a:r>
            <a:endParaRPr lang="en-IN" sz="2800" dirty="0">
              <a:latin typeface="Arial Narrow"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0000" lnSpcReduction="20000"/>
          </a:bodyPr>
          <a:lstStyle/>
          <a:p>
            <a:pPr>
              <a:buNone/>
            </a:pPr>
            <a:r>
              <a:rPr lang="en-US" b="1" dirty="0">
                <a:latin typeface="Arial Narrow" pitchFamily="34" charset="0"/>
              </a:rPr>
              <a:t>6. Mapping   your Constituency . Spread out the map of your Constituency on the floor. (Should bring a map or drawing of it when you come)</a:t>
            </a:r>
            <a:endParaRPr lang="en-IN" dirty="0">
              <a:latin typeface="Arial Narrow" pitchFamily="34" charset="0"/>
            </a:endParaRPr>
          </a:p>
          <a:p>
            <a:pPr>
              <a:buNone/>
            </a:pPr>
            <a:r>
              <a:rPr lang="en-US" b="1" dirty="0">
                <a:latin typeface="Arial Narrow" pitchFamily="34" charset="0"/>
              </a:rPr>
              <a:t> </a:t>
            </a:r>
            <a:endParaRPr lang="en-IN" dirty="0">
              <a:latin typeface="Arial Narrow" pitchFamily="34" charset="0"/>
            </a:endParaRPr>
          </a:p>
          <a:p>
            <a:pPr>
              <a:buNone/>
            </a:pPr>
            <a:r>
              <a:rPr lang="en-US" b="1" dirty="0">
                <a:latin typeface="Arial Narrow" pitchFamily="34" charset="0"/>
              </a:rPr>
              <a:t>	Mark out the places for Troop Churches and Gift Schools.  In faith select  any number  above 20. Put a small round mark in the map with (</a:t>
            </a:r>
            <a:r>
              <a:rPr lang="en-US" b="1" dirty="0" err="1">
                <a:latin typeface="Arial Narrow" pitchFamily="34" charset="0"/>
              </a:rPr>
              <a:t>colour</a:t>
            </a:r>
            <a:r>
              <a:rPr lang="en-US" b="1" dirty="0">
                <a:latin typeface="Arial Narrow" pitchFamily="34" charset="0"/>
              </a:rPr>
              <a:t>) pen in  the areas you have marked.</a:t>
            </a:r>
            <a:endParaRPr lang="en-IN" dirty="0">
              <a:latin typeface="Arial Narrow" pitchFamily="34" charset="0"/>
            </a:endParaRPr>
          </a:p>
          <a:p>
            <a:pPr>
              <a:buNone/>
            </a:pPr>
            <a:r>
              <a:rPr lang="en-US" b="1" dirty="0">
                <a:latin typeface="Arial Narrow" pitchFamily="34" charset="0"/>
              </a:rPr>
              <a:t>	Troop Churches (TC) and Gift Schools (GS)  can be distinguished by </a:t>
            </a:r>
            <a:r>
              <a:rPr lang="en-US" b="1" dirty="0" err="1">
                <a:latin typeface="Arial Narrow" pitchFamily="34" charset="0"/>
              </a:rPr>
              <a:t>colours</a:t>
            </a:r>
            <a:r>
              <a:rPr lang="en-US" b="1" dirty="0">
                <a:latin typeface="Arial Narrow" pitchFamily="34" charset="0"/>
              </a:rPr>
              <a:t>. </a:t>
            </a:r>
            <a:endParaRPr lang="en-IN" dirty="0">
              <a:latin typeface="Arial Narrow" pitchFamily="34" charset="0"/>
            </a:endParaRPr>
          </a:p>
          <a:p>
            <a:pPr>
              <a:buNone/>
            </a:pPr>
            <a:r>
              <a:rPr lang="en-US" b="1" dirty="0">
                <a:latin typeface="Arial Narrow" pitchFamily="34" charset="0"/>
              </a:rPr>
              <a:t>	Lay your hands on the map and bless the Lord.</a:t>
            </a:r>
          </a:p>
          <a:p>
            <a:pPr>
              <a:buNone/>
            </a:pPr>
            <a:endParaRPr lang="en-IN" dirty="0">
              <a:latin typeface="Arial Narrow" pitchFamily="34" charset="0"/>
            </a:endParaRPr>
          </a:p>
          <a:p>
            <a:pPr>
              <a:buNone/>
            </a:pPr>
            <a:r>
              <a:rPr lang="en-US" b="1" dirty="0"/>
              <a:t>7. Conclude  with a prayer.</a:t>
            </a:r>
          </a:p>
          <a:p>
            <a:pPr>
              <a:buNone/>
            </a:pPr>
            <a:endParaRPr lang="en-US" b="1" dirty="0"/>
          </a:p>
          <a:p>
            <a:pPr>
              <a:buNone/>
            </a:pPr>
            <a:endParaRPr lang="en-IN" b="1" dirty="0"/>
          </a:p>
          <a:p>
            <a:pPr>
              <a:buNone/>
            </a:pPr>
            <a:r>
              <a:rPr lang="en-US" b="1" dirty="0"/>
              <a:t>You may plan the execution of this whenever an SMLA takes charge.</a:t>
            </a:r>
            <a:endParaRPr lang="en-IN" b="1" dirty="0"/>
          </a:p>
          <a:p>
            <a:pPr>
              <a:buNone/>
            </a:pPr>
            <a:r>
              <a:rPr lang="en-US" b="1" dirty="0"/>
              <a:t> </a:t>
            </a:r>
            <a:endParaRPr lang="en-IN" b="1" dirty="0"/>
          </a:p>
          <a:p>
            <a:endParaRPr lang="en-IN" dirty="0"/>
          </a:p>
          <a:p>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2020 January – inheriting the land</a:t>
            </a:r>
            <a:br>
              <a:rPr lang="en-US" b="1" dirty="0"/>
            </a:br>
            <a:r>
              <a:rPr lang="en-US" b="1" dirty="0"/>
              <a:t>(Add your Pics)</a:t>
            </a:r>
            <a:endParaRPr lang="en-IN" b="1" dirty="0"/>
          </a:p>
        </p:txBody>
      </p:sp>
      <p:sp>
        <p:nvSpPr>
          <p:cNvPr id="3" name="Content Placeholder 2"/>
          <p:cNvSpPr>
            <a:spLocks noGrp="1"/>
          </p:cNvSpPr>
          <p:nvPr>
            <p:ph sz="half" idx="1"/>
          </p:nvPr>
        </p:nvSpPr>
        <p:spPr/>
        <p:txBody>
          <a:bodyPr/>
          <a:lstStyle/>
          <a:p>
            <a:r>
              <a:rPr lang="en-US" dirty="0"/>
              <a:t>Photos</a:t>
            </a:r>
            <a:endParaRPr lang="en-IN" dirty="0"/>
          </a:p>
        </p:txBody>
      </p:sp>
      <p:pic>
        <p:nvPicPr>
          <p:cNvPr id="1026" name="Picture 2" descr="E:\2020\2020 Desktop\2020  variousprogrammes\Inherittance T.N,Dadar,\dadra Nagar Haveri.jpg"/>
          <p:cNvPicPr>
            <a:picLocks noChangeAspect="1" noChangeArrowheads="1"/>
          </p:cNvPicPr>
          <p:nvPr/>
        </p:nvPicPr>
        <p:blipFill>
          <a:blip r:embed="rId2" cstate="print"/>
          <a:srcRect/>
          <a:stretch>
            <a:fillRect/>
          </a:stretch>
        </p:blipFill>
        <p:spPr bwMode="auto">
          <a:xfrm>
            <a:off x="0" y="1371600"/>
            <a:ext cx="4095750" cy="5486400"/>
          </a:xfrm>
          <a:prstGeom prst="rect">
            <a:avLst/>
          </a:prstGeom>
          <a:noFill/>
        </p:spPr>
      </p:pic>
      <p:pic>
        <p:nvPicPr>
          <p:cNvPr id="1027" name="Picture 3" descr="E:\2020\2020 Desktop\2020  variousprogrammes\Inherittance T.N,Dadar,\IMG-20200126dadra Nagar Haveri-WA0055.jpg"/>
          <p:cNvPicPr>
            <a:picLocks noGrp="1" noChangeAspect="1" noChangeArrowheads="1"/>
          </p:cNvPicPr>
          <p:nvPr>
            <p:ph sz="half" idx="2"/>
          </p:nvPr>
        </p:nvPicPr>
        <p:blipFill>
          <a:blip r:embed="rId3" cstate="print"/>
          <a:srcRect/>
          <a:stretch>
            <a:fillRect/>
          </a:stretch>
        </p:blipFill>
        <p:spPr bwMode="auto">
          <a:xfrm>
            <a:off x="4038600" y="1371600"/>
            <a:ext cx="5105400" cy="54864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2152650"/>
          </a:xfrm>
        </p:spPr>
        <p:txBody>
          <a:bodyPr>
            <a:normAutofit fontScale="90000"/>
          </a:bodyPr>
          <a:lstStyle/>
          <a:p>
            <a:r>
              <a:rPr lang="en-IN" b="1" dirty="0"/>
              <a:t>From 11.1.2020 Conference Prayer for Speakers </a:t>
            </a:r>
            <a:br>
              <a:rPr lang="en-IN" b="1" dirty="0"/>
            </a:br>
            <a:r>
              <a:rPr lang="en-IN" b="1" dirty="0"/>
              <a:t>started on Saturdays 6.00-7.30 am</a:t>
            </a:r>
          </a:p>
        </p:txBody>
      </p:sp>
      <p:sp>
        <p:nvSpPr>
          <p:cNvPr id="3" name="Subtitle 2"/>
          <p:cNvSpPr>
            <a:spLocks noGrp="1"/>
          </p:cNvSpPr>
          <p:nvPr>
            <p:ph type="subTitle" idx="1"/>
          </p:nvPr>
        </p:nvSpPr>
        <p:spPr/>
        <p:txBody>
          <a:bodyPr>
            <a:normAutofit fontScale="32500" lnSpcReduction="20000"/>
          </a:bodyPr>
          <a:lstStyle/>
          <a:p>
            <a:pPr lvl="0"/>
            <a:r>
              <a:rPr lang="en-US" sz="6000" dirty="0">
                <a:solidFill>
                  <a:schemeClr val="accent2"/>
                </a:solidFill>
                <a:latin typeface="Arial Rounded MT Bold" pitchFamily="34" charset="0"/>
              </a:rPr>
              <a:t>For Inheriting the land</a:t>
            </a:r>
            <a:r>
              <a:rPr lang="en-US" sz="6000" b="1" dirty="0"/>
              <a:t>“</a:t>
            </a:r>
          </a:p>
          <a:p>
            <a:pPr lvl="0"/>
            <a:r>
              <a:rPr lang="x-none" sz="6000" b="1"/>
              <a:t>Jos 18:1  After this, the entire assembly of the Israelis gathered together at Shiloh and set up a Tent of Meeting there, where the land lay conquered before them. </a:t>
            </a:r>
            <a:endParaRPr lang="en-US" sz="6000" dirty="0"/>
          </a:p>
          <a:p>
            <a:r>
              <a:rPr lang="x-none" sz="6000" b="1"/>
              <a:t>This </a:t>
            </a:r>
            <a:r>
              <a:rPr lang="en-US" sz="6000" b="1" dirty="0"/>
              <a:t>Conference of the Speakers of States </a:t>
            </a:r>
            <a:r>
              <a:rPr lang="en-US" sz="6000" b="1" dirty="0" err="1"/>
              <a:t>i</a:t>
            </a:r>
            <a:endParaRPr lang="en-US" sz="6000" dirty="0">
              <a:solidFill>
                <a:schemeClr val="accent2"/>
              </a:solidFill>
              <a:latin typeface="Arial Rounded MT Bold" pitchFamily="34" charset="0"/>
            </a:endParaRPr>
          </a:p>
          <a:p>
            <a:endParaRPr lang="en-US" sz="6000" dirty="0">
              <a:solidFill>
                <a:schemeClr val="accent2"/>
              </a:solidFill>
              <a:latin typeface="Arial Rounded MT Bold"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2020 Jan 31 Inheriting over</a:t>
            </a:r>
            <a:endParaRPr lang="en-IN" b="1" dirty="0"/>
          </a:p>
        </p:txBody>
      </p:sp>
      <p:sp>
        <p:nvSpPr>
          <p:cNvPr id="3" name="Content Placeholder 2"/>
          <p:cNvSpPr>
            <a:spLocks noGrp="1"/>
          </p:cNvSpPr>
          <p:nvPr>
            <p:ph idx="1"/>
          </p:nvPr>
        </p:nvSpPr>
        <p:spPr/>
        <p:txBody>
          <a:bodyPr>
            <a:normAutofit fontScale="92500" lnSpcReduction="10000"/>
          </a:bodyPr>
          <a:lstStyle/>
          <a:p>
            <a:r>
              <a:rPr lang="en-US" b="1" dirty="0"/>
              <a:t>From 11.1.2020, during </a:t>
            </a:r>
            <a:r>
              <a:rPr lang="en-US" b="1" dirty="0" err="1"/>
              <a:t>Covid</a:t>
            </a:r>
            <a:r>
              <a:rPr lang="en-US" b="1" dirty="0"/>
              <a:t> 19 period,  through zoom meetings, the SMPs, Speakers, conducted monthly Shadow </a:t>
            </a:r>
            <a:r>
              <a:rPr lang="en-US" b="1" dirty="0" err="1"/>
              <a:t>Parli</a:t>
            </a:r>
            <a:r>
              <a:rPr lang="en-US" b="1" dirty="0"/>
              <a:t>. Night prayers, offline 24 hours worship,  Troop Churches, Gift Schools etc. </a:t>
            </a:r>
          </a:p>
          <a:p>
            <a:r>
              <a:rPr lang="en-US" b="1" dirty="0"/>
              <a:t>Within 10 months the Lord united the whole Nation into one body.</a:t>
            </a:r>
          </a:p>
          <a:p>
            <a:r>
              <a:rPr lang="en-US" b="1" dirty="0"/>
              <a:t>Towards the end of 2020 October the command came from the Lord to divide the nation still into SMLA Constituencies and to appoint  SMLAs.  </a:t>
            </a:r>
          </a:p>
          <a:p>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4800" b="1" dirty="0"/>
              <a:t>SMLAS Appointed</a:t>
            </a:r>
            <a:endParaRPr lang="en-IN" sz="4800" b="1" dirty="0"/>
          </a:p>
        </p:txBody>
      </p:sp>
      <p:sp>
        <p:nvSpPr>
          <p:cNvPr id="3" name="Content Placeholder 2"/>
          <p:cNvSpPr>
            <a:spLocks noGrp="1"/>
          </p:cNvSpPr>
          <p:nvPr>
            <p:ph idx="1"/>
          </p:nvPr>
        </p:nvSpPr>
        <p:spPr>
          <a:xfrm>
            <a:off x="228600" y="1600200"/>
            <a:ext cx="8458200" cy="5105400"/>
          </a:xfrm>
        </p:spPr>
        <p:txBody>
          <a:bodyPr>
            <a:normAutofit fontScale="77500" lnSpcReduction="20000"/>
          </a:bodyPr>
          <a:lstStyle/>
          <a:p>
            <a:r>
              <a:rPr lang="en-US" b="1" dirty="0"/>
              <a:t>In 2020 SMLAs were appointed  in all the Constituencies of the 7 Regions from Oct 30-Nov 4, 2020</a:t>
            </a:r>
          </a:p>
          <a:p>
            <a:endParaRPr lang="en-US" b="1" dirty="0"/>
          </a:p>
          <a:p>
            <a:r>
              <a:rPr lang="en-US" b="1" dirty="0"/>
              <a:t>2021 CBS (Children Bible School) started for the growth of the children – to raise children soldiers in all SMP &amp; SMLA Constituencies. </a:t>
            </a:r>
          </a:p>
          <a:p>
            <a:endParaRPr lang="en-US" b="1" dirty="0"/>
          </a:p>
          <a:p>
            <a:r>
              <a:rPr lang="en-US" b="1" dirty="0"/>
              <a:t>April 7-July 5- 90 Days Daniel Academy was conducted to give intense training to budding Daniels in all  SMP &amp;  SMLA Constituencies. 90 AOJ soldiers shared their testimonies &amp; why they joined AOJ.</a:t>
            </a:r>
          </a:p>
          <a:p>
            <a:endParaRPr lang="en-US" b="1" dirty="0"/>
          </a:p>
          <a:p>
            <a:r>
              <a:rPr lang="en-US" b="1" dirty="0"/>
              <a:t>All these helped the spiritual growth of SMPS &amp; SMLAs &amp; kindled their passion to win the land for Jesus.  </a:t>
            </a:r>
            <a:endParaRPr lang="en-IN"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North India divided into 6 Zones  </a:t>
            </a:r>
            <a:endParaRPr lang="en-IN" b="1"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b="1" dirty="0" err="1"/>
              <a:t>Isacc</a:t>
            </a:r>
            <a:r>
              <a:rPr lang="en-US" b="1" dirty="0"/>
              <a:t> Zone </a:t>
            </a:r>
            <a:r>
              <a:rPr lang="en-US" b="1" dirty="0" err="1"/>
              <a:t>etc</a:t>
            </a:r>
            <a:endParaRPr lang="en-US" b="1" dirty="0"/>
          </a:p>
          <a:p>
            <a:r>
              <a:rPr lang="en-US" b="1" dirty="0"/>
              <a:t> </a:t>
            </a:r>
          </a:p>
          <a:p>
            <a:r>
              <a:rPr lang="en-US" b="1" dirty="0"/>
              <a:t> </a:t>
            </a:r>
          </a:p>
          <a:p>
            <a:r>
              <a:rPr lang="en-US" b="1" dirty="0"/>
              <a:t> </a:t>
            </a:r>
          </a:p>
          <a:p>
            <a:endParaRPr lang="en-US" b="1" dirty="0"/>
          </a:p>
          <a:p>
            <a:endParaRPr lang="en-US" b="1" dirty="0"/>
          </a:p>
          <a:p>
            <a:endParaRPr lang="en-US" b="1" dirty="0"/>
          </a:p>
          <a:p>
            <a:r>
              <a:rPr lang="en-US" b="1" dirty="0"/>
              <a:t>Regional Meetings were arranged for all regions on Saturdays &amp; Sundays Morning 6.00-7.30 am</a:t>
            </a:r>
            <a:endParaRPr lang="en-IN"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990600"/>
            <a:ext cx="4419600" cy="9144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11500" b="1" dirty="0">
                <a:ln>
                  <a:solidFill>
                    <a:schemeClr val="tx1"/>
                  </a:solidFill>
                </a:ln>
                <a:solidFill>
                  <a:srgbClr val="00B050"/>
                </a:solidFill>
                <a:effectLst>
                  <a:glow rad="63500">
                    <a:schemeClr val="tx1">
                      <a:alpha val="40000"/>
                    </a:schemeClr>
                  </a:glow>
                </a:effectLst>
                <a:latin typeface="Colonna MT" pitchFamily="82" charset="0"/>
              </a:rPr>
              <a:t>INDIA</a:t>
            </a:r>
            <a:r>
              <a:rPr lang="en-US" sz="9600" b="1" dirty="0">
                <a:ln>
                  <a:solidFill>
                    <a:schemeClr val="tx1"/>
                  </a:solidFill>
                </a:ln>
                <a:solidFill>
                  <a:srgbClr val="00B050"/>
                </a:solidFill>
                <a:effectLst>
                  <a:glow rad="63500">
                    <a:schemeClr val="accent6">
                      <a:satMod val="175000"/>
                      <a:alpha val="40000"/>
                    </a:schemeClr>
                  </a:glow>
                </a:effectLst>
                <a:latin typeface="Colonna MT" pitchFamily="82" charset="0"/>
              </a:rPr>
              <a:t> </a:t>
            </a:r>
          </a:p>
        </p:txBody>
      </p:sp>
      <p:sp>
        <p:nvSpPr>
          <p:cNvPr id="4" name="Title 1"/>
          <p:cNvSpPr txBox="1">
            <a:spLocks/>
          </p:cNvSpPr>
          <p:nvPr/>
        </p:nvSpPr>
        <p:spPr>
          <a:xfrm>
            <a:off x="0" y="1447800"/>
            <a:ext cx="1371600" cy="4572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100" dirty="0">
                <a:latin typeface="Times New Roman" pitchFamily="18" charset="0"/>
                <a:ea typeface="+mj-ea"/>
                <a:cs typeface="Times New Roman" pitchFamily="18" charset="0"/>
              </a:rPr>
              <a:t>South</a:t>
            </a:r>
            <a:r>
              <a:rPr lang="en-US" sz="3600" dirty="0">
                <a:latin typeface="+mj-lt"/>
                <a:ea typeface="+mj-ea"/>
                <a:cs typeface="+mj-cs"/>
              </a:rPr>
              <a:t>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1524000" y="2133600"/>
            <a:ext cx="1371600" cy="4572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a:latin typeface="Times New Roman" pitchFamily="18" charset="0"/>
                <a:ea typeface="+mj-ea"/>
                <a:cs typeface="Times New Roman" pitchFamily="18" charset="0"/>
              </a:rPr>
              <a:t>North</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7" name="Title 1"/>
          <p:cNvSpPr txBox="1">
            <a:spLocks/>
          </p:cNvSpPr>
          <p:nvPr/>
        </p:nvSpPr>
        <p:spPr>
          <a:xfrm>
            <a:off x="2895600" y="2743200"/>
            <a:ext cx="1676400" cy="4572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a:latin typeface="Times New Roman" pitchFamily="18" charset="0"/>
                <a:ea typeface="+mj-ea"/>
                <a:cs typeface="Times New Roman" pitchFamily="18" charset="0"/>
              </a:rPr>
              <a:t>North - East</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8" name="Title 1"/>
          <p:cNvSpPr txBox="1">
            <a:spLocks/>
          </p:cNvSpPr>
          <p:nvPr/>
        </p:nvSpPr>
        <p:spPr>
          <a:xfrm>
            <a:off x="5029200" y="2743200"/>
            <a:ext cx="1219200" cy="457200"/>
          </a:xfrm>
          <a:prstGeom prst="rect">
            <a:avLst/>
          </a:prstGeom>
          <a:solidFill>
            <a:srgbClr val="00B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a:latin typeface="Times New Roman" pitchFamily="18" charset="0"/>
                <a:ea typeface="+mj-ea"/>
                <a:cs typeface="Times New Roman" pitchFamily="18" charset="0"/>
              </a:rPr>
              <a:t>East</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Title 1"/>
          <p:cNvSpPr txBox="1">
            <a:spLocks/>
          </p:cNvSpPr>
          <p:nvPr/>
        </p:nvSpPr>
        <p:spPr>
          <a:xfrm>
            <a:off x="6477000" y="2057400"/>
            <a:ext cx="1295400" cy="457200"/>
          </a:xfrm>
          <a:prstGeom prst="rect">
            <a:avLst/>
          </a:prstGeom>
          <a:solidFill>
            <a:srgbClr val="00B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j-ea"/>
                <a:cs typeface="Times New Roman" pitchFamily="18" charset="0"/>
              </a:rPr>
              <a:t>Central</a:t>
            </a:r>
            <a:endParaRPr kumimoji="0" lang="en-US" sz="24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j-ea"/>
              <a:cs typeface="Times New Roman" pitchFamily="18" charset="0"/>
            </a:endParaRPr>
          </a:p>
        </p:txBody>
      </p:sp>
      <p:sp>
        <p:nvSpPr>
          <p:cNvPr id="10" name="Title 1"/>
          <p:cNvSpPr txBox="1">
            <a:spLocks/>
          </p:cNvSpPr>
          <p:nvPr/>
        </p:nvSpPr>
        <p:spPr>
          <a:xfrm>
            <a:off x="7848600" y="1371600"/>
            <a:ext cx="1295400" cy="533400"/>
          </a:xfrm>
          <a:prstGeom prst="rect">
            <a:avLst/>
          </a:prstGeom>
          <a:solidFill>
            <a:srgbClr val="00B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j-ea"/>
                <a:cs typeface="Times New Roman" pitchFamily="18" charset="0"/>
              </a:rPr>
              <a:t>West</a:t>
            </a:r>
          </a:p>
        </p:txBody>
      </p:sp>
      <p:cxnSp>
        <p:nvCxnSpPr>
          <p:cNvPr id="13" name="Straight Connector 12"/>
          <p:cNvCxnSpPr/>
          <p:nvPr/>
        </p:nvCxnSpPr>
        <p:spPr>
          <a:xfrm rot="5400000">
            <a:off x="-2248297" y="4151709"/>
            <a:ext cx="4647406"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Connector 13"/>
          <p:cNvCxnSpPr/>
          <p:nvPr/>
        </p:nvCxnSpPr>
        <p:spPr>
          <a:xfrm rot="5400000">
            <a:off x="-456406" y="4495006"/>
            <a:ext cx="3962400"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Straight Connector 15"/>
          <p:cNvCxnSpPr/>
          <p:nvPr/>
        </p:nvCxnSpPr>
        <p:spPr>
          <a:xfrm rot="5400000">
            <a:off x="1448594" y="4876006"/>
            <a:ext cx="3352800"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rot="5400000">
            <a:off x="3353594" y="4952206"/>
            <a:ext cx="3352800" cy="1588"/>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rot="5400000">
            <a:off x="4458494" y="4533106"/>
            <a:ext cx="4038600" cy="1588"/>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rot="5400000">
            <a:off x="5487194" y="4266406"/>
            <a:ext cx="4724400" cy="1588"/>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0" y="2514600"/>
            <a:ext cx="1524000" cy="233910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buFont typeface="Arial" pitchFamily="34" charset="0"/>
              <a:buChar char="•"/>
            </a:pPr>
            <a:r>
              <a:rPr lang="en-US" dirty="0"/>
              <a:t> </a:t>
            </a:r>
            <a:r>
              <a:rPr lang="en-US" sz="1300" b="1" dirty="0">
                <a:latin typeface="Times New Roman" pitchFamily="18" charset="0"/>
                <a:cs typeface="Times New Roman" pitchFamily="18" charset="0"/>
              </a:rPr>
              <a:t>Andhra Pradesh</a:t>
            </a:r>
          </a:p>
          <a:p>
            <a:pPr>
              <a:buFont typeface="Arial" pitchFamily="34" charset="0"/>
              <a:buChar char="•"/>
            </a:pPr>
            <a:r>
              <a:rPr lang="en-US" sz="1600" b="1" dirty="0">
                <a:latin typeface="Times New Roman" pitchFamily="18" charset="0"/>
                <a:cs typeface="Times New Roman" pitchFamily="18" charset="0"/>
              </a:rPr>
              <a:t>Karnataka </a:t>
            </a:r>
          </a:p>
          <a:p>
            <a:pPr>
              <a:buFont typeface="Arial" pitchFamily="34" charset="0"/>
              <a:buChar char="•"/>
            </a:pPr>
            <a:r>
              <a:rPr lang="en-US" sz="1600" b="1" dirty="0">
                <a:latin typeface="Times New Roman" pitchFamily="18" charset="0"/>
                <a:cs typeface="Times New Roman" pitchFamily="18" charset="0"/>
              </a:rPr>
              <a:t>Kerala </a:t>
            </a:r>
          </a:p>
          <a:p>
            <a:pPr>
              <a:buFont typeface="Arial" pitchFamily="34" charset="0"/>
              <a:buChar char="•"/>
            </a:pPr>
            <a:r>
              <a:rPr lang="en-US" sz="1600" b="1" dirty="0" err="1">
                <a:latin typeface="Times New Roman" pitchFamily="18" charset="0"/>
                <a:cs typeface="Times New Roman" pitchFamily="18" charset="0"/>
              </a:rPr>
              <a:t>TamilNadu</a:t>
            </a:r>
            <a:r>
              <a:rPr lang="en-US" sz="1600" b="1" dirty="0">
                <a:latin typeface="Times New Roman" pitchFamily="18" charset="0"/>
                <a:cs typeface="Times New Roman" pitchFamily="18" charset="0"/>
              </a:rPr>
              <a:t> </a:t>
            </a:r>
          </a:p>
          <a:p>
            <a:pPr>
              <a:buFont typeface="Arial" pitchFamily="34" charset="0"/>
              <a:buChar char="•"/>
            </a:pPr>
            <a:r>
              <a:rPr lang="en-US" sz="1600" b="1" dirty="0" err="1">
                <a:latin typeface="Times New Roman" pitchFamily="18" charset="0"/>
                <a:cs typeface="Times New Roman" pitchFamily="18" charset="0"/>
              </a:rPr>
              <a:t>Telangana</a:t>
            </a:r>
            <a:endParaRPr lang="en-US" sz="1600" b="1" dirty="0">
              <a:latin typeface="Times New Roman" pitchFamily="18" charset="0"/>
              <a:cs typeface="Times New Roman" pitchFamily="18" charset="0"/>
            </a:endParaRPr>
          </a:p>
          <a:p>
            <a:pPr>
              <a:buFont typeface="Arial" pitchFamily="34" charset="0"/>
              <a:buChar char="•"/>
            </a:pPr>
            <a:r>
              <a:rPr lang="en-US" sz="1600" b="1" dirty="0">
                <a:latin typeface="Times New Roman" pitchFamily="18" charset="0"/>
                <a:cs typeface="Times New Roman" pitchFamily="18" charset="0"/>
              </a:rPr>
              <a:t>Lakshadweep </a:t>
            </a:r>
          </a:p>
          <a:p>
            <a:pPr>
              <a:buFont typeface="Arial" pitchFamily="34" charset="0"/>
              <a:buChar char="•"/>
            </a:pPr>
            <a:r>
              <a:rPr lang="en-US" sz="1600" b="1" dirty="0" err="1">
                <a:latin typeface="Times New Roman" pitchFamily="18" charset="0"/>
                <a:cs typeface="Times New Roman" pitchFamily="18" charset="0"/>
              </a:rPr>
              <a:t>Puducherry</a:t>
            </a:r>
            <a:r>
              <a:rPr lang="en-US" sz="1600" b="1" dirty="0">
                <a:latin typeface="Times New Roman" pitchFamily="18" charset="0"/>
                <a:cs typeface="Times New Roman" pitchFamily="18" charset="0"/>
              </a:rPr>
              <a:t> </a:t>
            </a:r>
          </a:p>
          <a:p>
            <a:pPr>
              <a:buFont typeface="Arial" pitchFamily="34" charset="0"/>
              <a:buChar char="•"/>
            </a:pPr>
            <a:r>
              <a:rPr lang="en-US" sz="1600" b="1" dirty="0">
                <a:latin typeface="Times New Roman" pitchFamily="18" charset="0"/>
                <a:cs typeface="Times New Roman" pitchFamily="18" charset="0"/>
              </a:rPr>
              <a:t>Andaman and </a:t>
            </a:r>
          </a:p>
          <a:p>
            <a:pPr>
              <a:buFont typeface="Arial" pitchFamily="34" charset="0"/>
              <a:buChar char="•"/>
            </a:pPr>
            <a:r>
              <a:rPr lang="en-US" sz="1600" b="1" dirty="0">
                <a:latin typeface="Times New Roman" pitchFamily="18" charset="0"/>
                <a:cs typeface="Times New Roman" pitchFamily="18" charset="0"/>
              </a:rPr>
              <a:t>Nicobar </a:t>
            </a:r>
            <a:endParaRPr lang="en-US" dirty="0"/>
          </a:p>
        </p:txBody>
      </p:sp>
      <p:sp>
        <p:nvSpPr>
          <p:cNvPr id="17" name="TextBox 16"/>
          <p:cNvSpPr txBox="1"/>
          <p:nvPr/>
        </p:nvSpPr>
        <p:spPr>
          <a:xfrm>
            <a:off x="1524000" y="3200400"/>
            <a:ext cx="1524000" cy="261610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buFont typeface="Arial" pitchFamily="34" charset="0"/>
              <a:buChar char="•"/>
            </a:pPr>
            <a:r>
              <a:rPr lang="en-US" sz="1600" b="1" dirty="0">
                <a:latin typeface="Times New Roman" pitchFamily="18" charset="0"/>
                <a:cs typeface="Times New Roman" pitchFamily="18" charset="0"/>
              </a:rPr>
              <a:t>Chandigarh </a:t>
            </a:r>
          </a:p>
          <a:p>
            <a:pPr>
              <a:buFont typeface="Arial" pitchFamily="34" charset="0"/>
              <a:buChar char="•"/>
            </a:pPr>
            <a:r>
              <a:rPr lang="en-US" sz="1600" b="1" dirty="0">
                <a:latin typeface="Times New Roman" pitchFamily="18" charset="0"/>
                <a:cs typeface="Times New Roman" pitchFamily="18" charset="0"/>
              </a:rPr>
              <a:t>Delhi </a:t>
            </a:r>
          </a:p>
          <a:p>
            <a:pPr>
              <a:buFont typeface="Arial" pitchFamily="34" charset="0"/>
              <a:buChar char="•"/>
            </a:pPr>
            <a:r>
              <a:rPr lang="en-US" sz="1600" b="1" dirty="0">
                <a:latin typeface="Times New Roman" pitchFamily="18" charset="0"/>
                <a:cs typeface="Times New Roman" pitchFamily="18" charset="0"/>
              </a:rPr>
              <a:t>Haryana </a:t>
            </a:r>
          </a:p>
          <a:p>
            <a:pPr>
              <a:buFont typeface="Arial" pitchFamily="34" charset="0"/>
              <a:buChar char="•"/>
            </a:pPr>
            <a:r>
              <a:rPr lang="en-US" sz="1400" b="1" dirty="0">
                <a:latin typeface="Times New Roman" pitchFamily="18" charset="0"/>
                <a:cs typeface="Times New Roman" pitchFamily="18" charset="0"/>
              </a:rPr>
              <a:t>Himachal Pradesh</a:t>
            </a:r>
          </a:p>
          <a:p>
            <a:pPr>
              <a:buFont typeface="Arial" pitchFamily="34" charset="0"/>
              <a:buChar char="•"/>
            </a:pPr>
            <a:r>
              <a:rPr lang="en-US" sz="1200" b="1" dirty="0">
                <a:latin typeface="Times New Roman" pitchFamily="18" charset="0"/>
                <a:cs typeface="Times New Roman" pitchFamily="18" charset="0"/>
              </a:rPr>
              <a:t>Jammu and Kashmir</a:t>
            </a:r>
            <a:endParaRPr lang="en-US" sz="1400" b="1" dirty="0">
              <a:latin typeface="Times New Roman" pitchFamily="18" charset="0"/>
              <a:cs typeface="Times New Roman" pitchFamily="18" charset="0"/>
            </a:endParaRPr>
          </a:p>
          <a:p>
            <a:pPr>
              <a:buFont typeface="Arial" pitchFamily="34" charset="0"/>
              <a:buChar char="•"/>
            </a:pPr>
            <a:r>
              <a:rPr lang="en-US" sz="1600" b="1" dirty="0" err="1">
                <a:latin typeface="Times New Roman" pitchFamily="18" charset="0"/>
                <a:cs typeface="Times New Roman" pitchFamily="18" charset="0"/>
              </a:rPr>
              <a:t>Ladakh</a:t>
            </a:r>
            <a:r>
              <a:rPr lang="en-US" sz="1600" b="1" dirty="0">
                <a:latin typeface="Times New Roman" pitchFamily="18" charset="0"/>
                <a:cs typeface="Times New Roman" pitchFamily="18" charset="0"/>
              </a:rPr>
              <a:t> </a:t>
            </a:r>
          </a:p>
          <a:p>
            <a:pPr>
              <a:buFont typeface="Arial" pitchFamily="34" charset="0"/>
              <a:buChar char="•"/>
            </a:pPr>
            <a:r>
              <a:rPr lang="en-US" sz="1600" b="1" dirty="0">
                <a:latin typeface="Times New Roman" pitchFamily="18" charset="0"/>
                <a:cs typeface="Times New Roman" pitchFamily="18" charset="0"/>
              </a:rPr>
              <a:t>Punjab </a:t>
            </a:r>
          </a:p>
          <a:p>
            <a:pPr>
              <a:buFont typeface="Arial" pitchFamily="34" charset="0"/>
              <a:buChar char="•"/>
            </a:pPr>
            <a:r>
              <a:rPr lang="en-US" sz="1600" b="1" dirty="0" err="1">
                <a:latin typeface="Times New Roman" pitchFamily="18" charset="0"/>
                <a:cs typeface="Times New Roman" pitchFamily="18" charset="0"/>
              </a:rPr>
              <a:t>Uttarakhand</a:t>
            </a:r>
            <a:r>
              <a:rPr lang="en-US" sz="1600" b="1" dirty="0">
                <a:latin typeface="Times New Roman" pitchFamily="18" charset="0"/>
                <a:cs typeface="Times New Roman" pitchFamily="18" charset="0"/>
              </a:rPr>
              <a:t> </a:t>
            </a:r>
          </a:p>
          <a:p>
            <a:pPr>
              <a:buFont typeface="Arial" pitchFamily="34" charset="0"/>
              <a:buChar char="•"/>
            </a:pPr>
            <a:r>
              <a:rPr lang="en-US" sz="1600" b="1" dirty="0">
                <a:latin typeface="Times New Roman" pitchFamily="18" charset="0"/>
                <a:cs typeface="Times New Roman" pitchFamily="18" charset="0"/>
              </a:rPr>
              <a:t>Uttar Pradesh</a:t>
            </a:r>
          </a:p>
        </p:txBody>
      </p:sp>
      <p:sp>
        <p:nvSpPr>
          <p:cNvPr id="18" name="TextBox 17"/>
          <p:cNvSpPr txBox="1"/>
          <p:nvPr/>
        </p:nvSpPr>
        <p:spPr>
          <a:xfrm>
            <a:off x="3124200" y="3581400"/>
            <a:ext cx="1447800" cy="2585323"/>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buFont typeface="Arial" pitchFamily="34" charset="0"/>
              <a:buChar char="•"/>
            </a:pPr>
            <a:r>
              <a:rPr lang="en-US" dirty="0">
                <a:latin typeface="Times New Roman" pitchFamily="18" charset="0"/>
                <a:cs typeface="Times New Roman" pitchFamily="18" charset="0"/>
              </a:rPr>
              <a:t>Arunachal Pradesh </a:t>
            </a:r>
          </a:p>
          <a:p>
            <a:pPr>
              <a:buFont typeface="Arial" pitchFamily="34" charset="0"/>
              <a:buChar char="•"/>
            </a:pPr>
            <a:r>
              <a:rPr lang="en-US" dirty="0">
                <a:latin typeface="Times New Roman" pitchFamily="18" charset="0"/>
                <a:cs typeface="Times New Roman" pitchFamily="18" charset="0"/>
              </a:rPr>
              <a:t>Assam </a:t>
            </a:r>
          </a:p>
          <a:p>
            <a:pPr>
              <a:buFont typeface="Arial" pitchFamily="34" charset="0"/>
              <a:buChar char="•"/>
            </a:pPr>
            <a:r>
              <a:rPr lang="en-US" dirty="0">
                <a:latin typeface="Times New Roman" pitchFamily="18" charset="0"/>
                <a:cs typeface="Times New Roman" pitchFamily="18" charset="0"/>
              </a:rPr>
              <a:t>Manipur</a:t>
            </a:r>
          </a:p>
          <a:p>
            <a:pPr>
              <a:buFont typeface="Arial" pitchFamily="34" charset="0"/>
              <a:buChar char="•"/>
            </a:pPr>
            <a:r>
              <a:rPr lang="en-US" dirty="0">
                <a:latin typeface="Times New Roman" pitchFamily="18" charset="0"/>
                <a:cs typeface="Times New Roman" pitchFamily="18" charset="0"/>
              </a:rPr>
              <a:t>Meghalaya</a:t>
            </a:r>
          </a:p>
          <a:p>
            <a:pPr>
              <a:buFont typeface="Arial" pitchFamily="34" charset="0"/>
              <a:buChar char="•"/>
            </a:pPr>
            <a:r>
              <a:rPr lang="en-US" dirty="0">
                <a:latin typeface="Times New Roman" pitchFamily="18" charset="0"/>
                <a:cs typeface="Times New Roman" pitchFamily="18" charset="0"/>
              </a:rPr>
              <a:t>Mizoram</a:t>
            </a:r>
          </a:p>
          <a:p>
            <a:pPr>
              <a:buFont typeface="Arial" pitchFamily="34" charset="0"/>
              <a:buChar char="•"/>
            </a:pPr>
            <a:r>
              <a:rPr lang="en-US" dirty="0">
                <a:latin typeface="Times New Roman" pitchFamily="18" charset="0"/>
                <a:cs typeface="Times New Roman" pitchFamily="18" charset="0"/>
              </a:rPr>
              <a:t>Nagaland</a:t>
            </a:r>
          </a:p>
          <a:p>
            <a:pPr>
              <a:buFont typeface="Arial" pitchFamily="34" charset="0"/>
              <a:buChar char="•"/>
            </a:pPr>
            <a:r>
              <a:rPr lang="en-US" dirty="0">
                <a:latin typeface="Times New Roman" pitchFamily="18" charset="0"/>
                <a:cs typeface="Times New Roman" pitchFamily="18" charset="0"/>
              </a:rPr>
              <a:t>Sikkim </a:t>
            </a:r>
          </a:p>
          <a:p>
            <a:pPr>
              <a:buFont typeface="Arial" pitchFamily="34" charset="0"/>
              <a:buChar char="•"/>
            </a:pPr>
            <a:r>
              <a:rPr lang="en-US" dirty="0">
                <a:latin typeface="Times New Roman" pitchFamily="18" charset="0"/>
                <a:cs typeface="Times New Roman" pitchFamily="18" charset="0"/>
              </a:rPr>
              <a:t>Tripura</a:t>
            </a:r>
          </a:p>
        </p:txBody>
      </p:sp>
      <p:sp>
        <p:nvSpPr>
          <p:cNvPr id="22" name="TextBox 21"/>
          <p:cNvSpPr txBox="1"/>
          <p:nvPr/>
        </p:nvSpPr>
        <p:spPr>
          <a:xfrm>
            <a:off x="5029200" y="3657600"/>
            <a:ext cx="1447800" cy="1077218"/>
          </a:xfrm>
          <a:prstGeom prst="rect">
            <a:avLst/>
          </a:prstGeom>
          <a:solidFill>
            <a:srgbClr val="00B050"/>
          </a:solidFill>
          <a:ln>
            <a:solidFill>
              <a:srgbClr val="00B050"/>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buFont typeface="Arial" pitchFamily="34" charset="0"/>
              <a:buChar char="•"/>
            </a:pPr>
            <a:r>
              <a:rPr lang="en-US" sz="1600" b="1" dirty="0">
                <a:latin typeface="Times New Roman" pitchFamily="18" charset="0"/>
                <a:cs typeface="Times New Roman" pitchFamily="18" charset="0"/>
              </a:rPr>
              <a:t>Jharkhand</a:t>
            </a:r>
          </a:p>
          <a:p>
            <a:pPr>
              <a:buFont typeface="Arial" pitchFamily="34" charset="0"/>
              <a:buChar char="•"/>
            </a:pPr>
            <a:r>
              <a:rPr lang="en-US" sz="1600" b="1" dirty="0">
                <a:latin typeface="Times New Roman" pitchFamily="18" charset="0"/>
                <a:cs typeface="Times New Roman" pitchFamily="18" charset="0"/>
              </a:rPr>
              <a:t>Chhattisgarh</a:t>
            </a:r>
          </a:p>
          <a:p>
            <a:pPr>
              <a:buFont typeface="Arial" pitchFamily="34" charset="0"/>
              <a:buChar char="•"/>
            </a:pPr>
            <a:r>
              <a:rPr lang="en-US" sz="1600" b="1" dirty="0" err="1">
                <a:latin typeface="Times New Roman" pitchFamily="18" charset="0"/>
                <a:cs typeface="Times New Roman" pitchFamily="18" charset="0"/>
              </a:rPr>
              <a:t>Odisha</a:t>
            </a:r>
            <a:r>
              <a:rPr lang="en-US" sz="1600" b="1" dirty="0">
                <a:latin typeface="Times New Roman" pitchFamily="18" charset="0"/>
                <a:cs typeface="Times New Roman" pitchFamily="18" charset="0"/>
              </a:rPr>
              <a:t> </a:t>
            </a:r>
          </a:p>
          <a:p>
            <a:pPr>
              <a:buFont typeface="Arial" pitchFamily="34" charset="0"/>
              <a:buChar char="•"/>
            </a:pPr>
            <a:r>
              <a:rPr lang="en-US" sz="1600" b="1" dirty="0">
                <a:latin typeface="Times New Roman" pitchFamily="18" charset="0"/>
                <a:cs typeface="Times New Roman" pitchFamily="18" charset="0"/>
              </a:rPr>
              <a:t>West Bengal</a:t>
            </a:r>
          </a:p>
        </p:txBody>
      </p:sp>
      <p:sp>
        <p:nvSpPr>
          <p:cNvPr id="23" name="TextBox 22"/>
          <p:cNvSpPr txBox="1"/>
          <p:nvPr/>
        </p:nvSpPr>
        <p:spPr>
          <a:xfrm>
            <a:off x="6477000" y="2971800"/>
            <a:ext cx="1371600" cy="954107"/>
          </a:xfrm>
          <a:prstGeom prst="rect">
            <a:avLst/>
          </a:prstGeom>
          <a:solidFill>
            <a:srgbClr val="00B050"/>
          </a:solidFill>
          <a:ln>
            <a:solidFill>
              <a:srgbClr val="00B050"/>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buFont typeface="Arial" pitchFamily="34" charset="0"/>
              <a:buChar char="•"/>
            </a:pPr>
            <a:r>
              <a:rPr lang="hi-IN" sz="1400" b="1" dirty="0">
                <a:latin typeface="Times New Roman" pitchFamily="18" charset="0"/>
              </a:rPr>
              <a:t>Uttar Pradesh,</a:t>
            </a:r>
            <a:endParaRPr lang="en-US" sz="1400" b="1" dirty="0">
              <a:latin typeface="Times New Roman" pitchFamily="18" charset="0"/>
            </a:endParaRPr>
          </a:p>
          <a:p>
            <a:pPr>
              <a:buFont typeface="Arial" pitchFamily="34" charset="0"/>
              <a:buChar char="•"/>
            </a:pPr>
            <a:r>
              <a:rPr lang="hi-IN" sz="1400" b="1" dirty="0">
                <a:latin typeface="Times New Roman" pitchFamily="18" charset="0"/>
              </a:rPr>
              <a:t>Madhya Pradesh, </a:t>
            </a:r>
            <a:endParaRPr lang="en-US" sz="1400" b="1" dirty="0">
              <a:latin typeface="Times New Roman" pitchFamily="18" charset="0"/>
              <a:cs typeface="Times New Roman" pitchFamily="18" charset="0"/>
            </a:endParaRPr>
          </a:p>
          <a:p>
            <a:pPr>
              <a:buFont typeface="Arial" pitchFamily="34" charset="0"/>
              <a:buChar char="•"/>
            </a:pPr>
            <a:r>
              <a:rPr lang="hi-IN" sz="1400" b="1" dirty="0">
                <a:latin typeface="Times New Roman" pitchFamily="18" charset="0"/>
              </a:rPr>
              <a:t>Bihar</a:t>
            </a:r>
            <a:endParaRPr lang="en-US" sz="1400" b="1" dirty="0">
              <a:latin typeface="Times New Roman" pitchFamily="18" charset="0"/>
              <a:cs typeface="Times New Roman" pitchFamily="18" charset="0"/>
            </a:endParaRPr>
          </a:p>
        </p:txBody>
      </p:sp>
      <p:sp>
        <p:nvSpPr>
          <p:cNvPr id="24" name="TextBox 23"/>
          <p:cNvSpPr txBox="1"/>
          <p:nvPr/>
        </p:nvSpPr>
        <p:spPr>
          <a:xfrm>
            <a:off x="7848600" y="2133600"/>
            <a:ext cx="1295400" cy="1569660"/>
          </a:xfrm>
          <a:prstGeom prst="rect">
            <a:avLst/>
          </a:prstGeom>
          <a:solidFill>
            <a:srgbClr val="00B050"/>
          </a:solidFill>
          <a:ln>
            <a:solidFill>
              <a:srgbClr val="00B050"/>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buFont typeface="Arial" pitchFamily="34" charset="0"/>
              <a:buChar char="•"/>
            </a:pPr>
            <a:r>
              <a:rPr lang="en-US" sz="1200" b="1" dirty="0">
                <a:latin typeface="Times New Roman" pitchFamily="18" charset="0"/>
                <a:cs typeface="Times New Roman" pitchFamily="18" charset="0"/>
              </a:rPr>
              <a:t>Goa </a:t>
            </a:r>
          </a:p>
          <a:p>
            <a:pPr>
              <a:buFont typeface="Arial" pitchFamily="34" charset="0"/>
              <a:buChar char="•"/>
            </a:pPr>
            <a:r>
              <a:rPr lang="en-US" sz="1200" b="1" dirty="0">
                <a:latin typeface="Times New Roman" pitchFamily="18" charset="0"/>
                <a:cs typeface="Times New Roman" pitchFamily="18" charset="0"/>
              </a:rPr>
              <a:t>Gujarat </a:t>
            </a:r>
          </a:p>
          <a:p>
            <a:pPr>
              <a:buFont typeface="Arial" pitchFamily="34" charset="0"/>
              <a:buChar char="•"/>
            </a:pPr>
            <a:r>
              <a:rPr lang="en-US" sz="1200" b="1" dirty="0">
                <a:latin typeface="Times New Roman" pitchFamily="18" charset="0"/>
                <a:cs typeface="Times New Roman" pitchFamily="18" charset="0"/>
              </a:rPr>
              <a:t> Maharashtra </a:t>
            </a:r>
          </a:p>
          <a:p>
            <a:pPr>
              <a:buFont typeface="Arial" pitchFamily="34" charset="0"/>
              <a:buChar char="•"/>
            </a:pPr>
            <a:r>
              <a:rPr lang="en-US" sz="1200" b="1" dirty="0">
                <a:latin typeface="Times New Roman" pitchFamily="18" charset="0"/>
                <a:cs typeface="Times New Roman" pitchFamily="18" charset="0"/>
              </a:rPr>
              <a:t>Rajasthan</a:t>
            </a:r>
          </a:p>
          <a:p>
            <a:pPr>
              <a:buFont typeface="Arial" pitchFamily="34" charset="0"/>
              <a:buChar char="•"/>
            </a:pPr>
            <a:r>
              <a:rPr lang="en-US" sz="1200" b="1" dirty="0">
                <a:latin typeface="Times New Roman" pitchFamily="18" charset="0"/>
                <a:cs typeface="Times New Roman" pitchFamily="18" charset="0"/>
              </a:rPr>
              <a:t>Dadra and Nagar Haveli</a:t>
            </a:r>
          </a:p>
          <a:p>
            <a:pPr>
              <a:buFont typeface="Arial" pitchFamily="34" charset="0"/>
              <a:buChar char="•"/>
            </a:pPr>
            <a:r>
              <a:rPr lang="en-US" sz="1200" b="1" dirty="0">
                <a:latin typeface="Times New Roman" pitchFamily="18" charset="0"/>
                <a:cs typeface="Times New Roman" pitchFamily="18" charset="0"/>
              </a:rPr>
              <a:t> Daman and Diu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b="1" dirty="0" err="1">
                <a:latin typeface="Times New Roman" pitchFamily="18" charset="0"/>
                <a:cs typeface="Times New Roman" pitchFamily="18" charset="0"/>
              </a:rPr>
              <a:t>Smps</a:t>
            </a:r>
            <a:r>
              <a:rPr lang="en-US" b="1" dirty="0">
                <a:latin typeface="Times New Roman" pitchFamily="18" charset="0"/>
                <a:cs typeface="Times New Roman" pitchFamily="18" charset="0"/>
              </a:rPr>
              <a:t> – </a:t>
            </a:r>
            <a:r>
              <a:rPr lang="en-US" b="1" dirty="0" err="1">
                <a:latin typeface="Times New Roman" pitchFamily="18" charset="0"/>
                <a:cs typeface="Times New Roman" pitchFamily="18" charset="0"/>
              </a:rPr>
              <a:t>Weblink</a:t>
            </a:r>
            <a:r>
              <a:rPr lang="en-US" b="1" dirty="0">
                <a:latin typeface="Times New Roman" pitchFamily="18" charset="0"/>
                <a:cs typeface="Times New Roman" pitchFamily="18" charset="0"/>
              </a:rPr>
              <a:t> Inaugurated on 23.07.2020</a:t>
            </a:r>
          </a:p>
        </p:txBody>
      </p:sp>
      <p:sp>
        <p:nvSpPr>
          <p:cNvPr id="3" name="Content Placeholder 2"/>
          <p:cNvSpPr>
            <a:spLocks noGrp="1"/>
          </p:cNvSpPr>
          <p:nvPr>
            <p:ph idx="1"/>
          </p:nvPr>
        </p:nvSpPr>
        <p:spPr/>
        <p:txBody>
          <a:bodyPr/>
          <a:lstStyle/>
          <a:p>
            <a:endParaRPr lang="en-US"/>
          </a:p>
        </p:txBody>
      </p:sp>
      <p:pic>
        <p:nvPicPr>
          <p:cNvPr id="88066" name="Picture 2" descr="C:\Users\Admin\Pictures\ppt img\smps.JPG"/>
          <p:cNvPicPr>
            <a:picLocks noChangeAspect="1" noChangeArrowheads="1"/>
          </p:cNvPicPr>
          <p:nvPr/>
        </p:nvPicPr>
        <p:blipFill>
          <a:blip r:embed="rId2" cstate="print"/>
          <a:srcRect/>
          <a:stretch>
            <a:fillRect/>
          </a:stretch>
        </p:blipFill>
        <p:spPr bwMode="auto">
          <a:xfrm>
            <a:off x="-1" y="1143000"/>
            <a:ext cx="9144001" cy="5715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blob:https://web.whatsapp.com/4f65b3e3-efd1-4e1c-bd90-f4e6bd7fcae3"/>
          <p:cNvSpPr>
            <a:spLocks noChangeAspect="1" noChangeArrowheads="1"/>
          </p:cNvSpPr>
          <p:nvPr/>
        </p:nvSpPr>
        <p:spPr bwMode="auto">
          <a:xfrm>
            <a:off x="6895983" y="2913531"/>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TextBox 5"/>
          <p:cNvSpPr txBox="1"/>
          <p:nvPr/>
        </p:nvSpPr>
        <p:spPr>
          <a:xfrm>
            <a:off x="0" y="0"/>
            <a:ext cx="4516557" cy="1077218"/>
          </a:xfrm>
          <a:prstGeom prst="rect">
            <a:avLst/>
          </a:prstGeom>
          <a:noFill/>
        </p:spPr>
        <p:txBody>
          <a:bodyPr wrap="none" rtlCol="0">
            <a:spAutoFit/>
          </a:bodyPr>
          <a:lstStyle/>
          <a:p>
            <a:r>
              <a:rPr lang="en-IN" sz="3200" b="1" dirty="0"/>
              <a:t>Rub meeting @ </a:t>
            </a:r>
          </a:p>
          <a:p>
            <a:r>
              <a:rPr lang="en-IN" sz="3200" b="1" dirty="0"/>
              <a:t>?29</a:t>
            </a:r>
            <a:r>
              <a:rPr lang="en-IN" sz="3200" b="1" baseline="30000" dirty="0"/>
              <a:t>th</a:t>
            </a:r>
            <a:r>
              <a:rPr lang="en-IN" sz="3200" b="1" dirty="0"/>
              <a:t>  and 3</a:t>
            </a:r>
            <a:r>
              <a:rPr lang="en-IN" sz="3200" b="1" baseline="30000" dirty="0"/>
              <a:t>th</a:t>
            </a:r>
            <a:r>
              <a:rPr lang="en-IN" sz="3200" b="1" dirty="0"/>
              <a:t> March 2019</a:t>
            </a:r>
          </a:p>
        </p:txBody>
      </p:sp>
      <p:sp>
        <p:nvSpPr>
          <p:cNvPr id="7" name="TextBox 6"/>
          <p:cNvSpPr txBox="1"/>
          <p:nvPr/>
        </p:nvSpPr>
        <p:spPr>
          <a:xfrm>
            <a:off x="4586991" y="-59961"/>
            <a:ext cx="4002374" cy="2677656"/>
          </a:xfrm>
          <a:prstGeom prst="rect">
            <a:avLst/>
          </a:prstGeom>
          <a:noFill/>
        </p:spPr>
        <p:txBody>
          <a:bodyPr wrap="square" rtlCol="0">
            <a:spAutoFit/>
          </a:bodyPr>
          <a:lstStyle/>
          <a:p>
            <a:r>
              <a:rPr lang="en-IN" sz="2400" b="1" dirty="0"/>
              <a:t>ZONE                  :         South</a:t>
            </a:r>
          </a:p>
          <a:p>
            <a:r>
              <a:rPr lang="en-IN" sz="2400" b="1" dirty="0"/>
              <a:t>State                   :         Tamilnadu</a:t>
            </a:r>
          </a:p>
          <a:p>
            <a:r>
              <a:rPr lang="en-IN" sz="2400" b="1" dirty="0"/>
              <a:t>Meeting level   :         Sapphire camp</a:t>
            </a:r>
          </a:p>
          <a:p>
            <a:r>
              <a:rPr lang="en-IN" sz="2400" b="1" dirty="0"/>
              <a:t>Participants      :         23</a:t>
            </a:r>
          </a:p>
          <a:p>
            <a:endParaRPr lang="en-IN" sz="2400" b="1" dirty="0"/>
          </a:p>
        </p:txBody>
      </p:sp>
      <p:pic>
        <p:nvPicPr>
          <p:cNvPr id="2" name="Picture 1"/>
          <p:cNvPicPr>
            <a:picLocks noChangeAspect="1"/>
          </p:cNvPicPr>
          <p:nvPr/>
        </p:nvPicPr>
        <p:blipFill>
          <a:blip r:embed="rId2" cstate="print"/>
          <a:stretch>
            <a:fillRect/>
          </a:stretch>
        </p:blipFill>
        <p:spPr>
          <a:xfrm>
            <a:off x="0" y="1522614"/>
            <a:ext cx="9144000" cy="5364480"/>
          </a:xfrm>
          <a:prstGeom prst="rect">
            <a:avLst/>
          </a:prstGeom>
        </p:spPr>
      </p:pic>
    </p:spTree>
    <p:extLst>
      <p:ext uri="{BB962C8B-B14F-4D97-AF65-F5344CB8AC3E}">
        <p14:creationId xmlns:p14="http://schemas.microsoft.com/office/powerpoint/2010/main" val="1038135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t>Constituencies started growing</a:t>
            </a:r>
            <a:endParaRPr lang="en-IN" b="1" dirty="0"/>
          </a:p>
        </p:txBody>
      </p:sp>
      <p:sp>
        <p:nvSpPr>
          <p:cNvPr id="3" name="Content Placeholder 2"/>
          <p:cNvSpPr>
            <a:spLocks noGrp="1"/>
          </p:cNvSpPr>
          <p:nvPr>
            <p:ph idx="1"/>
          </p:nvPr>
        </p:nvSpPr>
        <p:spPr>
          <a:xfrm>
            <a:off x="228600" y="990600"/>
            <a:ext cx="8458200" cy="5029200"/>
          </a:xfrm>
        </p:spPr>
        <p:txBody>
          <a:bodyPr>
            <a:normAutofit/>
          </a:bodyPr>
          <a:lstStyle/>
          <a:p>
            <a:r>
              <a:rPr lang="en-US" b="1" dirty="0"/>
              <a:t>Gift Schools, Night prayers, Troop Churches &amp; Morning Worships are conducted  Constituency wise</a:t>
            </a:r>
          </a:p>
          <a:p>
            <a:r>
              <a:rPr lang="en-US" b="1" dirty="0"/>
              <a:t>First time Morning Worship started on 20, July 2020. It started spreading to various places. Now being done in 12 Constituencies. </a:t>
            </a:r>
          </a:p>
          <a:p>
            <a:pPr marL="0" indent="0">
              <a:buNone/>
            </a:pPr>
            <a:endParaRPr lang="en-US"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b="1" dirty="0"/>
              <a:t>From 2021 Jan</a:t>
            </a:r>
            <a:endParaRPr lang="en-IN" b="1" dirty="0"/>
          </a:p>
        </p:txBody>
      </p:sp>
      <p:sp>
        <p:nvSpPr>
          <p:cNvPr id="3" name="Content Placeholder 2"/>
          <p:cNvSpPr>
            <a:spLocks noGrp="1"/>
          </p:cNvSpPr>
          <p:nvPr>
            <p:ph idx="1"/>
          </p:nvPr>
        </p:nvSpPr>
        <p:spPr>
          <a:xfrm>
            <a:off x="0" y="914400"/>
            <a:ext cx="9144000" cy="5943600"/>
          </a:xfrm>
        </p:spPr>
        <p:txBody>
          <a:bodyPr>
            <a:normAutofit/>
          </a:bodyPr>
          <a:lstStyle/>
          <a:p>
            <a:r>
              <a:rPr lang="en-US" sz="2400" b="1" dirty="0"/>
              <a:t>A Core team was created at the National level, regional, State and Zonal level  e consisting of 4 members</a:t>
            </a:r>
          </a:p>
          <a:p>
            <a:endParaRPr lang="en-US" sz="2800" dirty="0"/>
          </a:p>
        </p:txBody>
      </p:sp>
      <p:graphicFrame>
        <p:nvGraphicFramePr>
          <p:cNvPr id="4" name="Table 3"/>
          <p:cNvGraphicFramePr>
            <a:graphicFrameLocks noGrp="1"/>
          </p:cNvGraphicFramePr>
          <p:nvPr/>
        </p:nvGraphicFramePr>
        <p:xfrm>
          <a:off x="152400" y="1752600"/>
          <a:ext cx="8839200" cy="4846320"/>
        </p:xfrm>
        <a:graphic>
          <a:graphicData uri="http://schemas.openxmlformats.org/drawingml/2006/table">
            <a:tbl>
              <a:tblPr firstRow="1" bandRow="1">
                <a:tableStyleId>{7DF18680-E054-41AD-8BC1-D1AEF772440D}</a:tableStyleId>
              </a:tblPr>
              <a:tblGrid>
                <a:gridCol w="3093720">
                  <a:extLst>
                    <a:ext uri="{9D8B030D-6E8A-4147-A177-3AD203B41FA5}">
                      <a16:colId xmlns:a16="http://schemas.microsoft.com/office/drawing/2014/main" val="20000"/>
                    </a:ext>
                  </a:extLst>
                </a:gridCol>
                <a:gridCol w="5745480">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1. Speaker </a:t>
                      </a:r>
                      <a:endParaRPr lang="en-IN" sz="2400" dirty="0"/>
                    </a:p>
                    <a:p>
                      <a:endParaRPr lang="en-IN" sz="2400" dirty="0"/>
                    </a:p>
                  </a:txBody>
                  <a:tcPr/>
                </a:tc>
                <a:tc>
                  <a:txBody>
                    <a:bodyPr/>
                    <a:lstStyle/>
                    <a:p>
                      <a:r>
                        <a:rPr lang="en-US" sz="2400" dirty="0"/>
                        <a:t>in charge of looking into the civil administration of the Constituency</a:t>
                      </a:r>
                      <a:endParaRPr lang="en-IN" sz="2400" dirty="0"/>
                    </a:p>
                  </a:txBody>
                  <a:tcPr/>
                </a:tc>
                <a:extLst>
                  <a:ext uri="{0D108BD9-81ED-4DB2-BD59-A6C34878D82A}">
                    <a16:rowId xmlns:a16="http://schemas.microsoft.com/office/drawing/2014/main" val="10000"/>
                  </a:ext>
                </a:extLst>
              </a:tr>
              <a:tr h="370840">
                <a:tc>
                  <a:txBody>
                    <a:bodyPr/>
                    <a:lstStyle/>
                    <a:p>
                      <a:r>
                        <a:rPr lang="en-US" sz="2000" b="1" dirty="0"/>
                        <a:t>2. Deputy Speaker</a:t>
                      </a:r>
                      <a:endParaRPr lang="en-IN" sz="2000" b="1" dirty="0"/>
                    </a:p>
                  </a:txBody>
                  <a:tcPr/>
                </a:tc>
                <a:tc>
                  <a:txBody>
                    <a:bodyPr/>
                    <a:lstStyle/>
                    <a:p>
                      <a:endParaRPr lang="en-IN" sz="2000" b="1" dirty="0"/>
                    </a:p>
                  </a:txBody>
                  <a:tcPr/>
                </a:tc>
                <a:extLst>
                  <a:ext uri="{0D108BD9-81ED-4DB2-BD59-A6C34878D82A}">
                    <a16:rowId xmlns:a16="http://schemas.microsoft.com/office/drawing/2014/main" val="10001"/>
                  </a:ext>
                </a:extLst>
              </a:tr>
              <a:tr h="370840">
                <a:tc>
                  <a:txBody>
                    <a:bodyPr/>
                    <a:lstStyle/>
                    <a:p>
                      <a:r>
                        <a:rPr lang="en-US" sz="2000" b="1" dirty="0"/>
                        <a:t>3. Coordinator</a:t>
                      </a:r>
                      <a:endParaRPr lang="en-IN" sz="2000" b="1" dirty="0"/>
                    </a:p>
                  </a:txBody>
                  <a:tcPr/>
                </a:tc>
                <a:tc>
                  <a:txBody>
                    <a:bodyPr/>
                    <a:lstStyle/>
                    <a:p>
                      <a:r>
                        <a:rPr lang="en-US" sz="2000" b="1" dirty="0"/>
                        <a:t>In charge of  the spiritual matters (26  sections &amp; Operations) </a:t>
                      </a:r>
                      <a:endParaRPr lang="en-IN" sz="2000" b="1" dirty="0"/>
                    </a:p>
                  </a:txBody>
                  <a:tcPr/>
                </a:tc>
                <a:extLst>
                  <a:ext uri="{0D108BD9-81ED-4DB2-BD59-A6C34878D82A}">
                    <a16:rowId xmlns:a16="http://schemas.microsoft.com/office/drawing/2014/main" val="10002"/>
                  </a:ext>
                </a:extLst>
              </a:tr>
              <a:tr h="370840">
                <a:tc>
                  <a:txBody>
                    <a:bodyPr/>
                    <a:lstStyle/>
                    <a:p>
                      <a:r>
                        <a:rPr lang="en-US" sz="2000" b="1" dirty="0"/>
                        <a:t>3. Secretary </a:t>
                      </a:r>
                      <a:endParaRPr lang="en-IN" sz="2000" b="1" dirty="0"/>
                    </a:p>
                  </a:txBody>
                  <a:tcPr/>
                </a:tc>
                <a:tc>
                  <a:txBody>
                    <a:bodyPr/>
                    <a:lstStyle/>
                    <a:p>
                      <a:r>
                        <a:rPr lang="en-US" sz="2000" b="1" dirty="0"/>
                        <a:t>In charge of documents, registers, </a:t>
                      </a:r>
                      <a:r>
                        <a:rPr lang="en-US" sz="2000" b="1" dirty="0" err="1"/>
                        <a:t>ppts</a:t>
                      </a:r>
                      <a:r>
                        <a:rPr lang="en-US" sz="2000" b="1" dirty="0"/>
                        <a:t> , videos, audios,   etc. especially they  should be kept in the archives for the use of future generations. </a:t>
                      </a:r>
                      <a:endParaRPr lang="en-IN" sz="2000" b="1" dirty="0"/>
                    </a:p>
                  </a:txBody>
                  <a:tcPr/>
                </a:tc>
                <a:extLst>
                  <a:ext uri="{0D108BD9-81ED-4DB2-BD59-A6C34878D82A}">
                    <a16:rowId xmlns:a16="http://schemas.microsoft.com/office/drawing/2014/main" val="10003"/>
                  </a:ext>
                </a:extLst>
              </a:tr>
              <a:tr h="370840">
                <a:tc gridSpan="2">
                  <a:txBody>
                    <a:bodyPr/>
                    <a:lstStyle/>
                    <a:p>
                      <a:r>
                        <a:rPr lang="en-US" sz="2000" b="1" dirty="0"/>
                        <a:t>They pray daily for 15 minutes and keep up unity among them.</a:t>
                      </a:r>
                      <a:r>
                        <a:rPr lang="en-US" sz="2000" b="1" baseline="0" dirty="0"/>
                        <a:t> They prepare a successor in 6 months to be appointed in their place and get ready for their next calling from the Lord. They </a:t>
                      </a:r>
                      <a:r>
                        <a:rPr lang="en-US" sz="2000" b="1" dirty="0"/>
                        <a:t>come together monthly for their fellowship, share their experiences  and  learn from each other how to do their duties in a better way. They present a praise report, thank the Lord for His blessings, submit their plan for the next month. </a:t>
                      </a:r>
                      <a:endParaRPr lang="en-IN" sz="2000" b="1" dirty="0"/>
                    </a:p>
                  </a:txBody>
                  <a:tcPr/>
                </a:tc>
                <a:tc hMerge="1">
                  <a:txBody>
                    <a:bodyPr/>
                    <a:lstStyle/>
                    <a:p>
                      <a:endParaRPr lang="en-IN" sz="24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b="1" dirty="0"/>
              <a:t>Outcome in North Region </a:t>
            </a:r>
            <a:endParaRPr lang="en-IN" b="1" dirty="0"/>
          </a:p>
        </p:txBody>
      </p:sp>
      <p:sp>
        <p:nvSpPr>
          <p:cNvPr id="3" name="Content Placeholder 2"/>
          <p:cNvSpPr>
            <a:spLocks noGrp="1"/>
          </p:cNvSpPr>
          <p:nvPr>
            <p:ph idx="1"/>
          </p:nvPr>
        </p:nvSpPr>
        <p:spPr>
          <a:xfrm>
            <a:off x="457200" y="990600"/>
            <a:ext cx="8229600" cy="5257800"/>
          </a:xfrm>
        </p:spPr>
        <p:txBody>
          <a:bodyPr>
            <a:normAutofit fontScale="85000" lnSpcReduction="10000"/>
          </a:bodyPr>
          <a:lstStyle/>
          <a:p>
            <a:r>
              <a:rPr lang="en-US" b="1" dirty="0"/>
              <a:t>2 years of  implementation of the God given project Shadow </a:t>
            </a:r>
            <a:r>
              <a:rPr lang="en-US" b="1" dirty="0" err="1"/>
              <a:t>Parli</a:t>
            </a:r>
            <a:r>
              <a:rPr lang="en-US" b="1" dirty="0"/>
              <a:t> &amp; SMPs, SMLAs</a:t>
            </a:r>
          </a:p>
          <a:p>
            <a:r>
              <a:rPr lang="en-US" b="1" dirty="0"/>
              <a:t>2021- Promise from God for a decent, honest  government.</a:t>
            </a:r>
          </a:p>
          <a:p>
            <a:r>
              <a:rPr lang="en-IN" dirty="0">
                <a:solidFill>
                  <a:srgbClr val="C00000"/>
                </a:solidFill>
                <a:latin typeface="Arial Rounded MT Bold" pitchFamily="34" charset="0"/>
              </a:rPr>
              <a:t>“My cities shall again overflow with prosperity” </a:t>
            </a:r>
            <a:r>
              <a:rPr lang="en-IN" dirty="0" err="1">
                <a:solidFill>
                  <a:srgbClr val="C00000"/>
                </a:solidFill>
                <a:latin typeface="Arial Rounded MT Bold" pitchFamily="34" charset="0"/>
              </a:rPr>
              <a:t>Zec</a:t>
            </a:r>
            <a:r>
              <a:rPr lang="en-IN" dirty="0">
                <a:solidFill>
                  <a:srgbClr val="C00000"/>
                </a:solidFill>
                <a:latin typeface="Arial Rounded MT Bold" pitchFamily="34" charset="0"/>
              </a:rPr>
              <a:t> 1:17</a:t>
            </a:r>
            <a:r>
              <a:rPr lang="en-US" dirty="0">
                <a:solidFill>
                  <a:srgbClr val="C00000"/>
                </a:solidFill>
              </a:rPr>
              <a:t>. </a:t>
            </a:r>
          </a:p>
          <a:p>
            <a:pPr>
              <a:buNone/>
            </a:pPr>
            <a:r>
              <a:rPr lang="en-US" b="1" dirty="0">
                <a:solidFill>
                  <a:srgbClr val="C00000"/>
                </a:solidFill>
              </a:rPr>
              <a:t>	It is proved that </a:t>
            </a:r>
          </a:p>
          <a:p>
            <a:pPr>
              <a:buNone/>
            </a:pPr>
            <a:r>
              <a:rPr lang="en-US" b="1" dirty="0">
                <a:solidFill>
                  <a:srgbClr val="C00000"/>
                </a:solidFill>
              </a:rPr>
              <a:t>	</a:t>
            </a:r>
            <a:r>
              <a:rPr lang="en-US" b="1" dirty="0">
                <a:solidFill>
                  <a:srgbClr val="002060"/>
                </a:solidFill>
              </a:rPr>
              <a:t>1. Authority is given to the SMPs &amp; SMLAs  to  control the Government &amp; administration of the State</a:t>
            </a:r>
          </a:p>
          <a:p>
            <a:pPr>
              <a:buNone/>
            </a:pPr>
            <a:r>
              <a:rPr lang="en-US" b="1" dirty="0">
                <a:solidFill>
                  <a:srgbClr val="002060"/>
                </a:solidFill>
              </a:rPr>
              <a:t>	2. Even without entering into politics, we can bring Jesus  government in the  nation.</a:t>
            </a:r>
          </a:p>
          <a:p>
            <a:pPr>
              <a:buNone/>
            </a:pPr>
            <a:r>
              <a:rPr lang="en-IN" b="1" dirty="0">
                <a:solidFill>
                  <a:schemeClr val="bg1"/>
                </a:solidFill>
              </a:rPr>
              <a:t>	(Add points as applicable)</a:t>
            </a:r>
            <a:endParaRPr lang="en-US" b="1" dirty="0"/>
          </a:p>
          <a:p>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22591086"/>
              </p:ext>
            </p:extLst>
          </p:nvPr>
        </p:nvGraphicFramePr>
        <p:xfrm>
          <a:off x="457200" y="0"/>
          <a:ext cx="8229600" cy="3708400"/>
        </p:xfrm>
        <a:graphic>
          <a:graphicData uri="http://schemas.openxmlformats.org/drawingml/2006/table">
            <a:tbl>
              <a:tblPr firstRow="1" bandRow="1">
                <a:tableStyleId>{21E4AEA4-8DFA-4A89-87EB-49C32662AFE0}</a:tableStyleId>
              </a:tblPr>
              <a:tblGrid>
                <a:gridCol w="685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370840">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000"/>
                  </a:ext>
                </a:extLst>
              </a:tr>
              <a:tr h="370840">
                <a:tc>
                  <a:txBody>
                    <a:bodyPr/>
                    <a:lstStyle/>
                    <a:p>
                      <a:r>
                        <a:rPr lang="en-US" b="1" dirty="0"/>
                        <a:t>1</a:t>
                      </a:r>
                      <a:endParaRPr lang="en-IN" b="1" dirty="0"/>
                    </a:p>
                  </a:txBody>
                  <a:tcPr/>
                </a:tc>
                <a:tc>
                  <a:txBody>
                    <a:bodyPr/>
                    <a:lstStyle/>
                    <a:p>
                      <a:endParaRPr lang="en-IN" b="1" dirty="0"/>
                    </a:p>
                  </a:txBody>
                  <a:tcPr/>
                </a:tc>
                <a:tc>
                  <a:txBody>
                    <a:bodyPr/>
                    <a:lstStyle/>
                    <a:p>
                      <a:endParaRPr lang="en-IN" b="1" dirty="0"/>
                    </a:p>
                  </a:txBody>
                  <a:tcPr/>
                </a:tc>
                <a:extLst>
                  <a:ext uri="{0D108BD9-81ED-4DB2-BD59-A6C34878D82A}">
                    <a16:rowId xmlns:a16="http://schemas.microsoft.com/office/drawing/2014/main" val="10001"/>
                  </a:ext>
                </a:extLst>
              </a:tr>
              <a:tr h="370840">
                <a:tc>
                  <a:txBody>
                    <a:bodyPr/>
                    <a:lstStyle/>
                    <a:p>
                      <a:r>
                        <a:rPr lang="en-US" b="1" dirty="0"/>
                        <a:t>2</a:t>
                      </a:r>
                      <a:endParaRPr lang="en-IN"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b="1" dirty="0"/>
                    </a:p>
                  </a:txBody>
                  <a:tcPr/>
                </a:tc>
                <a:tc>
                  <a:txBody>
                    <a:bodyPr/>
                    <a:lstStyle/>
                    <a:p>
                      <a:endParaRPr lang="en-IN" b="1" dirty="0"/>
                    </a:p>
                  </a:txBody>
                  <a:tcPr/>
                </a:tc>
                <a:extLst>
                  <a:ext uri="{0D108BD9-81ED-4DB2-BD59-A6C34878D82A}">
                    <a16:rowId xmlns:a16="http://schemas.microsoft.com/office/drawing/2014/main" val="10002"/>
                  </a:ext>
                </a:extLst>
              </a:tr>
              <a:tr h="370840">
                <a:tc>
                  <a:txBody>
                    <a:bodyPr/>
                    <a:lstStyle/>
                    <a:p>
                      <a:r>
                        <a:rPr lang="en-US" b="1" dirty="0"/>
                        <a:t>3</a:t>
                      </a:r>
                      <a:endParaRPr lang="en-IN" b="1" dirty="0"/>
                    </a:p>
                  </a:txBody>
                  <a:tcPr/>
                </a:tc>
                <a:tc>
                  <a:txBody>
                    <a:bodyPr/>
                    <a:lstStyle/>
                    <a:p>
                      <a:endParaRPr lang="en-IN" b="1" dirty="0"/>
                    </a:p>
                  </a:txBody>
                  <a:tcPr/>
                </a:tc>
                <a:tc>
                  <a:txBody>
                    <a:bodyPr/>
                    <a:lstStyle/>
                    <a:p>
                      <a:endParaRPr lang="en-IN" b="1" dirty="0"/>
                    </a:p>
                  </a:txBody>
                  <a:tcPr/>
                </a:tc>
                <a:extLst>
                  <a:ext uri="{0D108BD9-81ED-4DB2-BD59-A6C34878D82A}">
                    <a16:rowId xmlns:a16="http://schemas.microsoft.com/office/drawing/2014/main" val="10003"/>
                  </a:ext>
                </a:extLst>
              </a:tr>
              <a:tr h="370840">
                <a:tc>
                  <a:txBody>
                    <a:bodyPr/>
                    <a:lstStyle/>
                    <a:p>
                      <a:r>
                        <a:rPr lang="en-US" b="1" dirty="0"/>
                        <a:t>4</a:t>
                      </a:r>
                      <a:endParaRPr lang="en-IN" b="1" dirty="0"/>
                    </a:p>
                  </a:txBody>
                  <a:tcPr/>
                </a:tc>
                <a:tc>
                  <a:txBody>
                    <a:bodyPr/>
                    <a:lstStyle/>
                    <a:p>
                      <a:endParaRPr lang="en-IN" b="1" dirty="0"/>
                    </a:p>
                  </a:txBody>
                  <a:tcPr/>
                </a:tc>
                <a:tc>
                  <a:txBody>
                    <a:bodyPr/>
                    <a:lstStyle/>
                    <a:p>
                      <a:endParaRPr lang="en-IN" b="1" dirty="0"/>
                    </a:p>
                  </a:txBody>
                  <a:tcPr/>
                </a:tc>
                <a:extLst>
                  <a:ext uri="{0D108BD9-81ED-4DB2-BD59-A6C34878D82A}">
                    <a16:rowId xmlns:a16="http://schemas.microsoft.com/office/drawing/2014/main" val="10004"/>
                  </a:ext>
                </a:extLst>
              </a:tr>
              <a:tr h="370840">
                <a:tc>
                  <a:txBody>
                    <a:bodyPr/>
                    <a:lstStyle/>
                    <a:p>
                      <a:r>
                        <a:rPr lang="en-US" b="1" dirty="0"/>
                        <a:t>5</a:t>
                      </a:r>
                      <a:endParaRPr lang="en-IN" b="1" dirty="0"/>
                    </a:p>
                  </a:txBody>
                  <a:tcPr/>
                </a:tc>
                <a:tc>
                  <a:txBody>
                    <a:bodyPr/>
                    <a:lstStyle/>
                    <a:p>
                      <a:endParaRPr lang="en-IN" b="1" dirty="0"/>
                    </a:p>
                  </a:txBody>
                  <a:tcPr/>
                </a:tc>
                <a:tc>
                  <a:txBody>
                    <a:bodyPr/>
                    <a:lstStyle/>
                    <a:p>
                      <a:endParaRPr lang="en-IN" b="1" dirty="0"/>
                    </a:p>
                  </a:txBody>
                  <a:tcPr/>
                </a:tc>
                <a:extLst>
                  <a:ext uri="{0D108BD9-81ED-4DB2-BD59-A6C34878D82A}">
                    <a16:rowId xmlns:a16="http://schemas.microsoft.com/office/drawing/2014/main" val="10005"/>
                  </a:ext>
                </a:extLst>
              </a:tr>
              <a:tr h="370840">
                <a:tc>
                  <a:txBody>
                    <a:bodyPr/>
                    <a:lstStyle/>
                    <a:p>
                      <a:r>
                        <a:rPr lang="en-US" b="1" dirty="0"/>
                        <a:t>6</a:t>
                      </a:r>
                      <a:endParaRPr lang="en-IN" b="1" dirty="0"/>
                    </a:p>
                  </a:txBody>
                  <a:tcPr/>
                </a:tc>
                <a:tc>
                  <a:txBody>
                    <a:bodyPr/>
                    <a:lstStyle/>
                    <a:p>
                      <a:endParaRPr lang="en-IN" b="1" dirty="0"/>
                    </a:p>
                  </a:txBody>
                  <a:tcPr/>
                </a:tc>
                <a:tc>
                  <a:txBody>
                    <a:bodyPr/>
                    <a:lstStyle/>
                    <a:p>
                      <a:endParaRPr lang="en-IN" b="1" dirty="0"/>
                    </a:p>
                  </a:txBody>
                  <a:tcPr/>
                </a:tc>
                <a:extLst>
                  <a:ext uri="{0D108BD9-81ED-4DB2-BD59-A6C34878D82A}">
                    <a16:rowId xmlns:a16="http://schemas.microsoft.com/office/drawing/2014/main" val="10006"/>
                  </a:ext>
                </a:extLst>
              </a:tr>
              <a:tr h="370840">
                <a:tc>
                  <a:txBody>
                    <a:bodyPr/>
                    <a:lstStyle/>
                    <a:p>
                      <a:r>
                        <a:rPr lang="en-US" b="1" dirty="0"/>
                        <a:t>7</a:t>
                      </a:r>
                      <a:endParaRPr lang="en-IN" b="1" dirty="0"/>
                    </a:p>
                  </a:txBody>
                  <a:tcPr/>
                </a:tc>
                <a:tc>
                  <a:txBody>
                    <a:bodyPr/>
                    <a:lstStyle/>
                    <a:p>
                      <a:endParaRPr lang="en-IN" b="1" dirty="0"/>
                    </a:p>
                  </a:txBody>
                  <a:tcPr/>
                </a:tc>
                <a:tc>
                  <a:txBody>
                    <a:bodyPr/>
                    <a:lstStyle/>
                    <a:p>
                      <a:endParaRPr lang="en-IN" b="1" dirty="0"/>
                    </a:p>
                  </a:txBody>
                  <a:tcPr/>
                </a:tc>
                <a:extLst>
                  <a:ext uri="{0D108BD9-81ED-4DB2-BD59-A6C34878D82A}">
                    <a16:rowId xmlns:a16="http://schemas.microsoft.com/office/drawing/2014/main" val="10007"/>
                  </a:ext>
                </a:extLst>
              </a:tr>
              <a:tr h="370840">
                <a:tc>
                  <a:txBody>
                    <a:bodyPr/>
                    <a:lstStyle/>
                    <a:p>
                      <a:r>
                        <a:rPr lang="en-US" b="1" dirty="0"/>
                        <a:t>8</a:t>
                      </a:r>
                      <a:endParaRPr lang="en-IN" b="1" dirty="0"/>
                    </a:p>
                  </a:txBody>
                  <a:tcPr/>
                </a:tc>
                <a:tc>
                  <a:txBody>
                    <a:bodyPr/>
                    <a:lstStyle/>
                    <a:p>
                      <a:endParaRPr lang="en-IN" b="1" dirty="0"/>
                    </a:p>
                  </a:txBody>
                  <a:tcPr/>
                </a:tc>
                <a:tc>
                  <a:txBody>
                    <a:bodyPr/>
                    <a:lstStyle/>
                    <a:p>
                      <a:endParaRPr lang="en-IN" b="1" dirty="0"/>
                    </a:p>
                  </a:txBody>
                  <a:tcPr/>
                </a:tc>
                <a:extLst>
                  <a:ext uri="{0D108BD9-81ED-4DB2-BD59-A6C34878D82A}">
                    <a16:rowId xmlns:a16="http://schemas.microsoft.com/office/drawing/2014/main" val="10008"/>
                  </a:ext>
                </a:extLst>
              </a:tr>
              <a:tr h="370840">
                <a:tc>
                  <a:txBody>
                    <a:bodyPr/>
                    <a:lstStyle/>
                    <a:p>
                      <a:r>
                        <a:rPr lang="en-US" b="1" dirty="0"/>
                        <a:t>9</a:t>
                      </a:r>
                      <a:endParaRPr lang="en-IN"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b="1" dirty="0"/>
                    </a:p>
                  </a:txBody>
                  <a:tcPr/>
                </a:tc>
                <a:tc>
                  <a:txBody>
                    <a:bodyPr/>
                    <a:lstStyle/>
                    <a:p>
                      <a:endParaRPr lang="en-IN" b="1" dirty="0"/>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Font typeface="Arial" charset="0"/>
              <a:buNone/>
            </a:pPr>
            <a:r>
              <a:rPr lang="en-IN" b="1" dirty="0"/>
              <a:t>	</a:t>
            </a:r>
            <a:r>
              <a:rPr lang="en-IN" sz="3600" b="1" dirty="0"/>
              <a:t>India is getting liberated – State by State –  overthrowing  worldly traditions, superstitions, meaningless religious rituals etc</a:t>
            </a:r>
            <a:r>
              <a:rPr lang="en-US" sz="3600" b="1" dirty="0"/>
              <a:t>…</a:t>
            </a:r>
          </a:p>
          <a:p>
            <a:pPr>
              <a:buFont typeface="Arial" charset="0"/>
              <a:buNone/>
            </a:pPr>
            <a:r>
              <a:rPr lang="en-US" sz="3600" b="1" dirty="0"/>
              <a:t>	First the Lord entrusted the responsibility of transforming India to the Chief Pastors  &amp; reputed Evangelists (2006-2010)</a:t>
            </a:r>
          </a:p>
          <a:p>
            <a:pPr>
              <a:buFont typeface="Arial" charset="0"/>
              <a:buNone/>
            </a:pPr>
            <a:r>
              <a:rPr lang="en-US" sz="3600" b="1" dirty="0"/>
              <a:t>	Then it was given to the believers (2010 -2020) </a:t>
            </a:r>
            <a:endParaRPr lang="en-IN" sz="3600" b="1" dirty="0"/>
          </a:p>
          <a:p>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533400" y="304800"/>
            <a:ext cx="8229600" cy="6324600"/>
          </a:xfrm>
        </p:spPr>
        <p:txBody>
          <a:bodyPr/>
          <a:lstStyle/>
          <a:p>
            <a:pPr>
              <a:buFont typeface="Arial" charset="0"/>
              <a:buNone/>
            </a:pPr>
            <a:r>
              <a:rPr lang="en-US" b="1" dirty="0">
                <a:solidFill>
                  <a:schemeClr val="bg1"/>
                </a:solidFill>
              </a:rPr>
              <a:t>	</a:t>
            </a:r>
            <a:r>
              <a:rPr lang="en-US" b="1" dirty="0"/>
              <a:t>Now the Lord is using ordinary people in politics, Chief Ministers,  political party workers etc to bring changes in the nation. </a:t>
            </a:r>
          </a:p>
          <a:p>
            <a:pPr>
              <a:buFont typeface="Arial" charset="0"/>
              <a:buNone/>
            </a:pPr>
            <a:r>
              <a:rPr lang="en-US" b="1" dirty="0"/>
              <a:t>	</a:t>
            </a:r>
          </a:p>
          <a:p>
            <a:pPr>
              <a:buFont typeface="Arial" charset="0"/>
              <a:buNone/>
            </a:pPr>
            <a:r>
              <a:rPr lang="en-US" b="1" dirty="0"/>
              <a:t>	AOJ Soldiers,</a:t>
            </a:r>
          </a:p>
          <a:p>
            <a:pPr>
              <a:buFont typeface="Arial" charset="0"/>
              <a:buNone/>
            </a:pPr>
            <a:r>
              <a:rPr lang="en-US" b="1" dirty="0">
                <a:solidFill>
                  <a:srgbClr val="C00000"/>
                </a:solidFill>
              </a:rPr>
              <a:t>	Let’s make use of the time and opportunity given to us! </a:t>
            </a:r>
          </a:p>
          <a:p>
            <a:pPr>
              <a:buFont typeface="Arial" charset="0"/>
              <a:buNone/>
            </a:pPr>
            <a:r>
              <a:rPr lang="en-US" b="1" dirty="0"/>
              <a:t>	We are given a great responsibility!</a:t>
            </a:r>
          </a:p>
          <a:p>
            <a:pPr>
              <a:buFont typeface="Arial" charset="0"/>
              <a:buNone/>
            </a:pPr>
            <a:r>
              <a:rPr lang="en-US" b="1" dirty="0"/>
              <a:t>	Standing with the M.P.s, M.L.As as shadows. </a:t>
            </a:r>
          </a:p>
          <a:p>
            <a:pPr>
              <a:buFont typeface="Arial" charset="0"/>
              <a:buNone/>
            </a:pPr>
            <a:r>
              <a:rPr lang="en-US" b="1" dirty="0"/>
              <a:t>	</a:t>
            </a:r>
          </a:p>
          <a:p>
            <a:pPr>
              <a:buFont typeface="Arial" charset="0"/>
              <a:buNone/>
            </a:pPr>
            <a:endParaRPr lang="en-IN" b="1"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457200"/>
            <a:ext cx="8229600" cy="5668963"/>
          </a:xfrm>
        </p:spPr>
        <p:txBody>
          <a:bodyPr>
            <a:normAutofit/>
          </a:bodyPr>
          <a:lstStyle/>
          <a:p>
            <a:r>
              <a:rPr lang="en-IN" sz="4000" b="1" dirty="0" err="1">
                <a:solidFill>
                  <a:srgbClr val="C00000"/>
                </a:solidFill>
              </a:rPr>
              <a:t>Luk</a:t>
            </a:r>
            <a:r>
              <a:rPr lang="en-IN" sz="4000" b="1" dirty="0">
                <a:solidFill>
                  <a:srgbClr val="C00000"/>
                </a:solidFill>
              </a:rPr>
              <a:t> 3:8  Bear fruits in keeping with repentance. …………For I tell you, God is able from these stones to raise up children for Abraham.</a:t>
            </a:r>
          </a:p>
          <a:p>
            <a:r>
              <a:rPr lang="en-US" sz="4000" b="1" dirty="0"/>
              <a:t>All the plans of God are time bound!</a:t>
            </a:r>
          </a:p>
          <a:p>
            <a:r>
              <a:rPr lang="en-US" sz="4000" b="1" dirty="0"/>
              <a:t>Let’s fulfill our works diligently and meticulously!</a:t>
            </a:r>
            <a:endParaRPr lang="en-IN" sz="4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763000" cy="6400800"/>
          </a:xfrm>
        </p:spPr>
        <p:txBody>
          <a:bodyPr>
            <a:noAutofit/>
          </a:bodyPr>
          <a:lstStyle/>
          <a:p>
            <a:pPr>
              <a:buNone/>
            </a:pPr>
            <a:r>
              <a:rPr lang="en-IN" sz="2400" dirty="0"/>
              <a:t>	</a:t>
            </a:r>
            <a:r>
              <a:rPr lang="en-US" sz="2400" b="1" dirty="0"/>
              <a:t>The AOJ Soldiers went to all the States to inherit the land as per Numbers 33:51-56.</a:t>
            </a:r>
          </a:p>
          <a:p>
            <a:pPr>
              <a:buNone/>
            </a:pPr>
            <a:r>
              <a:rPr lang="en-IN" sz="2400" b="1" dirty="0">
                <a:latin typeface="Arial Narrow" pitchFamily="34" charset="0"/>
              </a:rPr>
              <a:t>	Num 33:51-56  Speak to the sons of Israel and say to them, When you have passed over Jordan into the land of Canaan, </a:t>
            </a:r>
          </a:p>
          <a:p>
            <a:pPr>
              <a:buNone/>
            </a:pPr>
            <a:r>
              <a:rPr lang="en-IN" sz="2400" b="1" dirty="0">
                <a:latin typeface="Arial Narrow" pitchFamily="34" charset="0"/>
              </a:rPr>
              <a:t> 	 then you shall drive out all those who live in the land from before you, and destroy all their carved images, and destroy all their moulded images and pluck down all their high places. </a:t>
            </a:r>
          </a:p>
          <a:p>
            <a:pPr>
              <a:buNone/>
            </a:pPr>
            <a:r>
              <a:rPr lang="en-IN" sz="2400" b="1" dirty="0">
                <a:latin typeface="Arial Narrow" pitchFamily="34" charset="0"/>
              </a:rPr>
              <a:t>	 And you shall possess the land, and live in it. For I have given you the land to possess it.  And you shall divide the land by lot by your families. And you shall give the more inheritance to the many; to the few you shall give the less inheritance. Wherever the lot falls out to him; according to the tribes of your fathers you shall inherit. But if you will not drive out the people of the land from before you, then it will be, those of them whom you let remain shall be goads in your eyes and thorns in your sides, and they shall trouble you in the land in which you live.  And it shall be, as I thought to do to them, so I shall do to you. </a:t>
            </a:r>
          </a:p>
          <a:p>
            <a:pPr>
              <a:buNone/>
            </a:pPr>
            <a:endParaRPr lang="en-IN"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“Rise up &amp; Build”</a:t>
            </a:r>
            <a:br>
              <a:rPr lang="en-US" b="1" dirty="0"/>
            </a:br>
            <a:r>
              <a:rPr lang="en-US" b="1" dirty="0"/>
              <a:t>Inheriting  the land - 5 steps</a:t>
            </a:r>
            <a:endParaRPr lang="en-IN" b="1" dirty="0"/>
          </a:p>
        </p:txBody>
      </p:sp>
      <p:sp>
        <p:nvSpPr>
          <p:cNvPr id="3" name="Content Placeholder 2"/>
          <p:cNvSpPr>
            <a:spLocks noGrp="1"/>
          </p:cNvSpPr>
          <p:nvPr>
            <p:ph idx="1"/>
          </p:nvPr>
        </p:nvSpPr>
        <p:spPr/>
        <p:txBody>
          <a:bodyPr/>
          <a:lstStyle/>
          <a:p>
            <a:endParaRPr lang="en-US" dirty="0"/>
          </a:p>
          <a:p>
            <a:pPr>
              <a:buNone/>
            </a:pPr>
            <a:r>
              <a:rPr lang="en-US" b="1" dirty="0"/>
              <a:t>1. Curse breaking</a:t>
            </a:r>
          </a:p>
          <a:p>
            <a:pPr>
              <a:buNone/>
            </a:pPr>
            <a:r>
              <a:rPr lang="en-US" b="1" dirty="0"/>
              <a:t>2. Sanctifying &amp; inheriting</a:t>
            </a:r>
          </a:p>
          <a:p>
            <a:pPr>
              <a:buNone/>
            </a:pPr>
            <a:r>
              <a:rPr lang="en-US" b="1" dirty="0"/>
              <a:t>3. Prophesying</a:t>
            </a:r>
          </a:p>
          <a:p>
            <a:pPr>
              <a:buNone/>
            </a:pPr>
            <a:r>
              <a:rPr lang="en-US" b="1" dirty="0"/>
              <a:t>4. Blowing the trumpets</a:t>
            </a:r>
          </a:p>
          <a:p>
            <a:pPr>
              <a:buNone/>
            </a:pPr>
            <a:r>
              <a:rPr lang="en-US" b="1" dirty="0"/>
              <a:t>5. Writing Laws</a:t>
            </a:r>
            <a:endParaRPr lang="en-IN"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Rise up &amp; Build </a:t>
            </a:r>
            <a:br>
              <a:rPr lang="en-US" b="1" dirty="0"/>
            </a:br>
            <a:r>
              <a:rPr lang="en-US" b="1" dirty="0"/>
              <a:t>Family Get Together (RFGT) </a:t>
            </a:r>
            <a:endParaRPr lang="en-IN" b="1" dirty="0"/>
          </a:p>
        </p:txBody>
      </p:sp>
      <p:sp>
        <p:nvSpPr>
          <p:cNvPr id="3" name="Content Placeholder 2"/>
          <p:cNvSpPr>
            <a:spLocks noGrp="1"/>
          </p:cNvSpPr>
          <p:nvPr>
            <p:ph idx="1"/>
          </p:nvPr>
        </p:nvSpPr>
        <p:spPr/>
        <p:txBody>
          <a:bodyPr/>
          <a:lstStyle/>
          <a:p>
            <a:pPr>
              <a:buNone/>
            </a:pPr>
            <a:r>
              <a:rPr lang="en-US" b="1" dirty="0"/>
              <a:t>25% districts of India were  covered by RUB </a:t>
            </a:r>
            <a:r>
              <a:rPr lang="en-US" b="1" dirty="0" err="1"/>
              <a:t>programme</a:t>
            </a:r>
            <a:r>
              <a:rPr lang="en-US" b="1" dirty="0"/>
              <a:t> in 2 months time.</a:t>
            </a:r>
            <a:endParaRPr lang="en-IN" b="1" dirty="0"/>
          </a:p>
          <a:p>
            <a:pPr>
              <a:buNone/>
            </a:pPr>
            <a:r>
              <a:rPr lang="en-US" b="1" dirty="0"/>
              <a:t>Lord  asked us  to come together  for a thanksgiving RUB Family Get Together  (RFGT) on April 6-7, 2019.</a:t>
            </a:r>
          </a:p>
          <a:p>
            <a:pPr>
              <a:buNone/>
            </a:pPr>
            <a:r>
              <a:rPr lang="en-US" b="1" dirty="0"/>
              <a:t>On that day Lord gave the Vision of Shadow </a:t>
            </a:r>
            <a:r>
              <a:rPr lang="en-US" b="1" dirty="0" err="1"/>
              <a:t>Parli</a:t>
            </a:r>
            <a:r>
              <a:rPr lang="en-US" b="1" dirty="0"/>
              <a:t> &amp; SMPs.    (highlight this point)</a:t>
            </a:r>
            <a:endParaRPr lang="en-IN"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103438"/>
          </a:xfrm>
        </p:spPr>
        <p:txBody>
          <a:bodyPr>
            <a:normAutofit fontScale="90000"/>
          </a:bodyPr>
          <a:lstStyle/>
          <a:p>
            <a:br>
              <a:rPr lang="en-IN" sz="2000" dirty="0"/>
            </a:br>
            <a:br>
              <a:rPr lang="en-IN" sz="2000" dirty="0"/>
            </a:br>
            <a:r>
              <a:rPr lang="en-IN" sz="4000" b="1" dirty="0">
                <a:solidFill>
                  <a:srgbClr val="C00000"/>
                </a:solidFill>
              </a:rPr>
              <a:t>Shadow Parliament and selecting SMPs, </a:t>
            </a:r>
            <a:br>
              <a:rPr lang="en-IN" sz="4000" b="1" dirty="0"/>
            </a:br>
            <a:br>
              <a:rPr lang="en-IN" sz="3600" dirty="0"/>
            </a:br>
            <a:endParaRPr lang="en-IN" dirty="0"/>
          </a:p>
        </p:txBody>
      </p:sp>
      <p:sp>
        <p:nvSpPr>
          <p:cNvPr id="3" name="Content Placeholder 2"/>
          <p:cNvSpPr>
            <a:spLocks noGrp="1"/>
          </p:cNvSpPr>
          <p:nvPr>
            <p:ph idx="1"/>
          </p:nvPr>
        </p:nvSpPr>
        <p:spPr>
          <a:xfrm>
            <a:off x="304800" y="1600200"/>
            <a:ext cx="8382000" cy="4876800"/>
          </a:xfrm>
        </p:spPr>
        <p:txBody>
          <a:bodyPr>
            <a:normAutofit fontScale="85000" lnSpcReduction="20000"/>
          </a:bodyPr>
          <a:lstStyle/>
          <a:p>
            <a:pPr>
              <a:buNone/>
            </a:pPr>
            <a:r>
              <a:rPr lang="en-IN" b="1" dirty="0"/>
              <a:t>All AOJ soldiers were informed about this. </a:t>
            </a:r>
          </a:p>
          <a:p>
            <a:pPr>
              <a:buNone/>
            </a:pPr>
            <a:endParaRPr lang="en-IN" b="1" dirty="0"/>
          </a:p>
          <a:p>
            <a:pPr>
              <a:buNone/>
            </a:pPr>
            <a:r>
              <a:rPr lang="en-IN" sz="3800" b="1" dirty="0"/>
              <a:t>2Co 5:20  “Therefore, we are ambassadors for Christ, God making his appeal through us. We implore you on behalf of Christ, be reconciled to God”. </a:t>
            </a:r>
            <a:br>
              <a:rPr lang="en-IN" sz="3800" dirty="0"/>
            </a:br>
            <a:endParaRPr lang="en-IN" sz="3800" dirty="0"/>
          </a:p>
          <a:p>
            <a:pPr>
              <a:buNone/>
            </a:pPr>
            <a:r>
              <a:rPr lang="en-IN" sz="3600" b="1" dirty="0"/>
              <a:t>The Lord has given us a new strategy,  unprecedented unheard and unimagined. </a:t>
            </a:r>
          </a:p>
          <a:p>
            <a:pPr>
              <a:buNone/>
            </a:pPr>
            <a:endParaRPr lang="en-IN" sz="3800" dirty="0"/>
          </a:p>
          <a:p>
            <a:pPr>
              <a:buNone/>
            </a:pPr>
            <a:r>
              <a:rPr lang="en-US" sz="3800" b="1" dirty="0"/>
              <a:t> </a:t>
            </a: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876800"/>
          </a:xfrm>
        </p:spPr>
        <p:txBody>
          <a:bodyPr>
            <a:normAutofit fontScale="92500" lnSpcReduction="10000"/>
          </a:bodyPr>
          <a:lstStyle/>
          <a:p>
            <a:pPr lvl="0">
              <a:buNone/>
            </a:pPr>
            <a:r>
              <a:rPr lang="en-IN" b="1" i="1" dirty="0"/>
              <a:t> </a:t>
            </a:r>
            <a:endParaRPr lang="en-IN" b="1" dirty="0"/>
          </a:p>
          <a:p>
            <a:pPr>
              <a:buNone/>
            </a:pPr>
            <a:r>
              <a:rPr lang="en-IN" i="1" dirty="0"/>
              <a:t>Administration refers to </a:t>
            </a:r>
            <a:endParaRPr lang="en-IN" dirty="0"/>
          </a:p>
          <a:p>
            <a:pPr>
              <a:buNone/>
            </a:pPr>
            <a:r>
              <a:rPr lang="en-IN" b="1" i="1" dirty="0"/>
              <a:t>Member of Parliament - M.P.,</a:t>
            </a:r>
            <a:endParaRPr lang="en-IN" b="1" dirty="0"/>
          </a:p>
          <a:p>
            <a:pPr>
              <a:buNone/>
            </a:pPr>
            <a:r>
              <a:rPr lang="en-IN" b="1" i="1" dirty="0"/>
              <a:t>Member of Legislative Assembly - M.L.A.,</a:t>
            </a:r>
            <a:endParaRPr lang="en-IN" b="1" dirty="0"/>
          </a:p>
          <a:p>
            <a:pPr>
              <a:buNone/>
            </a:pPr>
            <a:r>
              <a:rPr lang="en-IN" b="1" i="1" dirty="0"/>
              <a:t>Indian Administrative Service I.A.S.,</a:t>
            </a:r>
            <a:endParaRPr lang="en-IN" b="1" dirty="0"/>
          </a:p>
          <a:p>
            <a:pPr>
              <a:buNone/>
            </a:pPr>
            <a:r>
              <a:rPr lang="en-IN" b="1" i="1" dirty="0"/>
              <a:t>Indian Police Service I.P.S., </a:t>
            </a:r>
            <a:endParaRPr lang="en-IN" b="1" dirty="0"/>
          </a:p>
          <a:p>
            <a:pPr>
              <a:buNone/>
            </a:pPr>
            <a:r>
              <a:rPr lang="en-IN" b="1" i="1" dirty="0"/>
              <a:t>Indian Foreign Service I.F.S. </a:t>
            </a:r>
            <a:endParaRPr lang="en-IN" b="1" dirty="0"/>
          </a:p>
          <a:p>
            <a:pPr>
              <a:buNone/>
            </a:pPr>
            <a:r>
              <a:rPr lang="en-IN" b="1" i="1" dirty="0"/>
              <a:t>Indian Revenue Service  etc.</a:t>
            </a:r>
            <a:endParaRPr lang="en-IN" b="1" dirty="0"/>
          </a:p>
          <a:p>
            <a:pPr>
              <a:buNone/>
            </a:pPr>
            <a:r>
              <a:rPr lang="en-IN" b="1" i="1" dirty="0"/>
              <a:t>Spiritual guidance is Prophecy.</a:t>
            </a:r>
            <a:endParaRPr lang="en-IN" b="1" dirty="0"/>
          </a:p>
          <a:p>
            <a:pPr>
              <a:buNone/>
            </a:pPr>
            <a:endParaRPr lang="en-IN" sz="2400" dirty="0">
              <a:latin typeface="Arial Unicode MS" pitchFamily="34" charset="-128"/>
              <a:ea typeface="Arial Unicode MS" pitchFamily="34" charset="-128"/>
              <a:cs typeface="Arial Unicode MS" pitchFamily="34" charset="-128"/>
            </a:endParaRPr>
          </a:p>
        </p:txBody>
      </p:sp>
      <p:sp>
        <p:nvSpPr>
          <p:cNvPr id="4" name="Title 1"/>
          <p:cNvSpPr>
            <a:spLocks noGrp="1"/>
          </p:cNvSpPr>
          <p:nvPr>
            <p:ph type="title"/>
          </p:nvPr>
        </p:nvSpPr>
        <p:spPr>
          <a:xfrm>
            <a:off x="457200" y="274638"/>
            <a:ext cx="8229600" cy="1143000"/>
          </a:xfrm>
        </p:spPr>
        <p:txBody>
          <a:bodyPr>
            <a:noAutofit/>
          </a:bodyPr>
          <a:lstStyle/>
          <a:p>
            <a:r>
              <a:rPr lang="en-IN" sz="2800" b="1" dirty="0"/>
              <a:t>As per Revelations received by the Lord on 6.4.2019</a:t>
            </a:r>
            <a:br>
              <a:rPr lang="en-IN" sz="2800" dirty="0"/>
            </a:br>
            <a:r>
              <a:rPr lang="en-IN" sz="2800" b="1" i="1" dirty="0"/>
              <a:t>AOJ members should be trained in Administration as well as Spiritual Guidance.</a:t>
            </a:r>
            <a:endParaRPr lang="en-IN"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1802</TotalTime>
  <Words>3273</Words>
  <Application>Microsoft Macintosh PowerPoint</Application>
  <PresentationFormat>On-screen Show (4:3)</PresentationFormat>
  <Paragraphs>390</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 Unicode MS</vt:lpstr>
      <vt:lpstr>Arial</vt:lpstr>
      <vt:lpstr>Arial Narrow</vt:lpstr>
      <vt:lpstr>Arial Rounded MT Bold</vt:lpstr>
      <vt:lpstr>Calibri</vt:lpstr>
      <vt:lpstr>Colonna MT</vt:lpstr>
      <vt:lpstr>Times New Roman</vt:lpstr>
      <vt:lpstr>Office Theme</vt:lpstr>
      <vt:lpstr>North Region</vt:lpstr>
      <vt:lpstr>Continuation of ENHF  Vision in 2020</vt:lpstr>
      <vt:lpstr>PowerPoint Presentation</vt:lpstr>
      <vt:lpstr>PowerPoint Presentation</vt:lpstr>
      <vt:lpstr>PowerPoint Presentation</vt:lpstr>
      <vt:lpstr>“Rise up &amp; Build” Inheriting  the land - 5 steps</vt:lpstr>
      <vt:lpstr>Rise up &amp; Build  Family Get Together (RFGT) </vt:lpstr>
      <vt:lpstr>  Shadow Parliament and selecting SMPs,   </vt:lpstr>
      <vt:lpstr>As per Revelations received by the Lord on 6.4.2019 AOJ members should be trained in Administration as well as Spiritual Guidance.</vt:lpstr>
      <vt:lpstr>PowerPoint Presentation</vt:lpstr>
      <vt:lpstr>PowerPoint Presentation</vt:lpstr>
      <vt:lpstr>Appointment of SMPs</vt:lpstr>
      <vt:lpstr>PowerPoint Presentation</vt:lpstr>
      <vt:lpstr>First batch SMPs appointed </vt:lpstr>
      <vt:lpstr>(Add More Pics) </vt:lpstr>
      <vt:lpstr>Shadow Parli North Region Jan 2020</vt:lpstr>
      <vt:lpstr>  Smps  – Duties &amp; Responsibilities 30.06.2019   </vt:lpstr>
      <vt:lpstr>PowerPoint Presentation</vt:lpstr>
      <vt:lpstr>PowerPoint Presentation</vt:lpstr>
      <vt:lpstr>  Constituencies &amp; SMPs- Haryana</vt:lpstr>
      <vt:lpstr>Constituencies &amp; SMPs- (Add for every State)  </vt:lpstr>
      <vt:lpstr>Heavenly Court- a breakthrough in the growth of  Constituencies</vt:lpstr>
      <vt:lpstr>Speakers appointed for each State (This was First prepared on 7.8.2020 &amp; updated on 27.9.2020) </vt:lpstr>
      <vt:lpstr>North Regions: States - Zones – Names of zones </vt:lpstr>
      <vt:lpstr>India - Regions – States - Zones – Names of zones </vt:lpstr>
      <vt:lpstr>India - Regions – States - Zones – Names of zones </vt:lpstr>
      <vt:lpstr>2020- Year of Inheriting  Method of Inheriting</vt:lpstr>
      <vt:lpstr> Modus Operandi </vt:lpstr>
      <vt:lpstr>PowerPoint Presentation</vt:lpstr>
      <vt:lpstr>PowerPoint Presentation</vt:lpstr>
      <vt:lpstr>PowerPoint Presentation</vt:lpstr>
      <vt:lpstr>PowerPoint Presentation</vt:lpstr>
      <vt:lpstr>2020 January – inheriting the land (Add your Pics)</vt:lpstr>
      <vt:lpstr>From 11.1.2020 Conference Prayer for Speakers  started on Saturdays 6.00-7.30 am</vt:lpstr>
      <vt:lpstr>2020 Jan 31 Inheriting over</vt:lpstr>
      <vt:lpstr>SMLAS Appointed</vt:lpstr>
      <vt:lpstr>North India divided into 6 Zones  </vt:lpstr>
      <vt:lpstr>INDIA </vt:lpstr>
      <vt:lpstr>Smps – Weblink Inaugurated on 23.07.2020</vt:lpstr>
      <vt:lpstr>Constituencies started growing</vt:lpstr>
      <vt:lpstr>From 2021 Jan</vt:lpstr>
      <vt:lpstr>Outcome in North Region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 of Shadow Parli</dc:title>
  <dc:creator>Admin</dc:creator>
  <cp:lastModifiedBy>gita jessi</cp:lastModifiedBy>
  <cp:revision>155</cp:revision>
  <dcterms:created xsi:type="dcterms:W3CDTF">2006-08-16T00:00:00Z</dcterms:created>
  <dcterms:modified xsi:type="dcterms:W3CDTF">2021-10-30T03:38:25Z</dcterms:modified>
</cp:coreProperties>
</file>