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5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5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75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9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86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1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0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08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0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3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3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D77CB-E994-5445-92C5-C06B044BB03B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FCB90-8FC5-8A48-B9AF-92D8C031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1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E3F9A-31EE-974E-82C9-DAD056B79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2800" b="1" dirty="0">
                <a:ln w="22225">
                  <a:solidFill>
                    <a:schemeClr val="tx1"/>
                  </a:solidFill>
                  <a:prstDash val="solid"/>
                </a:ln>
              </a:rPr>
              <a:t>NORTH REGION</a:t>
            </a:r>
            <a:br>
              <a:rPr lang="en-US" sz="2800" b="1" dirty="0">
                <a:ln w="22225">
                  <a:solidFill>
                    <a:schemeClr val="tx1"/>
                  </a:solidFill>
                  <a:prstDash val="solid"/>
                </a:ln>
              </a:rPr>
            </a:br>
            <a:r>
              <a:rPr lang="en-US" sz="2800" b="1" dirty="0">
                <a:ln w="22225">
                  <a:solidFill>
                    <a:schemeClr val="tx1"/>
                  </a:solidFill>
                  <a:prstDash val="solid"/>
                </a:ln>
              </a:rPr>
              <a:t>20 POINT IMPLIMENTATION PLAN</a:t>
            </a:r>
            <a:br>
              <a:rPr lang="en-US" sz="2800" b="1" dirty="0">
                <a:ln w="22225">
                  <a:solidFill>
                    <a:schemeClr val="tx1"/>
                  </a:solidFill>
                  <a:prstDash val="solid"/>
                </a:ln>
              </a:rPr>
            </a:br>
            <a:endParaRPr lang="en-US" sz="2800" b="1" dirty="0">
              <a:ln w="22225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9D83E-20A2-574D-8BFC-3F1BD341B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rgbClr val="00B0F0"/>
          </a:solidFill>
        </p:spPr>
        <p:txBody>
          <a:bodyPr>
            <a:scene3d>
              <a:camera prst="perspectiveLeft"/>
              <a:lightRig rig="threePt" dir="t"/>
            </a:scene3d>
          </a:bodyPr>
          <a:lstStyle/>
          <a:p>
            <a:endParaRPr lang="en-US" dirty="0"/>
          </a:p>
          <a:p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OCTOBER 2021</a:t>
            </a:r>
          </a:p>
        </p:txBody>
      </p:sp>
    </p:spTree>
    <p:extLst>
      <p:ext uri="{BB962C8B-B14F-4D97-AF65-F5344CB8AC3E}">
        <p14:creationId xmlns:p14="http://schemas.microsoft.com/office/powerpoint/2010/main" val="110871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6AA5F3-8488-414D-B967-F78ADEC75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124366"/>
              </p:ext>
            </p:extLst>
          </p:nvPr>
        </p:nvGraphicFramePr>
        <p:xfrm>
          <a:off x="121920" y="223520"/>
          <a:ext cx="8890002" cy="7020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9333">
                  <a:extLst>
                    <a:ext uri="{9D8B030D-6E8A-4147-A177-3AD203B41FA5}">
                      <a16:colId xmlns:a16="http://schemas.microsoft.com/office/drawing/2014/main" val="1542697193"/>
                    </a:ext>
                  </a:extLst>
                </a:gridCol>
                <a:gridCol w="1163455">
                  <a:extLst>
                    <a:ext uri="{9D8B030D-6E8A-4147-A177-3AD203B41FA5}">
                      <a16:colId xmlns:a16="http://schemas.microsoft.com/office/drawing/2014/main" val="3277943293"/>
                    </a:ext>
                  </a:extLst>
                </a:gridCol>
                <a:gridCol w="636133">
                  <a:extLst>
                    <a:ext uri="{9D8B030D-6E8A-4147-A177-3AD203B41FA5}">
                      <a16:colId xmlns:a16="http://schemas.microsoft.com/office/drawing/2014/main" val="2599977665"/>
                    </a:ext>
                  </a:extLst>
                </a:gridCol>
                <a:gridCol w="748294">
                  <a:extLst>
                    <a:ext uri="{9D8B030D-6E8A-4147-A177-3AD203B41FA5}">
                      <a16:colId xmlns:a16="http://schemas.microsoft.com/office/drawing/2014/main" val="4049593032"/>
                    </a:ext>
                  </a:extLst>
                </a:gridCol>
                <a:gridCol w="815257">
                  <a:extLst>
                    <a:ext uri="{9D8B030D-6E8A-4147-A177-3AD203B41FA5}">
                      <a16:colId xmlns:a16="http://schemas.microsoft.com/office/drawing/2014/main" val="90436680"/>
                    </a:ext>
                  </a:extLst>
                </a:gridCol>
                <a:gridCol w="903144">
                  <a:extLst>
                    <a:ext uri="{9D8B030D-6E8A-4147-A177-3AD203B41FA5}">
                      <a16:colId xmlns:a16="http://schemas.microsoft.com/office/drawing/2014/main" val="1569174459"/>
                    </a:ext>
                  </a:extLst>
                </a:gridCol>
                <a:gridCol w="903144">
                  <a:extLst>
                    <a:ext uri="{9D8B030D-6E8A-4147-A177-3AD203B41FA5}">
                      <a16:colId xmlns:a16="http://schemas.microsoft.com/office/drawing/2014/main" val="96178530"/>
                    </a:ext>
                  </a:extLst>
                </a:gridCol>
                <a:gridCol w="658732">
                  <a:extLst>
                    <a:ext uri="{9D8B030D-6E8A-4147-A177-3AD203B41FA5}">
                      <a16:colId xmlns:a16="http://schemas.microsoft.com/office/drawing/2014/main" val="673372088"/>
                    </a:ext>
                  </a:extLst>
                </a:gridCol>
                <a:gridCol w="636133">
                  <a:extLst>
                    <a:ext uri="{9D8B030D-6E8A-4147-A177-3AD203B41FA5}">
                      <a16:colId xmlns:a16="http://schemas.microsoft.com/office/drawing/2014/main" val="1499636506"/>
                    </a:ext>
                  </a:extLst>
                </a:gridCol>
                <a:gridCol w="711466">
                  <a:extLst>
                    <a:ext uri="{9D8B030D-6E8A-4147-A177-3AD203B41FA5}">
                      <a16:colId xmlns:a16="http://schemas.microsoft.com/office/drawing/2014/main" val="1817249039"/>
                    </a:ext>
                  </a:extLst>
                </a:gridCol>
                <a:gridCol w="711466">
                  <a:extLst>
                    <a:ext uri="{9D8B030D-6E8A-4147-A177-3AD203B41FA5}">
                      <a16:colId xmlns:a16="http://schemas.microsoft.com/office/drawing/2014/main" val="650834900"/>
                    </a:ext>
                  </a:extLst>
                </a:gridCol>
                <a:gridCol w="593445">
                  <a:extLst>
                    <a:ext uri="{9D8B030D-6E8A-4147-A177-3AD203B41FA5}">
                      <a16:colId xmlns:a16="http://schemas.microsoft.com/office/drawing/2014/main" val="3149022634"/>
                    </a:ext>
                  </a:extLst>
                </a:gridCol>
              </a:tblGrid>
              <a:tr h="498298">
                <a:tc gridSpan="12"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effectLst/>
                        </a:rPr>
                        <a:t>North</a:t>
                      </a:r>
                      <a:r>
                        <a:rPr lang="en-IN" sz="2800" dirty="0">
                          <a:effectLst/>
                        </a:rPr>
                        <a:t> </a:t>
                      </a:r>
                      <a:r>
                        <a:rPr lang="en-IN" sz="2400" dirty="0">
                          <a:effectLst/>
                        </a:rPr>
                        <a:t>Region 20 Point Implementation Plan (October 2021)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88433"/>
                  </a:ext>
                </a:extLst>
              </a:tr>
              <a:tr h="262872">
                <a:tc rowSpan="3"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S. No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Name of Program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IN" sz="1600" b="1" dirty="0">
                          <a:effectLst/>
                        </a:rPr>
                        <a:t>States and Constituencies</a:t>
                      </a:r>
                      <a:endParaRPr lang="en-IN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>
                          <a:effectLst/>
                        </a:rPr>
                        <a:t> </a:t>
                      </a:r>
                      <a:endParaRPr lang="en-IN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0785656"/>
                  </a:ext>
                </a:extLst>
              </a:tr>
              <a:tr h="52574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Delhi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UP (West)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Haryana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Himachal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Uttara-</a:t>
                      </a:r>
                      <a:r>
                        <a:rPr lang="en-IN" sz="1400" b="1" dirty="0" err="1">
                          <a:effectLst/>
                        </a:rPr>
                        <a:t>khand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Punjab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Chand-</a:t>
                      </a:r>
                      <a:r>
                        <a:rPr lang="en-IN" sz="1400" b="1" dirty="0" err="1">
                          <a:effectLst/>
                        </a:rPr>
                        <a:t>igarh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J&amp;K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Ladakh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Total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8586018"/>
                  </a:ext>
                </a:extLst>
              </a:tr>
              <a:tr h="26287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>
                          <a:effectLst/>
                        </a:rPr>
                        <a:t>7</a:t>
                      </a:r>
                      <a:endParaRPr lang="en-IN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40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>
                          <a:effectLst/>
                        </a:rPr>
                        <a:t>10</a:t>
                      </a:r>
                      <a:endParaRPr lang="en-IN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4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 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13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UT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5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UT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 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5255652"/>
                  </a:ext>
                </a:extLst>
              </a:tr>
              <a:tr h="613368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1.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Shadow </a:t>
                      </a:r>
                      <a:r>
                        <a:rPr lang="en-IN" sz="1400" dirty="0" err="1">
                          <a:effectLst/>
                        </a:rPr>
                        <a:t>Parli</a:t>
                      </a:r>
                      <a:r>
                        <a:rPr lang="en-IN" sz="1400" dirty="0">
                          <a:effectLst/>
                        </a:rPr>
                        <a:t> Meeting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Regularly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-do-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Combined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5230474"/>
                  </a:ext>
                </a:extLst>
              </a:tr>
              <a:tr h="262872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2.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FRP Level - 1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1 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1 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9762762"/>
                  </a:ext>
                </a:extLst>
              </a:tr>
              <a:tr h="262872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3.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FRP Level - 2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1 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Being Done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7651117"/>
                  </a:ext>
                </a:extLst>
              </a:tr>
              <a:tr h="262872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4.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Night Prayer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Every Friday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Monthly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Monthly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Regular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1992402"/>
                  </a:ext>
                </a:extLst>
              </a:tr>
              <a:tr h="262872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5.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Troop Church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2 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1 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4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8 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4733335"/>
                  </a:ext>
                </a:extLst>
              </a:tr>
              <a:tr h="525743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6.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Morning Prayer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3places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4 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2 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2 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2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13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5112547"/>
                  </a:ext>
                </a:extLst>
              </a:tr>
              <a:tr h="788615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7.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On &amp;  </a:t>
                      </a:r>
                      <a:r>
                        <a:rPr lang="en-IN" sz="1400" dirty="0">
                          <a:effectLst/>
                        </a:rPr>
                        <a:t>Offline Worship</a:t>
                      </a:r>
                    </a:p>
                    <a:p>
                      <a:pPr algn="ctr"/>
                      <a:r>
                        <a:rPr lang="en-IN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angal" panose="02040503050203030202" pitchFamily="18" charset="0"/>
                        </a:rPr>
                        <a:t>David School of Worship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1 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932970"/>
                  </a:ext>
                </a:extLst>
              </a:tr>
              <a:tr h="788615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8.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Fellowship of Mother TC &amp; Branch TC</a:t>
                      </a:r>
                    </a:p>
                    <a:p>
                      <a:pPr algn="ctr"/>
                      <a:r>
                        <a:rPr lang="en-IN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angal" panose="02040503050203030202" pitchFamily="18" charset="0"/>
                        </a:rPr>
                        <a:t>@ BFF:-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2 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5852060"/>
                  </a:ext>
                </a:extLst>
              </a:tr>
              <a:tr h="1245746"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9.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Counselling team for each State For Family disputes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When Require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-do-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 -do-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-do—do-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When Require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8496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482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6AA5F3-8488-414D-B967-F78ADEC75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362922"/>
              </p:ext>
            </p:extLst>
          </p:nvPr>
        </p:nvGraphicFramePr>
        <p:xfrm>
          <a:off x="124974" y="149554"/>
          <a:ext cx="8894052" cy="6556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1542697193"/>
                    </a:ext>
                  </a:extLst>
                </a:gridCol>
                <a:gridCol w="1329326">
                  <a:extLst>
                    <a:ext uri="{9D8B030D-6E8A-4147-A177-3AD203B41FA5}">
                      <a16:colId xmlns:a16="http://schemas.microsoft.com/office/drawing/2014/main" val="3277943293"/>
                    </a:ext>
                  </a:extLst>
                </a:gridCol>
                <a:gridCol w="622320">
                  <a:extLst>
                    <a:ext uri="{9D8B030D-6E8A-4147-A177-3AD203B41FA5}">
                      <a16:colId xmlns:a16="http://schemas.microsoft.com/office/drawing/2014/main" val="2599977665"/>
                    </a:ext>
                  </a:extLst>
                </a:gridCol>
                <a:gridCol w="732046">
                  <a:extLst>
                    <a:ext uri="{9D8B030D-6E8A-4147-A177-3AD203B41FA5}">
                      <a16:colId xmlns:a16="http://schemas.microsoft.com/office/drawing/2014/main" val="4049593032"/>
                    </a:ext>
                  </a:extLst>
                </a:gridCol>
                <a:gridCol w="797554">
                  <a:extLst>
                    <a:ext uri="{9D8B030D-6E8A-4147-A177-3AD203B41FA5}">
                      <a16:colId xmlns:a16="http://schemas.microsoft.com/office/drawing/2014/main" val="90436680"/>
                    </a:ext>
                  </a:extLst>
                </a:gridCol>
                <a:gridCol w="883532">
                  <a:extLst>
                    <a:ext uri="{9D8B030D-6E8A-4147-A177-3AD203B41FA5}">
                      <a16:colId xmlns:a16="http://schemas.microsoft.com/office/drawing/2014/main" val="1569174459"/>
                    </a:ext>
                  </a:extLst>
                </a:gridCol>
                <a:gridCol w="883532">
                  <a:extLst>
                    <a:ext uri="{9D8B030D-6E8A-4147-A177-3AD203B41FA5}">
                      <a16:colId xmlns:a16="http://schemas.microsoft.com/office/drawing/2014/main" val="96178530"/>
                    </a:ext>
                  </a:extLst>
                </a:gridCol>
                <a:gridCol w="644429">
                  <a:extLst>
                    <a:ext uri="{9D8B030D-6E8A-4147-A177-3AD203B41FA5}">
                      <a16:colId xmlns:a16="http://schemas.microsoft.com/office/drawing/2014/main" val="673372088"/>
                    </a:ext>
                  </a:extLst>
                </a:gridCol>
                <a:gridCol w="622320">
                  <a:extLst>
                    <a:ext uri="{9D8B030D-6E8A-4147-A177-3AD203B41FA5}">
                      <a16:colId xmlns:a16="http://schemas.microsoft.com/office/drawing/2014/main" val="1499636506"/>
                    </a:ext>
                  </a:extLst>
                </a:gridCol>
                <a:gridCol w="696017">
                  <a:extLst>
                    <a:ext uri="{9D8B030D-6E8A-4147-A177-3AD203B41FA5}">
                      <a16:colId xmlns:a16="http://schemas.microsoft.com/office/drawing/2014/main" val="1817249039"/>
                    </a:ext>
                  </a:extLst>
                </a:gridCol>
                <a:gridCol w="696017">
                  <a:extLst>
                    <a:ext uri="{9D8B030D-6E8A-4147-A177-3AD203B41FA5}">
                      <a16:colId xmlns:a16="http://schemas.microsoft.com/office/drawing/2014/main" val="650834900"/>
                    </a:ext>
                  </a:extLst>
                </a:gridCol>
                <a:gridCol w="580559">
                  <a:extLst>
                    <a:ext uri="{9D8B030D-6E8A-4147-A177-3AD203B41FA5}">
                      <a16:colId xmlns:a16="http://schemas.microsoft.com/office/drawing/2014/main" val="3149022634"/>
                    </a:ext>
                  </a:extLst>
                </a:gridCol>
              </a:tblGrid>
              <a:tr h="482646">
                <a:tc gridSpan="12"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effectLst/>
                        </a:rPr>
                        <a:t>North</a:t>
                      </a:r>
                      <a:r>
                        <a:rPr lang="en-IN" sz="2800" dirty="0">
                          <a:effectLst/>
                        </a:rPr>
                        <a:t> </a:t>
                      </a:r>
                      <a:r>
                        <a:rPr lang="en-IN" sz="2400" dirty="0">
                          <a:effectLst/>
                        </a:rPr>
                        <a:t>Region 20 Point Implementation Plan (October 2021)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88433"/>
                  </a:ext>
                </a:extLst>
              </a:tr>
              <a:tr h="254615"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S. No</a:t>
                      </a: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 of Program</a:t>
                      </a: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States and Constituencies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0785656"/>
                  </a:ext>
                </a:extLst>
              </a:tr>
              <a:tr h="50922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Delhi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UP (West)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Haryana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Himachal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Uttara-</a:t>
                      </a:r>
                      <a:r>
                        <a:rPr lang="en-IN" sz="1400" b="1" dirty="0" err="1">
                          <a:effectLst/>
                        </a:rPr>
                        <a:t>khand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Punjab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Chand-</a:t>
                      </a:r>
                      <a:r>
                        <a:rPr lang="en-IN" sz="1400" b="1" dirty="0" err="1">
                          <a:effectLst/>
                        </a:rPr>
                        <a:t>igarh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J&amp;K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Ladakh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Total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8586018"/>
                  </a:ext>
                </a:extLst>
              </a:tr>
              <a:tr h="254615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N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5255652"/>
                  </a:ext>
                </a:extLst>
              </a:tr>
              <a:tr h="594100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10.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Strengthen IT wing by Training.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yes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yes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yes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yes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Being done</a:t>
                      </a:r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5230474"/>
                  </a:ext>
                </a:extLst>
              </a:tr>
              <a:tr h="449379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angal" panose="02040503050203030202" pitchFamily="18" charset="0"/>
                        </a:rPr>
                        <a:t>11.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CBS to be upgraded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yes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yes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yes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yes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Being Done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9762762"/>
                  </a:ext>
                </a:extLst>
              </a:tr>
              <a:tr h="449379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angal" panose="02040503050203030202" pitchFamily="18" charset="0"/>
                        </a:rPr>
                        <a:t>12.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Daniel Academy to be upgraded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Not yet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Not yet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7651117"/>
                  </a:ext>
                </a:extLst>
              </a:tr>
              <a:tr h="1113563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angal" panose="02040503050203030202" pitchFamily="18" charset="0"/>
                        </a:rPr>
                        <a:t>13.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Marriage and Funeral Services to be improved and efficiency will be increased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When </a:t>
                      </a:r>
                      <a:r>
                        <a:rPr lang="en-IN" sz="1400" dirty="0" err="1">
                          <a:effectLst/>
                        </a:rPr>
                        <a:t>Reqired</a:t>
                      </a:r>
                      <a:r>
                        <a:rPr lang="en-IN" sz="1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When Required</a:t>
                      </a:r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1992402"/>
                  </a:ext>
                </a:extLst>
              </a:tr>
              <a:tr h="1334958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angal" panose="02040503050203030202" pitchFamily="18" charset="0"/>
                        </a:rPr>
                        <a:t>14.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 of Financial Discipline to be conducted in all SMP Constituencies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1 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1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4733335"/>
                  </a:ext>
                </a:extLst>
              </a:tr>
              <a:tr h="1113563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angal" panose="02040503050203030202" pitchFamily="18" charset="0"/>
                        </a:rPr>
                        <a:t>15.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 of Hospitality to be conducted in all SMP Constituencies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1 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1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5112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800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6AA5F3-8488-414D-B967-F78ADEC75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440318"/>
              </p:ext>
            </p:extLst>
          </p:nvPr>
        </p:nvGraphicFramePr>
        <p:xfrm>
          <a:off x="98048" y="0"/>
          <a:ext cx="8947904" cy="7004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8860">
                  <a:extLst>
                    <a:ext uri="{9D8B030D-6E8A-4147-A177-3AD203B41FA5}">
                      <a16:colId xmlns:a16="http://schemas.microsoft.com/office/drawing/2014/main" val="1542697193"/>
                    </a:ext>
                  </a:extLst>
                </a:gridCol>
                <a:gridCol w="1337375">
                  <a:extLst>
                    <a:ext uri="{9D8B030D-6E8A-4147-A177-3AD203B41FA5}">
                      <a16:colId xmlns:a16="http://schemas.microsoft.com/office/drawing/2014/main" val="3277943293"/>
                    </a:ext>
                  </a:extLst>
                </a:gridCol>
                <a:gridCol w="626088">
                  <a:extLst>
                    <a:ext uri="{9D8B030D-6E8A-4147-A177-3AD203B41FA5}">
                      <a16:colId xmlns:a16="http://schemas.microsoft.com/office/drawing/2014/main" val="2599977665"/>
                    </a:ext>
                  </a:extLst>
                </a:gridCol>
                <a:gridCol w="736478">
                  <a:extLst>
                    <a:ext uri="{9D8B030D-6E8A-4147-A177-3AD203B41FA5}">
                      <a16:colId xmlns:a16="http://schemas.microsoft.com/office/drawing/2014/main" val="4049593032"/>
                    </a:ext>
                  </a:extLst>
                </a:gridCol>
                <a:gridCol w="802383">
                  <a:extLst>
                    <a:ext uri="{9D8B030D-6E8A-4147-A177-3AD203B41FA5}">
                      <a16:colId xmlns:a16="http://schemas.microsoft.com/office/drawing/2014/main" val="90436680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1569174459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96178530"/>
                    </a:ext>
                  </a:extLst>
                </a:gridCol>
                <a:gridCol w="648331">
                  <a:extLst>
                    <a:ext uri="{9D8B030D-6E8A-4147-A177-3AD203B41FA5}">
                      <a16:colId xmlns:a16="http://schemas.microsoft.com/office/drawing/2014/main" val="673372088"/>
                    </a:ext>
                  </a:extLst>
                </a:gridCol>
                <a:gridCol w="626088">
                  <a:extLst>
                    <a:ext uri="{9D8B030D-6E8A-4147-A177-3AD203B41FA5}">
                      <a16:colId xmlns:a16="http://schemas.microsoft.com/office/drawing/2014/main" val="1499636506"/>
                    </a:ext>
                  </a:extLst>
                </a:gridCol>
                <a:gridCol w="700231">
                  <a:extLst>
                    <a:ext uri="{9D8B030D-6E8A-4147-A177-3AD203B41FA5}">
                      <a16:colId xmlns:a16="http://schemas.microsoft.com/office/drawing/2014/main" val="1817249039"/>
                    </a:ext>
                  </a:extLst>
                </a:gridCol>
                <a:gridCol w="700231">
                  <a:extLst>
                    <a:ext uri="{9D8B030D-6E8A-4147-A177-3AD203B41FA5}">
                      <a16:colId xmlns:a16="http://schemas.microsoft.com/office/drawing/2014/main" val="650834900"/>
                    </a:ext>
                  </a:extLst>
                </a:gridCol>
                <a:gridCol w="584075">
                  <a:extLst>
                    <a:ext uri="{9D8B030D-6E8A-4147-A177-3AD203B41FA5}">
                      <a16:colId xmlns:a16="http://schemas.microsoft.com/office/drawing/2014/main" val="3149022634"/>
                    </a:ext>
                  </a:extLst>
                </a:gridCol>
              </a:tblGrid>
              <a:tr h="411376">
                <a:tc gridSpan="12"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effectLst/>
                        </a:rPr>
                        <a:t>North</a:t>
                      </a:r>
                      <a:r>
                        <a:rPr lang="en-IN" sz="2800" dirty="0">
                          <a:effectLst/>
                        </a:rPr>
                        <a:t> </a:t>
                      </a:r>
                      <a:r>
                        <a:rPr lang="en-IN" sz="2400" dirty="0">
                          <a:effectLst/>
                        </a:rPr>
                        <a:t>Region 20 Point Implementation Plan (October 2021)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88433"/>
                  </a:ext>
                </a:extLst>
              </a:tr>
              <a:tr h="274293">
                <a:tc rowSpan="3">
                  <a:txBody>
                    <a:bodyPr/>
                    <a:lstStyle/>
                    <a:p>
                      <a:pPr algn="ctr"/>
                      <a:r>
                        <a:rPr lang="en-IN" sz="1600" b="1" dirty="0">
                          <a:effectLst/>
                        </a:rPr>
                        <a:t>S.</a:t>
                      </a:r>
                      <a:r>
                        <a:rPr lang="en-IN" sz="1400" b="1" dirty="0">
                          <a:effectLst/>
                        </a:rPr>
                        <a:t> No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IN" sz="1600" b="1" dirty="0">
                          <a:effectLst/>
                        </a:rPr>
                        <a:t>Name of </a:t>
                      </a:r>
                      <a:r>
                        <a:rPr lang="en-IN" sz="1400" b="1" dirty="0">
                          <a:effectLst/>
                        </a:rPr>
                        <a:t>Program</a:t>
                      </a:r>
                      <a:endParaRPr lang="en-IN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IN" sz="1600" b="1" dirty="0">
                          <a:effectLst/>
                        </a:rPr>
                        <a:t>States and Constituencies</a:t>
                      </a:r>
                      <a:endParaRPr lang="en-IN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 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0785656"/>
                  </a:ext>
                </a:extLst>
              </a:tr>
              <a:tr h="49042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Delhi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UP (West)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Haryana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Himachal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Uttara-</a:t>
                      </a:r>
                      <a:r>
                        <a:rPr lang="en-IN" sz="1400" b="1" dirty="0" err="1">
                          <a:effectLst/>
                        </a:rPr>
                        <a:t>khand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Punjab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Chand-</a:t>
                      </a:r>
                      <a:r>
                        <a:rPr lang="en-IN" sz="1400" b="1" dirty="0" err="1">
                          <a:effectLst/>
                        </a:rPr>
                        <a:t>igarh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J&amp;K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Ladakh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Total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8586018"/>
                  </a:ext>
                </a:extLst>
              </a:tr>
              <a:tr h="27429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7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>
                          <a:effectLst/>
                        </a:rPr>
                        <a:t>40</a:t>
                      </a:r>
                      <a:endParaRPr lang="en-IN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>
                          <a:effectLst/>
                        </a:rPr>
                        <a:t>10</a:t>
                      </a:r>
                      <a:endParaRPr lang="en-IN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4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 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13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UT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5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UT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effectLst/>
                        </a:rPr>
                        <a:t> 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5255652"/>
                  </a:ext>
                </a:extLst>
              </a:tr>
              <a:tr h="98129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of Prophecy Level 1 to be conducted in all SMP Constituencies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1 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1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1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3 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5230474"/>
                  </a:ext>
                </a:extLst>
              </a:tr>
              <a:tr h="98129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of Prophecy Level 2 to be conducted in all SMP Constituencies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</a:rPr>
                        <a:t>Not yet 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9762762"/>
                  </a:ext>
                </a:extLst>
              </a:tr>
              <a:tr h="98129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of Healing Level 1 to be conducted in all SMP Constituencies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7651117"/>
                  </a:ext>
                </a:extLst>
              </a:tr>
              <a:tr h="117638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Problems of each Constituencies to be identified and solved-One in each month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</a:rPr>
                        <a:t> Being Done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1992402"/>
                  </a:ext>
                </a:extLst>
              </a:tr>
              <a:tr h="137148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SLA Meeting in all SMLA Constituencies to discuss about the Civil Administration of the Constituency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 </a:t>
                      </a:r>
                      <a:endParaRPr lang="en-IN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 </a:t>
                      </a:r>
                      <a:endParaRPr lang="en-IN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effectLst/>
                        </a:rPr>
                        <a:t>Being Done 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4733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13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582</Words>
  <Application>Microsoft Macintosh PowerPoint</Application>
  <PresentationFormat>On-screen Show (4:3)</PresentationFormat>
  <Paragraphs>319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NORTH REGION 20 POINT IMPLIMENTATION PLAN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REGION 20 POINT IMPLIMENTATION PLAN </dc:title>
  <dc:creator>gita jessi</dc:creator>
  <cp:lastModifiedBy>gita jessi</cp:lastModifiedBy>
  <cp:revision>5</cp:revision>
  <dcterms:created xsi:type="dcterms:W3CDTF">2021-10-26T05:28:30Z</dcterms:created>
  <dcterms:modified xsi:type="dcterms:W3CDTF">2021-11-05T05:16:51Z</dcterms:modified>
</cp:coreProperties>
</file>