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80" r:id="rId4"/>
  </p:sldMasterIdLst>
  <p:notesMasterIdLst>
    <p:notesMasterId r:id="rId31"/>
  </p:notesMasterIdLst>
  <p:handoutMasterIdLst>
    <p:handoutMasterId r:id="rId32"/>
  </p:handoutMasterIdLst>
  <p:sldIdLst>
    <p:sldId id="256" r:id="rId5"/>
    <p:sldId id="258" r:id="rId6"/>
    <p:sldId id="264" r:id="rId7"/>
    <p:sldId id="302" r:id="rId8"/>
    <p:sldId id="331" r:id="rId9"/>
    <p:sldId id="332" r:id="rId10"/>
    <p:sldId id="333" r:id="rId11"/>
    <p:sldId id="334" r:id="rId12"/>
    <p:sldId id="266" r:id="rId13"/>
    <p:sldId id="303" r:id="rId14"/>
    <p:sldId id="312" r:id="rId15"/>
    <p:sldId id="313" r:id="rId16"/>
    <p:sldId id="279" r:id="rId17"/>
    <p:sldId id="320" r:id="rId18"/>
    <p:sldId id="321" r:id="rId19"/>
    <p:sldId id="322" r:id="rId20"/>
    <p:sldId id="325" r:id="rId21"/>
    <p:sldId id="335" r:id="rId22"/>
    <p:sldId id="336" r:id="rId23"/>
    <p:sldId id="281" r:id="rId24"/>
    <p:sldId id="329" r:id="rId25"/>
    <p:sldId id="283" r:id="rId26"/>
    <p:sldId id="315" r:id="rId27"/>
    <p:sldId id="316" r:id="rId28"/>
    <p:sldId id="330" r:id="rId29"/>
    <p:sldId id="31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65" d="100"/>
          <a:sy n="65" d="100"/>
        </p:scale>
        <p:origin x="60" y="10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10/28/2021</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257025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FCE02C-6EC6-4E09-BC2C-9FDED4DE236E}" type="datetimeFigureOut">
              <a:rPr lang="en-US" smtClean="0"/>
              <a:t>10/28/2021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993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998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447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79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D1A55-63BC-4BA2-9538-7DDEADA10621}"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66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33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240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847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10/28/2021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924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8850A0-01A3-4F4E-AA52-F716A9BFD4EB}"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6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5811CCA-BB49-46C7-A0E2-F42339750F9A}" type="datetimeFigureOut">
              <a:rPr lang="en-US" smtClean="0"/>
              <a:t>10/28/2021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40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15000" b="-15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7205CAA-4E5A-4223-BD55-C5D2841AC9EF}" type="datetimeFigureOut">
              <a:rPr lang="en-US" smtClean="0"/>
              <a:t>10/28/2021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769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2514824" y="558800"/>
            <a:ext cx="6045200" cy="2672080"/>
          </a:xfrm>
        </p:spPr>
        <p:txBody>
          <a:bodyPr>
            <a:normAutofit fontScale="90000"/>
          </a:bodyPr>
          <a:lstStyle/>
          <a:p>
            <a:pPr algn="ctr"/>
            <a:r>
              <a:rPr lang="en-US" sz="6000" b="1" cap="none" spc="50" dirty="0">
                <a:ln w="9525" cmpd="sng">
                  <a:solidFill>
                    <a:schemeClr val="accent1"/>
                  </a:solidFill>
                  <a:prstDash val="solid"/>
                </a:ln>
                <a:solidFill>
                  <a:schemeClr val="accent1">
                    <a:lumMod val="75000"/>
                  </a:schemeClr>
                </a:solidFill>
                <a:effectLst>
                  <a:glow rad="38100">
                    <a:schemeClr val="accent1">
                      <a:alpha val="40000"/>
                    </a:schemeClr>
                  </a:glow>
                </a:effectLst>
              </a:rPr>
              <a:t>PRAISE REPORT </a:t>
            </a:r>
            <a:br>
              <a:rPr lang="en-US" sz="6000" b="1" cap="none" spc="50" dirty="0">
                <a:ln w="9525" cmpd="sng">
                  <a:solidFill>
                    <a:schemeClr val="accent1"/>
                  </a:solidFill>
                  <a:prstDash val="solid"/>
                </a:ln>
                <a:solidFill>
                  <a:schemeClr val="accent1">
                    <a:lumMod val="75000"/>
                  </a:schemeClr>
                </a:solidFill>
                <a:effectLst>
                  <a:glow rad="38100">
                    <a:schemeClr val="accent1">
                      <a:alpha val="40000"/>
                    </a:schemeClr>
                  </a:glow>
                </a:effectLst>
              </a:rPr>
            </a:br>
            <a:r>
              <a:rPr lang="en-US" sz="6000" b="1" cap="none" spc="50" dirty="0">
                <a:ln w="9525" cmpd="sng">
                  <a:solidFill>
                    <a:schemeClr val="accent1"/>
                  </a:solidFill>
                  <a:prstDash val="solid"/>
                </a:ln>
                <a:solidFill>
                  <a:schemeClr val="accent1">
                    <a:lumMod val="75000"/>
                  </a:schemeClr>
                </a:solidFill>
                <a:effectLst>
                  <a:glow rad="38100">
                    <a:schemeClr val="accent1">
                      <a:alpha val="40000"/>
                    </a:schemeClr>
                  </a:glow>
                </a:effectLst>
              </a:rPr>
              <a:t>OF</a:t>
            </a:r>
            <a:br>
              <a:rPr lang="en-US" sz="6000" b="1" cap="none" spc="50" dirty="0">
                <a:ln w="9525" cmpd="sng">
                  <a:solidFill>
                    <a:schemeClr val="accent1"/>
                  </a:solidFill>
                  <a:prstDash val="solid"/>
                </a:ln>
                <a:solidFill>
                  <a:schemeClr val="accent1">
                    <a:lumMod val="75000"/>
                  </a:schemeClr>
                </a:solidFill>
                <a:effectLst>
                  <a:glow rad="38100">
                    <a:schemeClr val="accent1">
                      <a:alpha val="40000"/>
                    </a:schemeClr>
                  </a:glow>
                </a:effectLst>
              </a:rPr>
            </a:br>
            <a:r>
              <a:rPr lang="en-US" sz="6000" b="1" cap="none" spc="50" dirty="0">
                <a:ln w="9525" cmpd="sng">
                  <a:solidFill>
                    <a:schemeClr val="accent1"/>
                  </a:solidFill>
                  <a:prstDash val="solid"/>
                </a:ln>
                <a:solidFill>
                  <a:schemeClr val="accent1">
                    <a:lumMod val="75000"/>
                  </a:schemeClr>
                </a:solidFill>
                <a:effectLst>
                  <a:glow rad="38100">
                    <a:schemeClr val="accent1">
                      <a:alpha val="40000"/>
                    </a:schemeClr>
                  </a:glow>
                </a:effectLst>
              </a:rPr>
              <a:t>DELHI</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a:bodyPr>
          <a:lstStyle/>
          <a:p>
            <a:endParaRPr lang="en-US" sz="2800" b="1" spc="0" dirty="0">
              <a:ln w="13462">
                <a:solidFill>
                  <a:schemeClr val="bg1"/>
                </a:solidFill>
                <a:prstDash val="solid"/>
              </a:ln>
              <a:solidFill>
                <a:srgbClr val="FF0000"/>
              </a:solidFill>
              <a:effectLst>
                <a:outerShdw dist="38100" dir="2700000" algn="bl" rotWithShape="0">
                  <a:schemeClr val="accent5"/>
                </a:outerShdw>
              </a:effectLst>
            </a:endParaRPr>
          </a:p>
          <a:p>
            <a:r>
              <a:rPr lang="en-US" sz="2800" b="1" dirty="0">
                <a:ln w="13462">
                  <a:solidFill>
                    <a:schemeClr val="bg1"/>
                  </a:solidFill>
                  <a:prstDash val="solid"/>
                </a:ln>
                <a:solidFill>
                  <a:srgbClr val="FF0000"/>
                </a:solidFill>
                <a:effectLst>
                  <a:outerShdw dist="38100" dir="2700000" algn="bl" rotWithShape="0">
                    <a:schemeClr val="accent5"/>
                  </a:outerShdw>
                </a:effectLst>
              </a:rPr>
              <a:t>OCTO</a:t>
            </a:r>
            <a:r>
              <a:rPr lang="en-US" sz="2800" b="1" spc="0" dirty="0">
                <a:ln w="13462">
                  <a:solidFill>
                    <a:schemeClr val="bg1"/>
                  </a:solidFill>
                  <a:prstDash val="solid"/>
                </a:ln>
                <a:solidFill>
                  <a:srgbClr val="FF0000"/>
                </a:solidFill>
                <a:effectLst>
                  <a:outerShdw dist="38100" dir="2700000" algn="bl" rotWithShape="0">
                    <a:schemeClr val="accent5"/>
                  </a:outerShdw>
                </a:effectLst>
              </a:rPr>
              <a:t>BER 2021</a:t>
            </a:r>
          </a:p>
        </p:txBody>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59CEB-3B54-4089-A8C4-D402668BDF75}"/>
              </a:ext>
            </a:extLst>
          </p:cNvPr>
          <p:cNvSpPr>
            <a:spLocks noGrp="1"/>
          </p:cNvSpPr>
          <p:nvPr>
            <p:ph idx="1"/>
          </p:nvPr>
        </p:nvSpPr>
        <p:spPr>
          <a:xfrm>
            <a:off x="721360" y="934721"/>
            <a:ext cx="10241280" cy="4734560"/>
          </a:xfrm>
        </p:spPr>
        <p:txBody>
          <a:bodyPr>
            <a:normAutofit/>
          </a:bodyPr>
          <a:lstStyle/>
          <a:p>
            <a:pPr>
              <a:buFont typeface="Wingdings" panose="05000000000000000000" pitchFamily="2" charset="2"/>
              <a:buChar char="v"/>
            </a:pPr>
            <a:r>
              <a:rPr lang="en-US" sz="1800" dirty="0">
                <a:solidFill>
                  <a:schemeClr val="accent1">
                    <a:lumMod val="75000"/>
                  </a:schemeClr>
                </a:solidFill>
              </a:rPr>
              <a:t>JOSEPH TROOP CHURCH </a:t>
            </a:r>
          </a:p>
          <a:p>
            <a:pPr marL="0" indent="0">
              <a:buNone/>
            </a:pPr>
            <a:r>
              <a:rPr lang="en-US" sz="1800" dirty="0">
                <a:solidFill>
                  <a:schemeClr val="accent1">
                    <a:lumMod val="75000"/>
                  </a:schemeClr>
                </a:solidFill>
              </a:rPr>
              <a:t> Co-</a:t>
            </a:r>
            <a:r>
              <a:rPr lang="en-US" sz="1800" dirty="0" err="1">
                <a:solidFill>
                  <a:schemeClr val="accent1">
                    <a:lumMod val="75000"/>
                  </a:schemeClr>
                </a:solidFill>
              </a:rPr>
              <a:t>ordinator</a:t>
            </a:r>
            <a:r>
              <a:rPr lang="en-US" sz="1800" dirty="0">
                <a:solidFill>
                  <a:schemeClr val="accent1">
                    <a:lumMod val="75000"/>
                  </a:schemeClr>
                </a:solidFill>
              </a:rPr>
              <a:t>- Sol. Jasmine</a:t>
            </a:r>
          </a:p>
          <a:p>
            <a:pPr marL="0" indent="0">
              <a:buNone/>
            </a:pPr>
            <a:r>
              <a:rPr lang="en-US" sz="1800" dirty="0">
                <a:solidFill>
                  <a:schemeClr val="accent1">
                    <a:lumMod val="75000"/>
                  </a:schemeClr>
                </a:solidFill>
              </a:rPr>
              <a:t>No. of Members: 18, Average Attendance: 10  </a:t>
            </a:r>
          </a:p>
          <a:p>
            <a:pPr marL="0" indent="0">
              <a:buNone/>
            </a:pPr>
            <a:r>
              <a:rPr lang="en-US" sz="1800" dirty="0">
                <a:solidFill>
                  <a:schemeClr val="accent1">
                    <a:lumMod val="75000"/>
                  </a:schemeClr>
                </a:solidFill>
              </a:rPr>
              <a:t>Status- Runs on every Sunday Morning</a:t>
            </a:r>
            <a:endParaRPr lang="en-IN" sz="1800" dirty="0">
              <a:solidFill>
                <a:schemeClr val="accent1">
                  <a:lumMod val="75000"/>
                </a:schemeClr>
              </a:solidFill>
            </a:endParaRPr>
          </a:p>
          <a:p>
            <a:endParaRPr lang="en-IN" dirty="0">
              <a:solidFill>
                <a:schemeClr val="accent1">
                  <a:lumMod val="75000"/>
                </a:schemeClr>
              </a:solidFill>
            </a:endParaRPr>
          </a:p>
          <a:p>
            <a:pPr>
              <a:buFont typeface="Wingdings" panose="05000000000000000000" pitchFamily="2" charset="2"/>
              <a:buChar char="v"/>
            </a:pPr>
            <a:r>
              <a:rPr lang="en-US" sz="1800" dirty="0">
                <a:solidFill>
                  <a:schemeClr val="accent1">
                    <a:lumMod val="75000"/>
                  </a:schemeClr>
                </a:solidFill>
              </a:rPr>
              <a:t>YEHOVAH NISSI TROOP CHURCH </a:t>
            </a:r>
          </a:p>
          <a:p>
            <a:pPr marL="0" indent="0">
              <a:buNone/>
            </a:pPr>
            <a:r>
              <a:rPr lang="en-US" sz="1800" dirty="0">
                <a:solidFill>
                  <a:schemeClr val="accent1">
                    <a:lumMod val="75000"/>
                  </a:schemeClr>
                </a:solidFill>
              </a:rPr>
              <a:t> Co-</a:t>
            </a:r>
            <a:r>
              <a:rPr lang="en-US" sz="1800" dirty="0" err="1">
                <a:solidFill>
                  <a:schemeClr val="accent1">
                    <a:lumMod val="75000"/>
                  </a:schemeClr>
                </a:solidFill>
              </a:rPr>
              <a:t>ordinator</a:t>
            </a:r>
            <a:r>
              <a:rPr lang="en-US" sz="1800" dirty="0">
                <a:solidFill>
                  <a:schemeClr val="accent1">
                    <a:lumMod val="75000"/>
                  </a:schemeClr>
                </a:solidFill>
              </a:rPr>
              <a:t>- Sol. </a:t>
            </a:r>
            <a:r>
              <a:rPr lang="en-US" sz="1800" dirty="0" err="1">
                <a:solidFill>
                  <a:schemeClr val="accent1">
                    <a:lumMod val="75000"/>
                  </a:schemeClr>
                </a:solidFill>
              </a:rPr>
              <a:t>Lissy</a:t>
            </a:r>
            <a:endParaRPr lang="en-US" sz="1800" dirty="0">
              <a:solidFill>
                <a:schemeClr val="accent1">
                  <a:lumMod val="75000"/>
                </a:schemeClr>
              </a:solidFill>
            </a:endParaRPr>
          </a:p>
          <a:p>
            <a:pPr marL="0" indent="0">
              <a:buNone/>
            </a:pPr>
            <a:r>
              <a:rPr lang="en-US" sz="1800" dirty="0">
                <a:solidFill>
                  <a:schemeClr val="accent1">
                    <a:lumMod val="75000"/>
                  </a:schemeClr>
                </a:solidFill>
              </a:rPr>
              <a:t>No. of Members: 6-7</a:t>
            </a:r>
          </a:p>
          <a:p>
            <a:pPr marL="0" indent="0">
              <a:buNone/>
            </a:pPr>
            <a:r>
              <a:rPr lang="en-US" sz="1800" dirty="0">
                <a:solidFill>
                  <a:schemeClr val="accent1">
                    <a:lumMod val="75000"/>
                  </a:schemeClr>
                </a:solidFill>
              </a:rPr>
              <a:t>Status- Started on October, 24</a:t>
            </a:r>
            <a:r>
              <a:rPr lang="en-US" sz="1800" baseline="30000" dirty="0">
                <a:solidFill>
                  <a:schemeClr val="accent1">
                    <a:lumMod val="75000"/>
                  </a:schemeClr>
                </a:solidFill>
              </a:rPr>
              <a:t>th</a:t>
            </a:r>
            <a:r>
              <a:rPr lang="en-US" sz="1800" dirty="0">
                <a:solidFill>
                  <a:schemeClr val="accent1">
                    <a:lumMod val="75000"/>
                  </a:schemeClr>
                </a:solidFill>
              </a:rPr>
              <a:t> and runs daily through Conference Call</a:t>
            </a:r>
            <a:endParaRPr lang="en-IN" sz="1800" dirty="0">
              <a:solidFill>
                <a:schemeClr val="accent1">
                  <a:lumMod val="75000"/>
                </a:schemeClr>
              </a:solidFill>
            </a:endParaRPr>
          </a:p>
        </p:txBody>
      </p:sp>
    </p:spTree>
    <p:extLst>
      <p:ext uri="{BB962C8B-B14F-4D97-AF65-F5344CB8AC3E}">
        <p14:creationId xmlns:p14="http://schemas.microsoft.com/office/powerpoint/2010/main" val="249693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9440" y="551934"/>
            <a:ext cx="5364480" cy="1015663"/>
          </a:xfrm>
          <a:prstGeom prst="rect">
            <a:avLst/>
          </a:prstGeom>
        </p:spPr>
        <p:txBody>
          <a:bodyPr wrap="square">
            <a:spAutoFit/>
          </a:bodyPr>
          <a:lstStyle/>
          <a:p>
            <a:pPr algn="ctr"/>
            <a:r>
              <a:rPr lang="en-US" sz="6000" dirty="0">
                <a:ln w="0"/>
                <a:solidFill>
                  <a:schemeClr val="accent1"/>
                </a:solidFill>
                <a:effectLst>
                  <a:outerShdw blurRad="38100" dist="25400" dir="5400000" algn="ctr" rotWithShape="0">
                    <a:srgbClr val="6E747A">
                      <a:alpha val="43000"/>
                    </a:srgbClr>
                  </a:outerShdw>
                </a:effectLst>
                <a:latin typeface="Bahnschrift" panose="020B0502040204020203" pitchFamily="34" charset="0"/>
              </a:rPr>
              <a:t>GIFT</a:t>
            </a:r>
            <a:r>
              <a:rPr lang="en-US" sz="6000" b="1" dirty="0">
                <a:ln w="22225">
                  <a:solidFill>
                    <a:schemeClr val="accent2"/>
                  </a:solidFill>
                  <a:prstDash val="solid"/>
                </a:ln>
                <a:solidFill>
                  <a:schemeClr val="accent2">
                    <a:lumMod val="40000"/>
                    <a:lumOff val="60000"/>
                  </a:schemeClr>
                </a:solidFill>
                <a:latin typeface="Bahnschrift" panose="020B0502040204020203" pitchFamily="34" charset="0"/>
              </a:rPr>
              <a:t> </a:t>
            </a:r>
            <a:r>
              <a:rPr lang="en-US" sz="6000" dirty="0">
                <a:ln w="0"/>
                <a:solidFill>
                  <a:schemeClr val="accent1"/>
                </a:solidFill>
                <a:effectLst>
                  <a:outerShdw blurRad="38100" dist="25400" dir="5400000" algn="ctr" rotWithShape="0">
                    <a:srgbClr val="6E747A">
                      <a:alpha val="43000"/>
                    </a:srgbClr>
                  </a:outerShdw>
                </a:effectLst>
                <a:latin typeface="Bahnschrift" panose="020B0502040204020203" pitchFamily="34" charset="0"/>
              </a:rPr>
              <a:t>SCHOOLS</a:t>
            </a:r>
            <a:endParaRPr lang="en-IN" sz="6000" b="1" dirty="0">
              <a:ln w="22225">
                <a:solidFill>
                  <a:schemeClr val="accent2"/>
                </a:solidFill>
                <a:prstDash val="solid"/>
              </a:ln>
              <a:solidFill>
                <a:schemeClr val="accent2">
                  <a:lumMod val="40000"/>
                  <a:lumOff val="60000"/>
                </a:schemeClr>
              </a:solidFill>
              <a:latin typeface="Bahnschrift" panose="020B0502040204020203" pitchFamily="34" charset="0"/>
            </a:endParaRPr>
          </a:p>
        </p:txBody>
      </p:sp>
    </p:spTree>
    <p:extLst>
      <p:ext uri="{BB962C8B-B14F-4D97-AF65-F5344CB8AC3E}">
        <p14:creationId xmlns:p14="http://schemas.microsoft.com/office/powerpoint/2010/main" val="71651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US" sz="4800" dirty="0">
                <a:ln w="0"/>
                <a:solidFill>
                  <a:schemeClr val="accent1"/>
                </a:solidFill>
                <a:effectLst>
                  <a:outerShdw blurRad="38100" dist="25400" dir="5400000" algn="ctr" rotWithShape="0">
                    <a:srgbClr val="6E747A">
                      <a:alpha val="43000"/>
                    </a:srgbClr>
                  </a:outerShdw>
                </a:effectLst>
                <a:latin typeface="+mn-lt"/>
                <a:ea typeface="+mn-ea"/>
                <a:cs typeface="+mn-cs"/>
              </a:rPr>
              <a:t>PROPHECY</a:t>
            </a:r>
            <a:endParaRPr lang="en-IN" sz="48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8" name="TextBox 7">
            <a:extLst>
              <a:ext uri="{FF2B5EF4-FFF2-40B4-BE49-F238E27FC236}">
                <a16:creationId xmlns:a16="http://schemas.microsoft.com/office/drawing/2014/main" id="{9C2B8230-1FC6-476B-A2BA-D6EE16AC3BE9}"/>
              </a:ext>
            </a:extLst>
          </p:cNvPr>
          <p:cNvSpPr txBox="1"/>
          <p:nvPr/>
        </p:nvSpPr>
        <p:spPr>
          <a:xfrm>
            <a:off x="1341120" y="1979945"/>
            <a:ext cx="7273259" cy="3108543"/>
          </a:xfrm>
          <a:prstGeom prst="rect">
            <a:avLst/>
          </a:prstGeom>
          <a:noFill/>
        </p:spPr>
        <p:txBody>
          <a:bodyPr wrap="square" rtlCol="0">
            <a:spAutoFit/>
          </a:bodyPr>
          <a:lstStyle/>
          <a:p>
            <a:r>
              <a:rPr lang="en-US" sz="2000" b="1" dirty="0">
                <a:solidFill>
                  <a:schemeClr val="accent1">
                    <a:lumMod val="50000"/>
                  </a:schemeClr>
                </a:solidFill>
              </a:rPr>
              <a:t>Co-</a:t>
            </a:r>
            <a:r>
              <a:rPr lang="en-US" sz="2000" b="1" dirty="0" err="1">
                <a:solidFill>
                  <a:schemeClr val="accent1">
                    <a:lumMod val="50000"/>
                  </a:schemeClr>
                </a:solidFill>
              </a:rPr>
              <a:t>ordinator</a:t>
            </a:r>
            <a:r>
              <a:rPr lang="en-US" sz="2000" b="1" dirty="0">
                <a:solidFill>
                  <a:schemeClr val="accent1">
                    <a:lumMod val="50000"/>
                  </a:schemeClr>
                </a:solidFill>
              </a:rPr>
              <a:t>- Sol. </a:t>
            </a:r>
            <a:r>
              <a:rPr lang="en-US" sz="2000" b="1" dirty="0" err="1">
                <a:solidFill>
                  <a:schemeClr val="accent1">
                    <a:lumMod val="50000"/>
                  </a:schemeClr>
                </a:solidFill>
              </a:rPr>
              <a:t>Sanjeeta</a:t>
            </a:r>
            <a:r>
              <a:rPr lang="en-US" sz="2000" b="1" dirty="0">
                <a:solidFill>
                  <a:schemeClr val="accent1">
                    <a:lumMod val="50000"/>
                  </a:schemeClr>
                </a:solidFill>
              </a:rPr>
              <a:t> &amp; Sol. </a:t>
            </a:r>
            <a:r>
              <a:rPr lang="en-US" sz="2000" b="1" dirty="0" err="1">
                <a:solidFill>
                  <a:schemeClr val="accent1">
                    <a:lumMod val="50000"/>
                  </a:schemeClr>
                </a:solidFill>
              </a:rPr>
              <a:t>Renu</a:t>
            </a:r>
            <a:endParaRPr lang="en-US" sz="2000" b="1" dirty="0">
              <a:solidFill>
                <a:schemeClr val="accent1">
                  <a:lumMod val="50000"/>
                </a:schemeClr>
              </a:solidFill>
            </a:endParaRPr>
          </a:p>
          <a:p>
            <a:endParaRPr lang="en-US" b="1" dirty="0">
              <a:solidFill>
                <a:schemeClr val="accent1">
                  <a:lumMod val="50000"/>
                </a:schemeClr>
              </a:solidFill>
            </a:endParaRPr>
          </a:p>
          <a:p>
            <a:r>
              <a:rPr lang="en-US" sz="2000" b="1" dirty="0">
                <a:solidFill>
                  <a:schemeClr val="accent1">
                    <a:lumMod val="75000"/>
                  </a:schemeClr>
                </a:solidFill>
              </a:rPr>
              <a:t>September 29, 2021- October 7, 2021</a:t>
            </a:r>
            <a:br>
              <a:rPr lang="en-US" sz="2000" b="1" dirty="0">
                <a:solidFill>
                  <a:schemeClr val="accent1">
                    <a:lumMod val="75000"/>
                  </a:schemeClr>
                </a:solidFill>
              </a:rPr>
            </a:br>
            <a:r>
              <a:rPr lang="en-US" sz="2000" b="1" dirty="0">
                <a:solidFill>
                  <a:schemeClr val="accent1">
                    <a:lumMod val="75000"/>
                  </a:schemeClr>
                </a:solidFill>
              </a:rPr>
              <a:t>2 pm to 4 pm</a:t>
            </a:r>
          </a:p>
          <a:p>
            <a:endParaRPr lang="en-US" b="1" dirty="0">
              <a:solidFill>
                <a:schemeClr val="accent1">
                  <a:lumMod val="75000"/>
                </a:schemeClr>
              </a:solidFill>
            </a:endParaRPr>
          </a:p>
          <a:p>
            <a:r>
              <a:rPr lang="en-US" sz="2000" b="1" dirty="0">
                <a:solidFill>
                  <a:schemeClr val="accent1">
                    <a:lumMod val="75000"/>
                  </a:schemeClr>
                </a:solidFill>
              </a:rPr>
              <a:t>Volunteers for Teachers: </a:t>
            </a:r>
          </a:p>
          <a:p>
            <a:pPr marL="285750" indent="-285750">
              <a:buFont typeface="Arial" panose="020B0604020202020204" pitchFamily="34" charset="0"/>
              <a:buChar char="•"/>
            </a:pPr>
            <a:r>
              <a:rPr lang="en-US" sz="2000" b="1" dirty="0">
                <a:solidFill>
                  <a:schemeClr val="accent1">
                    <a:lumMod val="75000"/>
                  </a:schemeClr>
                </a:solidFill>
              </a:rPr>
              <a:t>Sol. Priyanka</a:t>
            </a:r>
          </a:p>
          <a:p>
            <a:pPr marL="285750" indent="-285750">
              <a:buFont typeface="Arial" panose="020B0604020202020204" pitchFamily="34" charset="0"/>
              <a:buChar char="•"/>
            </a:pPr>
            <a:r>
              <a:rPr lang="en-US" sz="2000" b="1" dirty="0">
                <a:solidFill>
                  <a:schemeClr val="accent1">
                    <a:lumMod val="75000"/>
                  </a:schemeClr>
                </a:solidFill>
              </a:rPr>
              <a:t>Sol. Mohini</a:t>
            </a:r>
          </a:p>
          <a:p>
            <a:pPr marL="285750" indent="-285750">
              <a:buFont typeface="Arial" panose="020B0604020202020204" pitchFamily="34" charset="0"/>
              <a:buChar char="•"/>
            </a:pPr>
            <a:r>
              <a:rPr lang="en-US" sz="2000" b="1" dirty="0">
                <a:solidFill>
                  <a:schemeClr val="accent1">
                    <a:lumMod val="75000"/>
                  </a:schemeClr>
                </a:solidFill>
              </a:rPr>
              <a:t>Sol. Asha</a:t>
            </a:r>
          </a:p>
          <a:p>
            <a:endParaRPr lang="en-IN" sz="2000" dirty="0"/>
          </a:p>
        </p:txBody>
      </p:sp>
      <p:pic>
        <p:nvPicPr>
          <p:cNvPr id="9" name="Picture 8">
            <a:extLst>
              <a:ext uri="{FF2B5EF4-FFF2-40B4-BE49-F238E27FC236}">
                <a16:creationId xmlns:a16="http://schemas.microsoft.com/office/drawing/2014/main" id="{88CC6E5D-0EF2-5542-911C-893B891539B0}"/>
              </a:ext>
            </a:extLst>
          </p:cNvPr>
          <p:cNvPicPr>
            <a:picLocks noGrp="1" noChangeAspect="1"/>
          </p:cNvPicPr>
          <p:nvPr/>
        </p:nvPicPr>
        <p:blipFill>
          <a:blip r:embed="rId2"/>
          <a:stretch>
            <a:fillRect/>
          </a:stretch>
        </p:blipFill>
        <p:spPr>
          <a:xfrm>
            <a:off x="8956704" y="1979945"/>
            <a:ext cx="2320896" cy="4053841"/>
          </a:xfrm>
          <a:prstGeom prst="rect">
            <a:avLst/>
          </a:prstGeom>
          <a:effectLst>
            <a:outerShdw blurRad="50800" dir="14400000">
              <a:srgbClr val="000000">
                <a:alpha val="40000"/>
              </a:srgbClr>
            </a:outerShdw>
          </a:effectLst>
        </p:spPr>
      </p:pic>
      <p:pic>
        <p:nvPicPr>
          <p:cNvPr id="5" name="Picture 4">
            <a:extLst>
              <a:ext uri="{FF2B5EF4-FFF2-40B4-BE49-F238E27FC236}">
                <a16:creationId xmlns:a16="http://schemas.microsoft.com/office/drawing/2014/main" id="{CCB2B753-1E4C-4681-9BB5-F79F9A4BC05F}"/>
              </a:ext>
            </a:extLst>
          </p:cNvPr>
          <p:cNvPicPr>
            <a:picLocks noChangeAspect="1"/>
          </p:cNvPicPr>
          <p:nvPr/>
        </p:nvPicPr>
        <p:blipFill>
          <a:blip r:embed="rId3"/>
          <a:stretch>
            <a:fillRect/>
          </a:stretch>
        </p:blipFill>
        <p:spPr>
          <a:xfrm>
            <a:off x="6631247" y="1979945"/>
            <a:ext cx="1983132" cy="4053841"/>
          </a:xfrm>
          <a:prstGeom prst="rect">
            <a:avLst/>
          </a:prstGeom>
        </p:spPr>
      </p:pic>
    </p:spTree>
    <p:extLst>
      <p:ext uri="{BB962C8B-B14F-4D97-AF65-F5344CB8AC3E}">
        <p14:creationId xmlns:p14="http://schemas.microsoft.com/office/powerpoint/2010/main" val="4505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F1450513-A12B-4E20-818F-535E28F52986}"/>
              </a:ext>
            </a:extLst>
          </p:cNvPr>
          <p:cNvGraphicFramePr>
            <a:graphicFrameLocks noGrp="1"/>
          </p:cNvGraphicFramePr>
          <p:nvPr>
            <p:ph idx="1"/>
            <p:extLst>
              <p:ext uri="{D42A27DB-BD31-4B8C-83A1-F6EECF244321}">
                <p14:modId xmlns:p14="http://schemas.microsoft.com/office/powerpoint/2010/main" val="2661827503"/>
              </p:ext>
            </p:extLst>
          </p:nvPr>
        </p:nvGraphicFramePr>
        <p:xfrm>
          <a:off x="1524000" y="81280"/>
          <a:ext cx="9408159" cy="5151094"/>
        </p:xfrm>
        <a:graphic>
          <a:graphicData uri="http://schemas.openxmlformats.org/drawingml/2006/table">
            <a:tbl>
              <a:tblPr firstRow="1" firstCol="1" bandRow="1">
                <a:noFill/>
                <a:tableStyleId>{5C22544A-7EE6-4342-B048-85BDC9FD1C3A}</a:tableStyleId>
              </a:tblPr>
              <a:tblGrid>
                <a:gridCol w="829864">
                  <a:extLst>
                    <a:ext uri="{9D8B030D-6E8A-4147-A177-3AD203B41FA5}">
                      <a16:colId xmlns:a16="http://schemas.microsoft.com/office/drawing/2014/main" val="1877126533"/>
                    </a:ext>
                  </a:extLst>
                </a:gridCol>
                <a:gridCol w="2406193">
                  <a:extLst>
                    <a:ext uri="{9D8B030D-6E8A-4147-A177-3AD203B41FA5}">
                      <a16:colId xmlns:a16="http://schemas.microsoft.com/office/drawing/2014/main" val="3861901187"/>
                    </a:ext>
                  </a:extLst>
                </a:gridCol>
                <a:gridCol w="3243175">
                  <a:extLst>
                    <a:ext uri="{9D8B030D-6E8A-4147-A177-3AD203B41FA5}">
                      <a16:colId xmlns:a16="http://schemas.microsoft.com/office/drawing/2014/main" val="3368827360"/>
                    </a:ext>
                  </a:extLst>
                </a:gridCol>
                <a:gridCol w="2928927">
                  <a:extLst>
                    <a:ext uri="{9D8B030D-6E8A-4147-A177-3AD203B41FA5}">
                      <a16:colId xmlns:a16="http://schemas.microsoft.com/office/drawing/2014/main" val="3317824095"/>
                    </a:ext>
                  </a:extLst>
                </a:gridCol>
              </a:tblGrid>
              <a:tr h="642262">
                <a:tc>
                  <a:txBody>
                    <a:bodyPr/>
                    <a:lstStyle/>
                    <a:p>
                      <a:pPr marL="0" marR="0" algn="ctr">
                        <a:lnSpc>
                          <a:spcPct val="107000"/>
                        </a:lnSpc>
                        <a:spcBef>
                          <a:spcPts val="0"/>
                        </a:spcBef>
                        <a:spcAft>
                          <a:spcPts val="0"/>
                        </a:spcAft>
                      </a:pPr>
                      <a:r>
                        <a:rPr lang="en-US" sz="1600" dirty="0" err="1">
                          <a:effectLst/>
                        </a:rPr>
                        <a:t>S.No</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Class Details</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In Charge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389791120"/>
                  </a:ext>
                </a:extLst>
              </a:tr>
              <a:tr h="527636">
                <a:tc>
                  <a:txBody>
                    <a:bodyPr/>
                    <a:lstStyle/>
                    <a:p>
                      <a:pPr marL="0" marR="0" algn="l">
                        <a:lnSpc>
                          <a:spcPct val="200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29</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September,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dirty="0">
                          <a:solidFill>
                            <a:schemeClr val="accent1">
                              <a:lumMod val="75000"/>
                            </a:schemeClr>
                          </a:solidFill>
                          <a:effectLst/>
                          <a:latin typeface="+mj-lt"/>
                        </a:rPr>
                        <a:t>Vision about India and Model Church</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a:t>
                      </a:r>
                      <a:r>
                        <a:rPr lang="en-US" sz="1800" dirty="0" err="1">
                          <a:solidFill>
                            <a:schemeClr val="accent1">
                              <a:lumMod val="75000"/>
                            </a:schemeClr>
                          </a:solidFill>
                          <a:effectLst/>
                          <a:latin typeface="+mj-lt"/>
                        </a:rPr>
                        <a:t>Sanjeeta</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44435862"/>
                  </a:ext>
                </a:extLst>
              </a:tr>
              <a:tr h="577622">
                <a:tc>
                  <a:txBody>
                    <a:bodyPr/>
                    <a:lstStyle/>
                    <a:p>
                      <a:pPr marL="0" marR="0" algn="l">
                        <a:lnSpc>
                          <a:spcPct val="200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800" dirty="0">
                          <a:solidFill>
                            <a:schemeClr val="accent1">
                              <a:lumMod val="75000"/>
                            </a:schemeClr>
                          </a:solidFill>
                          <a:effectLst/>
                          <a:latin typeface="+mj-lt"/>
                        </a:rPr>
                        <a:t>30</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September, 2021</a:t>
                      </a:r>
                    </a:p>
                    <a:p>
                      <a:pPr marL="0" marR="0" algn="ctr">
                        <a:lnSpc>
                          <a:spcPct val="107000"/>
                        </a:lnSpc>
                        <a:spcBef>
                          <a:spcPts val="0"/>
                        </a:spcBef>
                        <a:spcAft>
                          <a:spcPts val="0"/>
                        </a:spcAft>
                      </a:pP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Three Foundational Experiences of a believer</a:t>
                      </a: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a:t>
                      </a:r>
                      <a:r>
                        <a:rPr lang="en-US" sz="1800" dirty="0" err="1">
                          <a:solidFill>
                            <a:schemeClr val="accent1">
                              <a:lumMod val="75000"/>
                            </a:schemeClr>
                          </a:solidFill>
                          <a:effectLst/>
                          <a:latin typeface="+mj-lt"/>
                        </a:rPr>
                        <a:t>Miji</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74862187"/>
                  </a:ext>
                </a:extLst>
              </a:tr>
              <a:tr h="545644">
                <a:tc>
                  <a:txBody>
                    <a:bodyPr/>
                    <a:lstStyle/>
                    <a:p>
                      <a:pPr marL="0" marR="0" algn="l">
                        <a:lnSpc>
                          <a:spcPct val="200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800" kern="1200" dirty="0">
                          <a:solidFill>
                            <a:schemeClr val="accent1">
                              <a:lumMod val="75000"/>
                            </a:schemeClr>
                          </a:solidFill>
                          <a:effectLst/>
                          <a:latin typeface="+mj-lt"/>
                          <a:ea typeface="+mn-ea"/>
                          <a:cs typeface="+mn-cs"/>
                        </a:rPr>
                        <a:t>1st October, 2021</a:t>
                      </a:r>
                    </a:p>
                    <a:p>
                      <a:pPr marL="0" marR="0" algn="ctr">
                        <a:lnSpc>
                          <a:spcPct val="107000"/>
                        </a:lnSpc>
                        <a:spcBef>
                          <a:spcPts val="0"/>
                        </a:spcBef>
                        <a:spcAft>
                          <a:spcPts val="0"/>
                        </a:spcAft>
                      </a:pPr>
                      <a:r>
                        <a:rPr lang="en-US" sz="1800" kern="1200" dirty="0">
                          <a:solidFill>
                            <a:schemeClr val="accent1">
                              <a:lumMod val="75000"/>
                            </a:schemeClr>
                          </a:solidFill>
                          <a:effectLst/>
                          <a:latin typeface="+mj-lt"/>
                          <a:ea typeface="+mn-ea"/>
                          <a:cs typeface="+mn-cs"/>
                        </a:rPr>
                        <a:t> </a:t>
                      </a: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Prophetic Flow</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Gita</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85134446"/>
                  </a:ext>
                </a:extLst>
              </a:tr>
              <a:tr h="527636">
                <a:tc>
                  <a:txBody>
                    <a:bodyPr/>
                    <a:lstStyle/>
                    <a:p>
                      <a:pPr marL="0" marR="0" algn="l">
                        <a:lnSpc>
                          <a:spcPct val="200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2</a:t>
                      </a:r>
                      <a:r>
                        <a:rPr lang="en-US" sz="1800" baseline="30000" dirty="0">
                          <a:solidFill>
                            <a:schemeClr val="accent1">
                              <a:lumMod val="75000"/>
                            </a:schemeClr>
                          </a:solidFill>
                          <a:effectLst/>
                          <a:latin typeface="+mj-lt"/>
                        </a:rPr>
                        <a:t>nd</a:t>
                      </a:r>
                      <a:r>
                        <a:rPr lang="en-US" sz="1800" dirty="0">
                          <a:solidFill>
                            <a:schemeClr val="accent1">
                              <a:lumMod val="75000"/>
                            </a:schemeClr>
                          </a:solidFill>
                          <a:effectLst/>
                          <a:latin typeface="+mj-lt"/>
                        </a:rPr>
                        <a:t> October,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0000"/>
                        </a:lnSpc>
                        <a:spcBef>
                          <a:spcPts val="0"/>
                        </a:spcBef>
                        <a:spcAft>
                          <a:spcPts val="0"/>
                        </a:spcAft>
                      </a:pPr>
                      <a:r>
                        <a:rPr lang="en-US" sz="1800" dirty="0">
                          <a:solidFill>
                            <a:schemeClr val="accent1">
                              <a:lumMod val="75000"/>
                            </a:schemeClr>
                          </a:solidFill>
                          <a:effectLst/>
                          <a:latin typeface="+mj-lt"/>
                        </a:rPr>
                        <a:t>Visualizing the Word of God &amp; Prophesying in groups</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Veena</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12141158"/>
                  </a:ext>
                </a:extLst>
              </a:tr>
              <a:tr h="527636">
                <a:tc>
                  <a:txBody>
                    <a:bodyPr/>
                    <a:lstStyle/>
                    <a:p>
                      <a:pPr marL="0" marR="0" algn="l">
                        <a:lnSpc>
                          <a:spcPct val="200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4</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October,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Troop Church</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Usha</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33798722"/>
                  </a:ext>
                </a:extLst>
              </a:tr>
              <a:tr h="527636">
                <a:tc>
                  <a:txBody>
                    <a:bodyPr/>
                    <a:lstStyle/>
                    <a:p>
                      <a:pPr marL="0" marR="0" algn="l">
                        <a:lnSpc>
                          <a:spcPct val="200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5</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October,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dirty="0">
                          <a:solidFill>
                            <a:schemeClr val="accent1">
                              <a:lumMod val="75000"/>
                            </a:schemeClr>
                          </a:solidFill>
                          <a:effectLst/>
                          <a:latin typeface="+mj-lt"/>
                        </a:rPr>
                        <a:t>Spiritual Warfare</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a:t>
                      </a:r>
                      <a:r>
                        <a:rPr lang="en-US" sz="1800" dirty="0" err="1">
                          <a:solidFill>
                            <a:schemeClr val="accent1">
                              <a:lumMod val="75000"/>
                            </a:schemeClr>
                          </a:solidFill>
                          <a:effectLst/>
                          <a:latin typeface="+mj-lt"/>
                        </a:rPr>
                        <a:t>Shebe</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03734251"/>
                  </a:ext>
                </a:extLst>
              </a:tr>
              <a:tr h="642262">
                <a:tc>
                  <a:txBody>
                    <a:bodyPr/>
                    <a:lstStyle/>
                    <a:p>
                      <a:pPr marL="0" marR="0" algn="l">
                        <a:lnSpc>
                          <a:spcPct val="200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6</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October,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0000"/>
                        </a:lnSpc>
                        <a:spcBef>
                          <a:spcPts val="0"/>
                        </a:spcBef>
                        <a:spcAft>
                          <a:spcPts val="0"/>
                        </a:spcAft>
                      </a:pPr>
                      <a:r>
                        <a:rPr lang="en-US" sz="1800" dirty="0">
                          <a:solidFill>
                            <a:schemeClr val="accent1">
                              <a:lumMod val="75000"/>
                            </a:schemeClr>
                          </a:solidFill>
                          <a:effectLst/>
                          <a:latin typeface="+mj-lt"/>
                        </a:rPr>
                        <a:t>Hearing and Seeing the voice of God</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Veena</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22169164"/>
                  </a:ext>
                </a:extLst>
              </a:tr>
              <a:tr h="527636">
                <a:tc>
                  <a:txBody>
                    <a:bodyPr/>
                    <a:lstStyle/>
                    <a:p>
                      <a:pPr marL="0" marR="0" algn="l">
                        <a:lnSpc>
                          <a:spcPct val="20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solidFill>
                      <a:schemeClr val="accent1">
                        <a:lumMod val="75000"/>
                      </a:schemeClr>
                    </a:solid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7</a:t>
                      </a:r>
                      <a:r>
                        <a:rPr lang="en-US" sz="1800" baseline="30000" dirty="0">
                          <a:solidFill>
                            <a:schemeClr val="accent1">
                              <a:lumMod val="75000"/>
                            </a:schemeClr>
                          </a:solidFill>
                          <a:effectLst/>
                          <a:latin typeface="+mj-lt"/>
                        </a:rPr>
                        <a:t>th</a:t>
                      </a:r>
                      <a:r>
                        <a:rPr lang="en-US" sz="1800" dirty="0">
                          <a:solidFill>
                            <a:schemeClr val="accent1">
                              <a:lumMod val="75000"/>
                            </a:schemeClr>
                          </a:solidFill>
                          <a:effectLst/>
                          <a:latin typeface="+mj-lt"/>
                        </a:rPr>
                        <a:t> October, 2021</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0000"/>
                        </a:lnSpc>
                        <a:spcBef>
                          <a:spcPts val="0"/>
                        </a:spcBef>
                        <a:spcAft>
                          <a:spcPts val="0"/>
                        </a:spcAft>
                      </a:pPr>
                      <a:r>
                        <a:rPr lang="en-US" sz="1800" dirty="0">
                          <a:solidFill>
                            <a:schemeClr val="accent1">
                              <a:lumMod val="75000"/>
                            </a:schemeClr>
                          </a:solidFill>
                          <a:effectLst/>
                          <a:latin typeface="+mj-lt"/>
                        </a:rPr>
                        <a:t>Prophecy Life,  Practical &amp; Anointing </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200000"/>
                        </a:lnSpc>
                        <a:spcBef>
                          <a:spcPts val="0"/>
                        </a:spcBef>
                        <a:spcAft>
                          <a:spcPts val="0"/>
                        </a:spcAft>
                      </a:pPr>
                      <a:r>
                        <a:rPr lang="en-US" sz="1800" dirty="0">
                          <a:solidFill>
                            <a:schemeClr val="accent1">
                              <a:lumMod val="75000"/>
                            </a:schemeClr>
                          </a:solidFill>
                          <a:effectLst/>
                          <a:latin typeface="+mj-lt"/>
                        </a:rPr>
                        <a:t>Sol. Usha &amp; Jasmine</a:t>
                      </a:r>
                      <a:endPar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76157963"/>
                  </a:ext>
                </a:extLst>
              </a:tr>
            </a:tbl>
          </a:graphicData>
        </a:graphic>
      </p:graphicFrame>
    </p:spTree>
    <p:extLst>
      <p:ext uri="{BB962C8B-B14F-4D97-AF65-F5344CB8AC3E}">
        <p14:creationId xmlns:p14="http://schemas.microsoft.com/office/powerpoint/2010/main" val="398579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err="1">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451579" y="1853754"/>
            <a:ext cx="9603275" cy="3612591"/>
          </a:xfrm>
        </p:spPr>
        <p:txBody>
          <a:bodyPr>
            <a:normAutofit fontScale="92500" lnSpcReduction="20000"/>
          </a:bodyPr>
          <a:lstStyle/>
          <a:p>
            <a:r>
              <a:rPr lang="en-US" dirty="0">
                <a:solidFill>
                  <a:schemeClr val="accent1">
                    <a:lumMod val="75000"/>
                  </a:schemeClr>
                </a:solidFill>
              </a:rPr>
              <a:t>Sol. Mohini:  She learnt the gift of prophecy and understood the power of God and activated this gift. She thanked God who is doing things for her development and blessing her in every area of her life. She shared that be it our natural environment and personal spiritual growth, prophecy bring Goodness of God. </a:t>
            </a:r>
          </a:p>
          <a:p>
            <a:pPr algn="just"/>
            <a:r>
              <a:rPr lang="en-US" sz="2100" dirty="0">
                <a:solidFill>
                  <a:schemeClr val="accent1">
                    <a:lumMod val="75000"/>
                  </a:schemeClr>
                </a:solidFill>
              </a:rPr>
              <a:t>Sol. Priyanka  - She didn’t know about prophecy can make things possible. She did learn prophecy writing and declaring. She is doing that for family and her life to bring blessing of God in Her family and friends.</a:t>
            </a:r>
          </a:p>
          <a:p>
            <a:r>
              <a:rPr lang="en-US" sz="2100" dirty="0">
                <a:solidFill>
                  <a:schemeClr val="accent1">
                    <a:lumMod val="75000"/>
                  </a:schemeClr>
                </a:solidFill>
              </a:rPr>
              <a:t>Sol. Neeta  -She was living her life with discouragement and continues problem in her life but while attending these classes , she is filled with hope, courage and increasing strength to fight opposition from family. She learnt prophecy and now she is applying it bring changes in her life  and releasing blessings of Jesus. </a:t>
            </a:r>
          </a:p>
          <a:p>
            <a:endParaRPr lang="en-IN" dirty="0"/>
          </a:p>
        </p:txBody>
      </p:sp>
    </p:spTree>
    <p:extLst>
      <p:ext uri="{BB962C8B-B14F-4D97-AF65-F5344CB8AC3E}">
        <p14:creationId xmlns:p14="http://schemas.microsoft.com/office/powerpoint/2010/main" val="412567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US" sz="4800" dirty="0">
                <a:ln w="0"/>
                <a:solidFill>
                  <a:schemeClr val="accent1"/>
                </a:solidFill>
                <a:effectLst>
                  <a:outerShdw blurRad="38100" dist="25400" dir="5400000" algn="ctr" rotWithShape="0">
                    <a:srgbClr val="6E747A">
                      <a:alpha val="43000"/>
                    </a:srgbClr>
                  </a:outerShdw>
                </a:effectLst>
                <a:latin typeface="+mn-lt"/>
                <a:ea typeface="+mn-ea"/>
                <a:cs typeface="+mn-cs"/>
              </a:rPr>
              <a:t>BE FORMED AND FORM (BFF)</a:t>
            </a:r>
            <a:endParaRPr lang="en-IN" sz="48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8" name="TextBox 7">
            <a:extLst>
              <a:ext uri="{FF2B5EF4-FFF2-40B4-BE49-F238E27FC236}">
                <a16:creationId xmlns:a16="http://schemas.microsoft.com/office/drawing/2014/main" id="{9C2B8230-1FC6-476B-A2BA-D6EE16AC3BE9}"/>
              </a:ext>
            </a:extLst>
          </p:cNvPr>
          <p:cNvSpPr txBox="1"/>
          <p:nvPr/>
        </p:nvSpPr>
        <p:spPr>
          <a:xfrm>
            <a:off x="1341120" y="1979945"/>
            <a:ext cx="7273259" cy="2492990"/>
          </a:xfrm>
          <a:prstGeom prst="rect">
            <a:avLst/>
          </a:prstGeom>
          <a:noFill/>
        </p:spPr>
        <p:txBody>
          <a:bodyPr wrap="square" rtlCol="0">
            <a:spAutoFit/>
          </a:bodyPr>
          <a:lstStyle/>
          <a:p>
            <a:r>
              <a:rPr lang="en-US" sz="2000" b="1" dirty="0">
                <a:solidFill>
                  <a:schemeClr val="accent1">
                    <a:lumMod val="75000"/>
                  </a:schemeClr>
                </a:solidFill>
              </a:rPr>
              <a:t>Co-</a:t>
            </a:r>
            <a:r>
              <a:rPr lang="en-US" sz="2000" b="1" dirty="0" err="1">
                <a:solidFill>
                  <a:schemeClr val="accent1">
                    <a:lumMod val="75000"/>
                  </a:schemeClr>
                </a:solidFill>
              </a:rPr>
              <a:t>ordinator</a:t>
            </a:r>
            <a:r>
              <a:rPr lang="en-US" sz="2000" b="1" dirty="0">
                <a:solidFill>
                  <a:schemeClr val="accent1">
                    <a:lumMod val="75000"/>
                  </a:schemeClr>
                </a:solidFill>
              </a:rPr>
              <a:t>- Sol. </a:t>
            </a:r>
            <a:r>
              <a:rPr lang="en-US" sz="2000" b="1" dirty="0" err="1">
                <a:solidFill>
                  <a:schemeClr val="accent1">
                    <a:lumMod val="75000"/>
                  </a:schemeClr>
                </a:solidFill>
              </a:rPr>
              <a:t>Sanjeeta</a:t>
            </a:r>
            <a:r>
              <a:rPr lang="en-US" sz="2000" b="1" dirty="0">
                <a:solidFill>
                  <a:schemeClr val="accent1">
                    <a:lumMod val="75000"/>
                  </a:schemeClr>
                </a:solidFill>
              </a:rPr>
              <a:t>, Sol. </a:t>
            </a:r>
            <a:r>
              <a:rPr lang="en-US" sz="2000" b="1" dirty="0" err="1">
                <a:solidFill>
                  <a:schemeClr val="accent1">
                    <a:lumMod val="75000"/>
                  </a:schemeClr>
                </a:solidFill>
              </a:rPr>
              <a:t>Renu</a:t>
            </a:r>
            <a:r>
              <a:rPr lang="en-US" sz="2000" b="1" dirty="0">
                <a:solidFill>
                  <a:schemeClr val="accent1">
                    <a:lumMod val="75000"/>
                  </a:schemeClr>
                </a:solidFill>
              </a:rPr>
              <a:t>, </a:t>
            </a:r>
          </a:p>
          <a:p>
            <a:r>
              <a:rPr lang="en-US" sz="2000" b="1" dirty="0">
                <a:solidFill>
                  <a:schemeClr val="accent1">
                    <a:lumMod val="75000"/>
                  </a:schemeClr>
                </a:solidFill>
              </a:rPr>
              <a:t>                        Sol. </a:t>
            </a:r>
            <a:r>
              <a:rPr lang="en-US" sz="2000" b="1" dirty="0" err="1">
                <a:solidFill>
                  <a:schemeClr val="accent1">
                    <a:lumMod val="75000"/>
                  </a:schemeClr>
                </a:solidFill>
              </a:rPr>
              <a:t>Lissy</a:t>
            </a:r>
            <a:r>
              <a:rPr lang="en-US" sz="2000" b="1" dirty="0">
                <a:solidFill>
                  <a:schemeClr val="accent1">
                    <a:lumMod val="75000"/>
                  </a:schemeClr>
                </a:solidFill>
              </a:rPr>
              <a:t>, Sol. Jasmine</a:t>
            </a:r>
          </a:p>
          <a:p>
            <a:endParaRPr lang="en-US" b="1" dirty="0">
              <a:solidFill>
                <a:schemeClr val="accent1">
                  <a:lumMod val="50000"/>
                </a:schemeClr>
              </a:solidFill>
            </a:endParaRPr>
          </a:p>
          <a:p>
            <a:r>
              <a:rPr lang="en-US" sz="2000" b="1" dirty="0">
                <a:solidFill>
                  <a:schemeClr val="accent1">
                    <a:lumMod val="75000"/>
                  </a:schemeClr>
                </a:solidFill>
              </a:rPr>
              <a:t>October 8, 2021 to October 26, 2021</a:t>
            </a:r>
            <a:br>
              <a:rPr lang="en-US" sz="2000" b="1" dirty="0">
                <a:solidFill>
                  <a:schemeClr val="accent1">
                    <a:lumMod val="75000"/>
                  </a:schemeClr>
                </a:solidFill>
              </a:rPr>
            </a:br>
            <a:r>
              <a:rPr lang="en-US" sz="2000" b="1" dirty="0">
                <a:solidFill>
                  <a:schemeClr val="accent1">
                    <a:lumMod val="75000"/>
                  </a:schemeClr>
                </a:solidFill>
              </a:rPr>
              <a:t>2 pm to 4 pm, &amp; </a:t>
            </a:r>
          </a:p>
          <a:p>
            <a:r>
              <a:rPr lang="en-US" sz="2000" b="1" dirty="0">
                <a:solidFill>
                  <a:schemeClr val="accent1">
                    <a:lumMod val="75000"/>
                  </a:schemeClr>
                </a:solidFill>
              </a:rPr>
              <a:t>4 pm to 6 pm</a:t>
            </a:r>
          </a:p>
          <a:p>
            <a:endParaRPr lang="en-US" b="1" dirty="0">
              <a:solidFill>
                <a:schemeClr val="accent1">
                  <a:lumMod val="75000"/>
                </a:schemeClr>
              </a:solidFill>
            </a:endParaRPr>
          </a:p>
          <a:p>
            <a:endParaRPr lang="en-IN" sz="2000" dirty="0"/>
          </a:p>
        </p:txBody>
      </p:sp>
      <p:pic>
        <p:nvPicPr>
          <p:cNvPr id="4" name="Picture 4">
            <a:extLst>
              <a:ext uri="{FF2B5EF4-FFF2-40B4-BE49-F238E27FC236}">
                <a16:creationId xmlns:a16="http://schemas.microsoft.com/office/drawing/2014/main" id="{9997396A-E8EF-4CDF-898D-F1B7E49BCE47}"/>
              </a:ext>
            </a:extLst>
          </p:cNvPr>
          <p:cNvPicPr>
            <a:picLocks noGrp="1" noChangeAspect="1"/>
          </p:cNvPicPr>
          <p:nvPr>
            <p:ph idx="1"/>
          </p:nvPr>
        </p:nvPicPr>
        <p:blipFill>
          <a:blip r:embed="rId2"/>
          <a:stretch>
            <a:fillRect/>
          </a:stretch>
        </p:blipFill>
        <p:spPr>
          <a:xfrm>
            <a:off x="8814404" y="1979945"/>
            <a:ext cx="2123120" cy="4073536"/>
          </a:xfrm>
        </p:spPr>
      </p:pic>
    </p:spTree>
    <p:extLst>
      <p:ext uri="{BB962C8B-B14F-4D97-AF65-F5344CB8AC3E}">
        <p14:creationId xmlns:p14="http://schemas.microsoft.com/office/powerpoint/2010/main" val="256346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EC9332-F7A6-4E7D-AA2A-1C1B35743F14}"/>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Lst>
          </a:blip>
          <a:srcRect l="1" t="14254" r="-6213" b="14364"/>
          <a:stretch/>
        </p:blipFill>
        <p:spPr>
          <a:xfrm>
            <a:off x="2771775" y="66675"/>
            <a:ext cx="6629400" cy="5962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482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err="1">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108679" y="1939479"/>
            <a:ext cx="9603275" cy="3724086"/>
          </a:xfrm>
        </p:spPr>
        <p:txBody>
          <a:bodyPr>
            <a:normAutofit fontScale="25000" lnSpcReduction="20000"/>
          </a:bodyPr>
          <a:lstStyle/>
          <a:p>
            <a:pPr algn="just"/>
            <a:r>
              <a:rPr lang="en-US" sz="8000" dirty="0">
                <a:solidFill>
                  <a:schemeClr val="accent1">
                    <a:lumMod val="75000"/>
                  </a:schemeClr>
                </a:solidFill>
              </a:rPr>
              <a:t>Sol. Neeta:  She never went to any church. During the 15 days BFF Training, she felt the grace and love of God. Earlier in her life she used to feel insecure, fear, nervous breakdown in every situation of her life. She has seen many strongholds broken down and Lord has given her strength and courage to fight all the oppositions in her family and around her. During anointing she has cried her heart out to Lord Jesus  and felt peace , love of God. </a:t>
            </a:r>
          </a:p>
          <a:p>
            <a:r>
              <a:rPr lang="en-US" sz="8000" dirty="0">
                <a:solidFill>
                  <a:schemeClr val="accent1">
                    <a:lumMod val="75000"/>
                  </a:schemeClr>
                </a:solidFill>
              </a:rPr>
              <a:t>Sol. </a:t>
            </a:r>
            <a:r>
              <a:rPr lang="en-US" sz="8000" dirty="0" err="1">
                <a:solidFill>
                  <a:schemeClr val="accent1">
                    <a:lumMod val="75000"/>
                  </a:schemeClr>
                </a:solidFill>
              </a:rPr>
              <a:t>Kusumlata</a:t>
            </a:r>
            <a:r>
              <a:rPr lang="en-US" sz="8000" dirty="0">
                <a:solidFill>
                  <a:schemeClr val="accent1">
                    <a:lumMod val="75000"/>
                  </a:schemeClr>
                </a:solidFill>
              </a:rPr>
              <a:t> Devi -  Before BFF training she also used to feel fear and nervousness, anxiety. During anointing, she felt the presence of God and tears in her eyes. </a:t>
            </a:r>
          </a:p>
          <a:p>
            <a:r>
              <a:rPr lang="en-US" sz="8000" dirty="0">
                <a:solidFill>
                  <a:schemeClr val="accent1">
                    <a:lumMod val="75000"/>
                  </a:schemeClr>
                </a:solidFill>
              </a:rPr>
              <a:t>Sol.  Priyanka Arora  - She is happy to receive the knowledge and ready to teach. During anointing she was shaking and crying her. </a:t>
            </a:r>
          </a:p>
          <a:p>
            <a:r>
              <a:rPr lang="en-US" sz="8000" dirty="0">
                <a:solidFill>
                  <a:schemeClr val="accent1">
                    <a:lumMod val="75000"/>
                  </a:schemeClr>
                </a:solidFill>
              </a:rPr>
              <a:t>Sol. Reena  - she is feeling peace of God during these 15 days classes . During anointing she was Shivering and felt flying in the sky, light and overwhelmed. </a:t>
            </a:r>
          </a:p>
          <a:p>
            <a:endParaRPr lang="en-IN" dirty="0"/>
          </a:p>
        </p:txBody>
      </p:sp>
    </p:spTree>
    <p:extLst>
      <p:ext uri="{BB962C8B-B14F-4D97-AF65-F5344CB8AC3E}">
        <p14:creationId xmlns:p14="http://schemas.microsoft.com/office/powerpoint/2010/main" val="290369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err="1">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108679" y="1968054"/>
            <a:ext cx="9603275" cy="3724086"/>
          </a:xfrm>
        </p:spPr>
        <p:txBody>
          <a:bodyPr>
            <a:normAutofit fontScale="25000" lnSpcReduction="20000"/>
          </a:bodyPr>
          <a:lstStyle/>
          <a:p>
            <a:r>
              <a:rPr lang="en-US" sz="8000" dirty="0">
                <a:solidFill>
                  <a:schemeClr val="accent1">
                    <a:lumMod val="75000"/>
                  </a:schemeClr>
                </a:solidFill>
              </a:rPr>
              <a:t>Sol. Madhu </a:t>
            </a:r>
            <a:r>
              <a:rPr lang="en-US" sz="8000" dirty="0" err="1">
                <a:solidFill>
                  <a:schemeClr val="accent1">
                    <a:lumMod val="75000"/>
                  </a:schemeClr>
                </a:solidFill>
              </a:rPr>
              <a:t>Hansda</a:t>
            </a:r>
            <a:r>
              <a:rPr lang="en-US" sz="8000" dirty="0">
                <a:solidFill>
                  <a:schemeClr val="accent1">
                    <a:lumMod val="75000"/>
                  </a:schemeClr>
                </a:solidFill>
              </a:rPr>
              <a:t>  -   During this 15 days program , she received the power and grace  to speak . She was scared to speak during meetings. She receive the Gift of prophecy and did 2 prophecy as well. She has gain pure knowledge of God so easily through zoom app. How to grow spiritually in holy Spirit with right Bible knowledge and guidance.  Many classes have given her healing in her life. Felt light. </a:t>
            </a:r>
          </a:p>
          <a:p>
            <a:r>
              <a:rPr lang="en-US" sz="8000" dirty="0">
                <a:solidFill>
                  <a:schemeClr val="accent1">
                    <a:lumMod val="75000"/>
                  </a:schemeClr>
                </a:solidFill>
              </a:rPr>
              <a:t>Sol. </a:t>
            </a:r>
            <a:r>
              <a:rPr lang="en-US" sz="8000" dirty="0" err="1">
                <a:solidFill>
                  <a:schemeClr val="accent1">
                    <a:lumMod val="75000"/>
                  </a:schemeClr>
                </a:solidFill>
              </a:rPr>
              <a:t>Babli</a:t>
            </a:r>
            <a:r>
              <a:rPr lang="en-US" sz="8000" dirty="0">
                <a:solidFill>
                  <a:schemeClr val="accent1">
                    <a:lumMod val="75000"/>
                  </a:schemeClr>
                </a:solidFill>
              </a:rPr>
              <a:t>  -  She lived a lazy life and never valued her own life. She understand the true value of life is to serve God. She receives the knowledge of Bible which  opened her eyes. During anointing she felt fire and heat of God. </a:t>
            </a:r>
          </a:p>
          <a:p>
            <a:r>
              <a:rPr lang="en-US" sz="8000" dirty="0">
                <a:solidFill>
                  <a:schemeClr val="accent1">
                    <a:lumMod val="75000"/>
                  </a:schemeClr>
                </a:solidFill>
              </a:rPr>
              <a:t>Sol. Kamlesh Kalra  -  During this 15 days BFF training, she was not well as she was vomiting for regular 3 days despite of which she attended these classes and felt the grace and power of God have given her deliverance in many areas of her life. Something came out from her mouth and she was delivered. </a:t>
            </a:r>
          </a:p>
          <a:p>
            <a:endParaRPr lang="en-IN" dirty="0"/>
          </a:p>
        </p:txBody>
      </p:sp>
    </p:spTree>
    <p:extLst>
      <p:ext uri="{BB962C8B-B14F-4D97-AF65-F5344CB8AC3E}">
        <p14:creationId xmlns:p14="http://schemas.microsoft.com/office/powerpoint/2010/main" val="152382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err="1">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918179" y="1929954"/>
            <a:ext cx="9603275" cy="3724086"/>
          </a:xfrm>
        </p:spPr>
        <p:txBody>
          <a:bodyPr>
            <a:normAutofit fontScale="32500" lnSpcReduction="20000"/>
          </a:bodyPr>
          <a:lstStyle/>
          <a:p>
            <a:r>
              <a:rPr lang="en-US" sz="6200" dirty="0">
                <a:solidFill>
                  <a:schemeClr val="accent1">
                    <a:lumMod val="75000"/>
                  </a:schemeClr>
                </a:solidFill>
              </a:rPr>
              <a:t>Sol. Mohini   -  She joined AOJ this year in the month of August 27 . She was asking God to give her church and people  and pastor. But the Lord have given her AOJ where everyone is Equal and anointed, blessed family. By the grace of God, she has learnt so much in these 2 months through zoom app in phone, which is why she is glad that through phone Lord made easier access to reach. The knowledge of Bible which is new </a:t>
            </a:r>
            <a:r>
              <a:rPr lang="en-US" sz="6200" dirty="0" err="1">
                <a:solidFill>
                  <a:schemeClr val="accent1">
                    <a:lumMod val="75000"/>
                  </a:schemeClr>
                </a:solidFill>
              </a:rPr>
              <a:t>eg.</a:t>
            </a:r>
            <a:r>
              <a:rPr lang="en-US" sz="6200" dirty="0">
                <a:solidFill>
                  <a:schemeClr val="accent1">
                    <a:lumMod val="75000"/>
                  </a:schemeClr>
                </a:solidFill>
              </a:rPr>
              <a:t> Prophecy, healing, holy Communion, anointing for ordinary people,  breaking strong holds have help her grow spiritually and given strength to fight opposition. She is receiving the visions and prayers that she asking God is fulfilling so fast.</a:t>
            </a:r>
          </a:p>
          <a:p>
            <a:endParaRPr lang="en-IN" dirty="0"/>
          </a:p>
        </p:txBody>
      </p:sp>
    </p:spTree>
    <p:extLst>
      <p:ext uri="{BB962C8B-B14F-4D97-AF65-F5344CB8AC3E}">
        <p14:creationId xmlns:p14="http://schemas.microsoft.com/office/powerpoint/2010/main" val="66904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itle 9"/>
          <p:cNvSpPr>
            <a:spLocks noGrp="1"/>
          </p:cNvSpPr>
          <p:nvPr>
            <p:ph type="title"/>
          </p:nvPr>
        </p:nvSpPr>
        <p:spPr>
          <a:xfrm>
            <a:off x="4716463" y="642938"/>
            <a:ext cx="6746875" cy="76739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ormAutofit fontScale="90000"/>
          </a:bodyPr>
          <a:lstStyle/>
          <a:p>
            <a:pPr algn="ctr"/>
            <a:r>
              <a:rPr lang="en-IN" sz="4800" dirty="0">
                <a:ln w="0"/>
                <a:solidFill>
                  <a:schemeClr val="accent1"/>
                </a:solidFill>
                <a:effectLst>
                  <a:outerShdw blurRad="38100" dist="25400" dir="5400000" algn="ctr" rotWithShape="0">
                    <a:srgbClr val="6E747A">
                      <a:alpha val="43000"/>
                    </a:srgbClr>
                  </a:outerShdw>
                </a:effectLst>
              </a:rPr>
              <a:t>Constituencies </a:t>
            </a:r>
          </a:p>
        </p:txBody>
      </p:sp>
      <p:sp>
        <p:nvSpPr>
          <p:cNvPr id="11" name="Rounded Rectangle 10"/>
          <p:cNvSpPr/>
          <p:nvPr/>
        </p:nvSpPr>
        <p:spPr>
          <a:xfrm>
            <a:off x="4713701" y="1516945"/>
            <a:ext cx="6746960" cy="462245"/>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1. New Delhi</a:t>
            </a:r>
          </a:p>
        </p:txBody>
      </p:sp>
      <p:sp>
        <p:nvSpPr>
          <p:cNvPr id="15" name="Rounded Rectangle 14"/>
          <p:cNvSpPr/>
          <p:nvPr/>
        </p:nvSpPr>
        <p:spPr>
          <a:xfrm>
            <a:off x="4732951" y="2072069"/>
            <a:ext cx="6746960" cy="436024"/>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2. South Delhi</a:t>
            </a:r>
          </a:p>
        </p:txBody>
      </p:sp>
      <p:sp>
        <p:nvSpPr>
          <p:cNvPr id="19" name="Rounded Rectangle 18"/>
          <p:cNvSpPr/>
          <p:nvPr/>
        </p:nvSpPr>
        <p:spPr>
          <a:xfrm>
            <a:off x="4713701" y="2598385"/>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3. East Delhi</a:t>
            </a:r>
          </a:p>
        </p:txBody>
      </p:sp>
      <p:sp>
        <p:nvSpPr>
          <p:cNvPr id="20" name="Rounded Rectangle 19"/>
          <p:cNvSpPr/>
          <p:nvPr/>
        </p:nvSpPr>
        <p:spPr>
          <a:xfrm>
            <a:off x="4713701" y="3130325"/>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4. Chandni Chowk</a:t>
            </a:r>
          </a:p>
        </p:txBody>
      </p:sp>
      <p:sp>
        <p:nvSpPr>
          <p:cNvPr id="21" name="Rounded Rectangle 20"/>
          <p:cNvSpPr/>
          <p:nvPr/>
        </p:nvSpPr>
        <p:spPr>
          <a:xfrm>
            <a:off x="4713701" y="3664661"/>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5. North East Delhi</a:t>
            </a:r>
          </a:p>
        </p:txBody>
      </p:sp>
      <p:sp>
        <p:nvSpPr>
          <p:cNvPr id="22" name="Rounded Rectangle 21"/>
          <p:cNvSpPr/>
          <p:nvPr/>
        </p:nvSpPr>
        <p:spPr>
          <a:xfrm>
            <a:off x="4732951" y="4176078"/>
            <a:ext cx="6746960" cy="447168"/>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6. North West Delhi</a:t>
            </a:r>
          </a:p>
        </p:txBody>
      </p:sp>
      <p:sp>
        <p:nvSpPr>
          <p:cNvPr id="23" name="Rounded Rectangle 22"/>
          <p:cNvSpPr/>
          <p:nvPr/>
        </p:nvSpPr>
        <p:spPr>
          <a:xfrm>
            <a:off x="4713701" y="4729296"/>
            <a:ext cx="6746960" cy="451102"/>
          </a:xfrm>
          <a:prstGeom prst="roundRect">
            <a:avLst>
              <a:gd name="adj" fmla="val 10000"/>
            </a:avLst>
          </a:prstGeom>
          <a:gradFill>
            <a:gsLst>
              <a:gs pos="27528">
                <a:srgbClr val="F6CCD7"/>
              </a:gs>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7. West Delhi</a:t>
            </a:r>
          </a:p>
        </p:txBody>
      </p:sp>
      <p:pic>
        <p:nvPicPr>
          <p:cNvPr id="16" name="Picture 15">
            <a:extLst>
              <a:ext uri="{FF2B5EF4-FFF2-40B4-BE49-F238E27FC236}">
                <a16:creationId xmlns:a16="http://schemas.microsoft.com/office/drawing/2014/main" id="{44A2036B-0EAF-43E7-97FB-BFE4DD8BF533}"/>
              </a:ext>
            </a:extLst>
          </p:cNvPr>
          <p:cNvPicPr>
            <a:picLocks noChangeAspect="1"/>
          </p:cNvPicPr>
          <p:nvPr/>
        </p:nvPicPr>
        <p:blipFill>
          <a:blip r:embed="rId3"/>
          <a:stretch>
            <a:fillRect/>
          </a:stretch>
        </p:blipFill>
        <p:spPr>
          <a:xfrm>
            <a:off x="334614" y="154830"/>
            <a:ext cx="3348008" cy="2511006"/>
          </a:xfrm>
          <a:prstGeom prst="rect">
            <a:avLst/>
          </a:prstGeom>
          <a:effectLst>
            <a:glow rad="127000">
              <a:schemeClr val="accent1">
                <a:alpha val="0"/>
              </a:schemeClr>
            </a:glow>
          </a:effectLst>
        </p:spPr>
      </p:pic>
      <p:pic>
        <p:nvPicPr>
          <p:cNvPr id="18" name="Picture 17">
            <a:extLst>
              <a:ext uri="{FF2B5EF4-FFF2-40B4-BE49-F238E27FC236}">
                <a16:creationId xmlns:a16="http://schemas.microsoft.com/office/drawing/2014/main" id="{17959558-D3AF-496C-BE51-8CF1A8B27AC7}"/>
              </a:ext>
            </a:extLst>
          </p:cNvPr>
          <p:cNvPicPr>
            <a:picLocks noChangeAspect="1"/>
          </p:cNvPicPr>
          <p:nvPr/>
        </p:nvPicPr>
        <p:blipFill>
          <a:blip r:embed="rId4"/>
          <a:stretch>
            <a:fillRect/>
          </a:stretch>
        </p:blipFill>
        <p:spPr>
          <a:xfrm>
            <a:off x="382681" y="2769046"/>
            <a:ext cx="3299941" cy="1828800"/>
          </a:xfrm>
          <a:prstGeom prst="rect">
            <a:avLst/>
          </a:prstGeom>
        </p:spPr>
      </p:pic>
      <p:pic>
        <p:nvPicPr>
          <p:cNvPr id="27" name="Picture 26">
            <a:extLst>
              <a:ext uri="{FF2B5EF4-FFF2-40B4-BE49-F238E27FC236}">
                <a16:creationId xmlns:a16="http://schemas.microsoft.com/office/drawing/2014/main" id="{254BEB0E-53DC-4E5E-881E-B066818AE114}"/>
              </a:ext>
            </a:extLst>
          </p:cNvPr>
          <p:cNvPicPr>
            <a:picLocks noChangeAspect="1"/>
          </p:cNvPicPr>
          <p:nvPr/>
        </p:nvPicPr>
        <p:blipFill>
          <a:blip r:embed="rId5"/>
          <a:stretch>
            <a:fillRect/>
          </a:stretch>
        </p:blipFill>
        <p:spPr>
          <a:xfrm>
            <a:off x="334614" y="4782874"/>
            <a:ext cx="3299941" cy="2012964"/>
          </a:xfrm>
          <a:prstGeom prst="rect">
            <a:avLst/>
          </a:prstGeom>
        </p:spPr>
      </p:pic>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6516" y="348734"/>
            <a:ext cx="6538971" cy="1015663"/>
          </a:xfrm>
          <a:prstGeom prst="rect">
            <a:avLst/>
          </a:prstGeom>
        </p:spPr>
        <p:txBody>
          <a:bodyPr wrap="none">
            <a:spAutoFit/>
          </a:bodyPr>
          <a:lstStyle/>
          <a:p>
            <a:pPr algn="ctr"/>
            <a:r>
              <a:rPr lang="en-IN" sz="6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MORNING</a:t>
            </a:r>
            <a:r>
              <a:rPr lang="en-IN" sz="4000" dirty="0"/>
              <a:t> </a:t>
            </a:r>
            <a:r>
              <a:rPr lang="en-IN" sz="6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PRAYER</a:t>
            </a:r>
          </a:p>
        </p:txBody>
      </p:sp>
      <p:sp>
        <p:nvSpPr>
          <p:cNvPr id="3" name="TextBox 2">
            <a:extLst>
              <a:ext uri="{FF2B5EF4-FFF2-40B4-BE49-F238E27FC236}">
                <a16:creationId xmlns:a16="http://schemas.microsoft.com/office/drawing/2014/main" id="{D3E1C093-DABA-4C6D-97AD-B7A2750BF0D5}"/>
              </a:ext>
            </a:extLst>
          </p:cNvPr>
          <p:cNvSpPr txBox="1"/>
          <p:nvPr/>
        </p:nvSpPr>
        <p:spPr>
          <a:xfrm>
            <a:off x="2302641" y="2134285"/>
            <a:ext cx="6096000" cy="3662541"/>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With the grace of God and towards fulfilment of vision of God, the Capital of India, Delhi was finally divided on 11</a:t>
            </a:r>
            <a:r>
              <a:rPr lang="en-IN" sz="2000" b="1" baseline="30000" dirty="0">
                <a:solidFill>
                  <a:schemeClr val="accent1">
                    <a:lumMod val="75000"/>
                  </a:schemeClr>
                </a:solidFill>
                <a:latin typeface="Bahnschrift SemiBold" panose="020B0502040204020203" pitchFamily="34" charset="0"/>
              </a:rPr>
              <a:t>th</a:t>
            </a:r>
            <a:r>
              <a:rPr lang="en-IN" sz="2000" b="1" dirty="0">
                <a:solidFill>
                  <a:schemeClr val="accent1">
                    <a:lumMod val="75000"/>
                  </a:schemeClr>
                </a:solidFill>
                <a:latin typeface="Bahnschrift SemiBold" panose="020B0502040204020203" pitchFamily="34" charset="0"/>
              </a:rPr>
              <a:t> October, 2021 into two Zones:</a:t>
            </a:r>
          </a:p>
          <a:p>
            <a:pPr algn="ctr"/>
            <a:endParaRPr lang="en-IN" sz="1200" b="1" dirty="0">
              <a:solidFill>
                <a:schemeClr val="accent1">
                  <a:lumMod val="75000"/>
                </a:schemeClr>
              </a:solidFill>
              <a:latin typeface="Bahnschrift SemiBold" panose="020B0502040204020203" pitchFamily="34" charset="0"/>
            </a:endParaRPr>
          </a:p>
          <a:p>
            <a:pPr algn="ctr"/>
            <a:r>
              <a:rPr lang="en-IN" sz="2000" b="1" dirty="0">
                <a:solidFill>
                  <a:schemeClr val="accent1">
                    <a:lumMod val="75000"/>
                  </a:schemeClr>
                </a:solidFill>
                <a:latin typeface="Bahnschrift SemiBold" panose="020B0502040204020203" pitchFamily="34" charset="0"/>
              </a:rPr>
              <a:t>1. Joseph Zone (6 Constituencies of Delhi and Chandigarh) led by Sol. Jasmine and </a:t>
            </a:r>
          </a:p>
          <a:p>
            <a:pPr algn="ctr"/>
            <a:r>
              <a:rPr lang="en-IN" sz="2000" b="1" dirty="0">
                <a:solidFill>
                  <a:schemeClr val="accent1">
                    <a:lumMod val="75000"/>
                  </a:schemeClr>
                </a:solidFill>
                <a:latin typeface="Bahnschrift SemiBold" panose="020B0502040204020203" pitchFamily="34" charset="0"/>
              </a:rPr>
              <a:t>2. Hosanna Zone (West Delhi Constituency) </a:t>
            </a:r>
          </a:p>
          <a:p>
            <a:pPr algn="ctr"/>
            <a:r>
              <a:rPr lang="en-IN" sz="2000" b="1" dirty="0">
                <a:solidFill>
                  <a:schemeClr val="accent1">
                    <a:lumMod val="75000"/>
                  </a:schemeClr>
                </a:solidFill>
                <a:latin typeface="Bahnschrift SemiBold" panose="020B0502040204020203" pitchFamily="34" charset="0"/>
              </a:rPr>
              <a:t>led by Sol. </a:t>
            </a:r>
            <a:r>
              <a:rPr lang="en-IN" sz="2000" b="1" dirty="0" err="1">
                <a:solidFill>
                  <a:schemeClr val="accent1">
                    <a:lumMod val="75000"/>
                  </a:schemeClr>
                </a:solidFill>
                <a:latin typeface="Bahnschrift SemiBold" panose="020B0502040204020203" pitchFamily="34" charset="0"/>
              </a:rPr>
              <a:t>Lissy</a:t>
            </a:r>
            <a:endParaRPr lang="en-IN" sz="2000" b="1" dirty="0">
              <a:solidFill>
                <a:schemeClr val="accent1">
                  <a:lumMod val="75000"/>
                </a:schemeClr>
              </a:solidFill>
              <a:latin typeface="Bahnschrift SemiBold" panose="020B0502040204020203" pitchFamily="34" charset="0"/>
            </a:endParaRPr>
          </a:p>
          <a:p>
            <a:pPr algn="ctr"/>
            <a:endParaRPr lang="en-IN" sz="2000" b="1" dirty="0">
              <a:solidFill>
                <a:schemeClr val="accent1">
                  <a:lumMod val="75000"/>
                </a:schemeClr>
              </a:solidFill>
              <a:latin typeface="Bahnschrift SemiBold" panose="020B0502040204020203" pitchFamily="34" charset="0"/>
            </a:endParaRPr>
          </a:p>
          <a:p>
            <a:pPr algn="ctr"/>
            <a:r>
              <a:rPr lang="en-IN" sz="2000" b="1" dirty="0">
                <a:solidFill>
                  <a:schemeClr val="accent1">
                    <a:lumMod val="75000"/>
                  </a:schemeClr>
                </a:solidFill>
                <a:latin typeface="Bahnschrift SemiBold" panose="020B0502040204020203" pitchFamily="34" charset="0"/>
              </a:rPr>
              <a:t>MORNING WORSHIP CONTINUED MONDAY TO FRIDAY FROM 5:30 AM TO 7 AM IN THE MONTH OF OCTOBER, 2021</a:t>
            </a:r>
            <a:endParaRPr lang="en-IN" sz="1600" dirty="0">
              <a:solidFill>
                <a:schemeClr val="accent1">
                  <a:lumMod val="75000"/>
                </a:schemeClr>
              </a:solidFill>
              <a:latin typeface="Bahnschrift SemiBold" panose="020B0502040204020203" pitchFamily="34" charset="0"/>
            </a:endParaRPr>
          </a:p>
        </p:txBody>
      </p:sp>
      <p:pic>
        <p:nvPicPr>
          <p:cNvPr id="5" name="Picture 4">
            <a:extLst>
              <a:ext uri="{FF2B5EF4-FFF2-40B4-BE49-F238E27FC236}">
                <a16:creationId xmlns:a16="http://schemas.microsoft.com/office/drawing/2014/main" id="{3F15CF08-8171-4A0C-BCE2-628510B980F0}"/>
              </a:ext>
            </a:extLst>
          </p:cNvPr>
          <p:cNvPicPr>
            <a:picLocks noChangeAspect="1"/>
          </p:cNvPicPr>
          <p:nvPr/>
        </p:nvPicPr>
        <p:blipFill>
          <a:blip r:embed="rId2"/>
          <a:stretch>
            <a:fillRect/>
          </a:stretch>
        </p:blipFill>
        <p:spPr>
          <a:xfrm>
            <a:off x="8728280" y="2049918"/>
            <a:ext cx="2026416" cy="4023133"/>
          </a:xfrm>
          <a:prstGeom prst="rect">
            <a:avLst/>
          </a:prstGeom>
        </p:spPr>
      </p:pic>
      <p:sp>
        <p:nvSpPr>
          <p:cNvPr id="9" name="Arrow: Left 8">
            <a:extLst>
              <a:ext uri="{FF2B5EF4-FFF2-40B4-BE49-F238E27FC236}">
                <a16:creationId xmlns:a16="http://schemas.microsoft.com/office/drawing/2014/main" id="{1AFB260D-1E50-4E3D-A85E-0C7CB6C01EE0}"/>
              </a:ext>
            </a:extLst>
          </p:cNvPr>
          <p:cNvSpPr/>
          <p:nvPr/>
        </p:nvSpPr>
        <p:spPr>
          <a:xfrm>
            <a:off x="10854813" y="3429000"/>
            <a:ext cx="1229031" cy="946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t>HOSANNA ZONE</a:t>
            </a:r>
          </a:p>
        </p:txBody>
      </p:sp>
    </p:spTree>
    <p:extLst>
      <p:ext uri="{BB962C8B-B14F-4D97-AF65-F5344CB8AC3E}">
        <p14:creationId xmlns:p14="http://schemas.microsoft.com/office/powerpoint/2010/main" val="226286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8480" y="348734"/>
            <a:ext cx="5295039" cy="1015663"/>
          </a:xfrm>
          <a:prstGeom prst="rect">
            <a:avLst/>
          </a:prstGeom>
        </p:spPr>
        <p:txBody>
          <a:bodyPr wrap="none">
            <a:spAutoFit/>
          </a:bodyPr>
          <a:lstStyle/>
          <a:p>
            <a:pPr algn="ctr"/>
            <a:r>
              <a:rPr lang="en-IN" sz="6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NIGHT</a:t>
            </a:r>
            <a:r>
              <a:rPr lang="en-IN" sz="4000" dirty="0"/>
              <a:t> </a:t>
            </a:r>
            <a:r>
              <a:rPr lang="en-IN" sz="6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PRAYER</a:t>
            </a:r>
          </a:p>
        </p:txBody>
      </p:sp>
      <p:sp>
        <p:nvSpPr>
          <p:cNvPr id="3" name="TextBox 2">
            <a:extLst>
              <a:ext uri="{FF2B5EF4-FFF2-40B4-BE49-F238E27FC236}">
                <a16:creationId xmlns:a16="http://schemas.microsoft.com/office/drawing/2014/main" id="{D3E1C093-DABA-4C6D-97AD-B7A2750BF0D5}"/>
              </a:ext>
            </a:extLst>
          </p:cNvPr>
          <p:cNvSpPr txBox="1"/>
          <p:nvPr/>
        </p:nvSpPr>
        <p:spPr>
          <a:xfrm>
            <a:off x="2369574" y="3429000"/>
            <a:ext cx="6096000" cy="1015663"/>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NIGHT PRAYER WAS CONDUCTED ON EVERY FRIDAY IN THE MONTH OF OCTOBER, 2021 FROM 11 PM-1 AM FOR DELHI AND CHANDIGADH</a:t>
            </a:r>
            <a:endParaRPr lang="en-IN" sz="1600" dirty="0">
              <a:solidFill>
                <a:schemeClr val="accent1">
                  <a:lumMod val="75000"/>
                </a:schemeClr>
              </a:solidFill>
              <a:latin typeface="Bahnschrift SemiBold" panose="020B0502040204020203" pitchFamily="34" charset="0"/>
            </a:endParaRPr>
          </a:p>
        </p:txBody>
      </p:sp>
      <p:pic>
        <p:nvPicPr>
          <p:cNvPr id="5" name="Picture 4">
            <a:extLst>
              <a:ext uri="{FF2B5EF4-FFF2-40B4-BE49-F238E27FC236}">
                <a16:creationId xmlns:a16="http://schemas.microsoft.com/office/drawing/2014/main" id="{F94D5278-BEC1-4E73-97DD-7E39E838279D}"/>
              </a:ext>
            </a:extLst>
          </p:cNvPr>
          <p:cNvPicPr>
            <a:picLocks noChangeAspect="1"/>
          </p:cNvPicPr>
          <p:nvPr/>
        </p:nvPicPr>
        <p:blipFill>
          <a:blip r:embed="rId2"/>
          <a:stretch>
            <a:fillRect/>
          </a:stretch>
        </p:blipFill>
        <p:spPr>
          <a:xfrm>
            <a:off x="8743519" y="2068225"/>
            <a:ext cx="1882263" cy="4078236"/>
          </a:xfrm>
          <a:prstGeom prst="rect">
            <a:avLst/>
          </a:prstGeom>
        </p:spPr>
      </p:pic>
      <p:sp>
        <p:nvSpPr>
          <p:cNvPr id="6" name="Arrow: Left 5">
            <a:extLst>
              <a:ext uri="{FF2B5EF4-FFF2-40B4-BE49-F238E27FC236}">
                <a16:creationId xmlns:a16="http://schemas.microsoft.com/office/drawing/2014/main" id="{42951316-6393-4715-91FC-1DF3740213C9}"/>
              </a:ext>
            </a:extLst>
          </p:cNvPr>
          <p:cNvSpPr/>
          <p:nvPr/>
        </p:nvSpPr>
        <p:spPr>
          <a:xfrm>
            <a:off x="10733938" y="3429000"/>
            <a:ext cx="1458062" cy="946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t>NIGHT PRAYER ATTENDANCE</a:t>
            </a:r>
          </a:p>
        </p:txBody>
      </p:sp>
    </p:spTree>
    <p:extLst>
      <p:ext uri="{BB962C8B-B14F-4D97-AF65-F5344CB8AC3E}">
        <p14:creationId xmlns:p14="http://schemas.microsoft.com/office/powerpoint/2010/main" val="239612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6395" y="459859"/>
            <a:ext cx="6239209" cy="1015663"/>
          </a:xfrm>
          <a:prstGeom prst="rect">
            <a:avLst/>
          </a:prstGeom>
        </p:spPr>
        <p:txBody>
          <a:bodyPr wrap="none">
            <a:spAutoFit/>
          </a:bodyPr>
          <a:lstStyle/>
          <a:p>
            <a:pPr algn="ctr"/>
            <a:r>
              <a:rPr lang="en-IN" sz="6000" dirty="0">
                <a:ln w="0"/>
                <a:solidFill>
                  <a:schemeClr val="accent1"/>
                </a:solidFill>
                <a:effectLst>
                  <a:outerShdw blurRad="38100" dist="25400" dir="5400000" algn="ctr" rotWithShape="0">
                    <a:srgbClr val="6E747A">
                      <a:alpha val="43000"/>
                    </a:srgbClr>
                  </a:outerShdw>
                </a:effectLst>
                <a:latin typeface="Bahnschrift" panose="020B0502040204020203" pitchFamily="34" charset="0"/>
              </a:rPr>
              <a:t>FASTING PRAYER</a:t>
            </a:r>
          </a:p>
        </p:txBody>
      </p:sp>
      <p:sp>
        <p:nvSpPr>
          <p:cNvPr id="6" name="TextBox 5">
            <a:extLst>
              <a:ext uri="{FF2B5EF4-FFF2-40B4-BE49-F238E27FC236}">
                <a16:creationId xmlns:a16="http://schemas.microsoft.com/office/drawing/2014/main" id="{141CC21C-44E7-4DD6-8450-27900629C2B8}"/>
              </a:ext>
            </a:extLst>
          </p:cNvPr>
          <p:cNvSpPr txBox="1"/>
          <p:nvPr/>
        </p:nvSpPr>
        <p:spPr>
          <a:xfrm>
            <a:off x="2365223" y="3695700"/>
            <a:ext cx="6310467" cy="1015663"/>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FASTING PRAYER CONDUCTED WITH ALL THE 9 STATES OF NORTH ZONE TOGETHER ON EVERY FRIDAY OF OCTOBER, 2021 FROM 6-7 PM</a:t>
            </a:r>
          </a:p>
        </p:txBody>
      </p:sp>
      <p:pic>
        <p:nvPicPr>
          <p:cNvPr id="7" name="Picture 6">
            <a:extLst>
              <a:ext uri="{FF2B5EF4-FFF2-40B4-BE49-F238E27FC236}">
                <a16:creationId xmlns:a16="http://schemas.microsoft.com/office/drawing/2014/main" id="{E92991CA-D8B0-4FA6-A904-715899690A24}"/>
              </a:ext>
            </a:extLst>
          </p:cNvPr>
          <p:cNvPicPr>
            <a:picLocks noChangeAspect="1"/>
          </p:cNvPicPr>
          <p:nvPr/>
        </p:nvPicPr>
        <p:blipFill>
          <a:blip r:embed="rId2"/>
          <a:stretch>
            <a:fillRect/>
          </a:stretch>
        </p:blipFill>
        <p:spPr>
          <a:xfrm>
            <a:off x="8746359" y="1949862"/>
            <a:ext cx="1916911" cy="4153307"/>
          </a:xfrm>
          <a:prstGeom prst="rect">
            <a:avLst/>
          </a:prstGeom>
        </p:spPr>
      </p:pic>
      <p:sp>
        <p:nvSpPr>
          <p:cNvPr id="8" name="Arrow: Left 7">
            <a:extLst>
              <a:ext uri="{FF2B5EF4-FFF2-40B4-BE49-F238E27FC236}">
                <a16:creationId xmlns:a16="http://schemas.microsoft.com/office/drawing/2014/main" id="{070E541B-B805-48A1-BE17-405C8231310E}"/>
              </a:ext>
            </a:extLst>
          </p:cNvPr>
          <p:cNvSpPr/>
          <p:nvPr/>
        </p:nvSpPr>
        <p:spPr>
          <a:xfrm>
            <a:off x="10733938" y="3429000"/>
            <a:ext cx="1458062" cy="10545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FASTING PRAYER ATTENDANCE</a:t>
            </a:r>
          </a:p>
        </p:txBody>
      </p:sp>
    </p:spTree>
    <p:extLst>
      <p:ext uri="{BB962C8B-B14F-4D97-AF65-F5344CB8AC3E}">
        <p14:creationId xmlns:p14="http://schemas.microsoft.com/office/powerpoint/2010/main" val="423137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7821" y="632579"/>
            <a:ext cx="3522118" cy="1015663"/>
          </a:xfrm>
          <a:prstGeom prst="rect">
            <a:avLst/>
          </a:prstGeom>
        </p:spPr>
        <p:txBody>
          <a:bodyPr wrap="none">
            <a:spAutoFit/>
          </a:bodyPr>
          <a:lstStyle/>
          <a:p>
            <a:pPr algn="ctr"/>
            <a:r>
              <a:rPr lang="en-IN" sz="6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WORSHIP</a:t>
            </a:r>
          </a:p>
        </p:txBody>
      </p:sp>
    </p:spTree>
    <p:extLst>
      <p:ext uri="{BB962C8B-B14F-4D97-AF65-F5344CB8AC3E}">
        <p14:creationId xmlns:p14="http://schemas.microsoft.com/office/powerpoint/2010/main" val="149351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t>24 HOURS OFFLINE WORSHIP</a:t>
            </a:r>
            <a:b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br>
            <a: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t>(EVERY TUESDAY)</a:t>
            </a:r>
            <a:endParaRPr lang="en-IN"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normAutofit/>
          </a:bodyPr>
          <a:lstStyle/>
          <a:p>
            <a:pPr marL="342900" indent="-342900">
              <a:buFont typeface="Wingdings" panose="05000000000000000000" pitchFamily="2" charset="2"/>
              <a:buChar char="v"/>
            </a:pPr>
            <a:r>
              <a:rPr lang="en-US" sz="1800" dirty="0">
                <a:solidFill>
                  <a:schemeClr val="accent1">
                    <a:lumMod val="75000"/>
                  </a:schemeClr>
                </a:solidFill>
              </a:rPr>
              <a:t>Co-</a:t>
            </a:r>
            <a:r>
              <a:rPr lang="en-US" sz="1800" dirty="0" err="1">
                <a:solidFill>
                  <a:schemeClr val="accent1">
                    <a:lumMod val="75000"/>
                  </a:schemeClr>
                </a:solidFill>
              </a:rPr>
              <a:t>ordinator</a:t>
            </a:r>
            <a:r>
              <a:rPr lang="en-US" sz="1800" dirty="0">
                <a:solidFill>
                  <a:schemeClr val="accent1">
                    <a:lumMod val="75000"/>
                  </a:schemeClr>
                </a:solidFill>
              </a:rPr>
              <a:t>: Sol. Neha</a:t>
            </a:r>
          </a:p>
          <a:p>
            <a:pPr marL="342900" indent="-342900">
              <a:lnSpc>
                <a:spcPct val="100000"/>
              </a:lnSpc>
              <a:buFont typeface="Wingdings" panose="05000000000000000000" pitchFamily="2" charset="2"/>
              <a:buChar char="v"/>
            </a:pPr>
            <a:r>
              <a:rPr lang="en-US" sz="1800" dirty="0">
                <a:solidFill>
                  <a:schemeClr val="accent1">
                    <a:lumMod val="75000"/>
                  </a:schemeClr>
                </a:solidFill>
              </a:rPr>
              <a:t>From 20</a:t>
            </a:r>
            <a:r>
              <a:rPr lang="en-US" sz="1800" baseline="30000" dirty="0">
                <a:solidFill>
                  <a:schemeClr val="accent1">
                    <a:lumMod val="75000"/>
                  </a:schemeClr>
                </a:solidFill>
              </a:rPr>
              <a:t>th</a:t>
            </a:r>
            <a:r>
              <a:rPr lang="en-US" sz="1800" dirty="0">
                <a:solidFill>
                  <a:schemeClr val="accent1">
                    <a:lumMod val="75000"/>
                  </a:schemeClr>
                </a:solidFill>
              </a:rPr>
              <a:t> September, the offline worship started in all the states</a:t>
            </a:r>
          </a:p>
          <a:p>
            <a:pPr marL="0" indent="0">
              <a:lnSpc>
                <a:spcPct val="100000"/>
              </a:lnSpc>
              <a:buNone/>
            </a:pPr>
            <a:r>
              <a:rPr lang="en-US" sz="1800" dirty="0">
                <a:solidFill>
                  <a:schemeClr val="accent1">
                    <a:lumMod val="75000"/>
                  </a:schemeClr>
                </a:solidFill>
              </a:rPr>
              <a:t>     of North Zone. </a:t>
            </a:r>
          </a:p>
          <a:p>
            <a:pPr>
              <a:lnSpc>
                <a:spcPct val="100000"/>
              </a:lnSpc>
              <a:buFont typeface="Wingdings" panose="05000000000000000000" pitchFamily="2" charset="2"/>
              <a:buChar char="v"/>
            </a:pPr>
            <a:r>
              <a:rPr lang="en-US" sz="1800" dirty="0">
                <a:solidFill>
                  <a:schemeClr val="accent1">
                    <a:lumMod val="75000"/>
                  </a:schemeClr>
                </a:solidFill>
              </a:rPr>
              <a:t>  24 hours offline worship is happening in Delhi every Tuesday except on few slots </a:t>
            </a:r>
          </a:p>
          <a:p>
            <a:pPr marL="0" indent="0">
              <a:lnSpc>
                <a:spcPct val="100000"/>
              </a:lnSpc>
              <a:buNone/>
            </a:pPr>
            <a:r>
              <a:rPr lang="en-US" sz="1800" dirty="0">
                <a:solidFill>
                  <a:schemeClr val="accent1">
                    <a:lumMod val="75000"/>
                  </a:schemeClr>
                </a:solidFill>
              </a:rPr>
              <a:t>      which are yet to be filled, </a:t>
            </a:r>
          </a:p>
          <a:p>
            <a:pPr marL="0" indent="0">
              <a:lnSpc>
                <a:spcPct val="100000"/>
              </a:lnSpc>
              <a:buNone/>
            </a:pPr>
            <a:endParaRPr lang="en-US" sz="1800" dirty="0">
              <a:solidFill>
                <a:schemeClr val="accent1">
                  <a:lumMod val="75000"/>
                </a:schemeClr>
              </a:solidFill>
            </a:endParaRPr>
          </a:p>
          <a:p>
            <a:pPr marL="0" indent="0">
              <a:lnSpc>
                <a:spcPct val="100000"/>
              </a:lnSpc>
              <a:buNone/>
            </a:pPr>
            <a:endParaRPr lang="en-US" sz="1800" dirty="0">
              <a:solidFill>
                <a:schemeClr val="accent1">
                  <a:lumMod val="75000"/>
                </a:schemeClr>
              </a:solidFill>
            </a:endParaRPr>
          </a:p>
          <a:p>
            <a:pPr marL="0" indent="0">
              <a:lnSpc>
                <a:spcPct val="100000"/>
              </a:lnSpc>
              <a:buNone/>
            </a:pPr>
            <a:endParaRPr lang="en-US" sz="1800" dirty="0">
              <a:solidFill>
                <a:schemeClr val="accent1">
                  <a:lumMod val="75000"/>
                </a:schemeClr>
              </a:solidFill>
            </a:endParaRPr>
          </a:p>
          <a:p>
            <a:endParaRPr lang="en-IN" dirty="0"/>
          </a:p>
        </p:txBody>
      </p:sp>
      <p:pic>
        <p:nvPicPr>
          <p:cNvPr id="4" name="Content Placeholder 15">
            <a:extLst>
              <a:ext uri="{FF2B5EF4-FFF2-40B4-BE49-F238E27FC236}">
                <a16:creationId xmlns:a16="http://schemas.microsoft.com/office/drawing/2014/main" id="{B278B2C5-18AA-4BC9-B759-DBB401A9DA99}"/>
              </a:ext>
            </a:extLst>
          </p:cNvPr>
          <p:cNvPicPr>
            <a:picLocks noChangeAspect="1"/>
          </p:cNvPicPr>
          <p:nvPr/>
        </p:nvPicPr>
        <p:blipFill rotWithShape="1">
          <a:blip r:embed="rId2"/>
          <a:srcRect l="21113" t="-1645" r="64602" b="1645"/>
          <a:stretch/>
        </p:blipFill>
        <p:spPr>
          <a:xfrm>
            <a:off x="9346168" y="1863333"/>
            <a:ext cx="1044000" cy="4049788"/>
          </a:xfrm>
          <a:prstGeom prst="rect">
            <a:avLst/>
          </a:prstGeom>
        </p:spPr>
      </p:pic>
    </p:spTree>
    <p:extLst>
      <p:ext uri="{BB962C8B-B14F-4D97-AF65-F5344CB8AC3E}">
        <p14:creationId xmlns:p14="http://schemas.microsoft.com/office/powerpoint/2010/main" val="51607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t>24 HOURS Online WORSHIP</a:t>
            </a:r>
            <a:b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br>
            <a:r>
              <a:rPr lang="en-US"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rPr>
              <a:t>(EVERY SUNDAY)</a:t>
            </a:r>
            <a:endParaRPr lang="en-IN" sz="4000" dirty="0">
              <a:ln w="0"/>
              <a:solidFill>
                <a:srgbClr val="B71E42"/>
              </a:solidFill>
              <a:effectLst>
                <a:outerShdw blurRad="38100" dist="25400" dir="5400000" algn="ctr" rotWithShape="0">
                  <a:srgbClr val="6E747A">
                    <a:alpha val="43000"/>
                  </a:srgbClr>
                </a:outerShdw>
              </a:effectLst>
              <a:latin typeface="Bahnschrift"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normAutofit/>
          </a:bodyPr>
          <a:lstStyle/>
          <a:p>
            <a:pPr marL="342900" indent="-342900">
              <a:buFont typeface="Wingdings" panose="05000000000000000000" pitchFamily="2" charset="2"/>
              <a:buChar char="v"/>
            </a:pPr>
            <a:r>
              <a:rPr lang="en-US" sz="1800" dirty="0">
                <a:solidFill>
                  <a:schemeClr val="accent1">
                    <a:lumMod val="75000"/>
                  </a:schemeClr>
                </a:solidFill>
              </a:rPr>
              <a:t>Co-</a:t>
            </a:r>
            <a:r>
              <a:rPr lang="en-US" sz="1800" dirty="0" err="1">
                <a:solidFill>
                  <a:schemeClr val="accent1">
                    <a:lumMod val="75000"/>
                  </a:schemeClr>
                </a:solidFill>
              </a:rPr>
              <a:t>ordinator</a:t>
            </a:r>
            <a:r>
              <a:rPr lang="en-US" sz="1800" dirty="0">
                <a:solidFill>
                  <a:schemeClr val="accent1">
                    <a:lumMod val="75000"/>
                  </a:schemeClr>
                </a:solidFill>
              </a:rPr>
              <a:t>: Sol. Ajay</a:t>
            </a:r>
          </a:p>
          <a:p>
            <a:pPr>
              <a:lnSpc>
                <a:spcPct val="100000"/>
              </a:lnSpc>
              <a:buFont typeface="Wingdings" panose="05000000000000000000" pitchFamily="2" charset="2"/>
              <a:buChar char="v"/>
            </a:pPr>
            <a:r>
              <a:rPr lang="en-US" sz="1800" dirty="0">
                <a:solidFill>
                  <a:schemeClr val="accent1">
                    <a:lumMod val="75000"/>
                  </a:schemeClr>
                </a:solidFill>
              </a:rPr>
              <a:t>Online Worship is continuing in Delhi also </a:t>
            </a:r>
            <a:r>
              <a:rPr lang="en-US" sz="1800" dirty="0" err="1">
                <a:solidFill>
                  <a:schemeClr val="accent1">
                    <a:lumMod val="75000"/>
                  </a:schemeClr>
                </a:solidFill>
              </a:rPr>
              <a:t>alongwith</a:t>
            </a:r>
            <a:endParaRPr lang="en-US" sz="1800" dirty="0">
              <a:solidFill>
                <a:schemeClr val="accent1">
                  <a:lumMod val="75000"/>
                </a:schemeClr>
              </a:solidFill>
            </a:endParaRPr>
          </a:p>
          <a:p>
            <a:pPr marL="0" indent="0">
              <a:lnSpc>
                <a:spcPct val="100000"/>
              </a:lnSpc>
              <a:buNone/>
            </a:pPr>
            <a:r>
              <a:rPr lang="en-US" sz="1800" dirty="0">
                <a:solidFill>
                  <a:schemeClr val="accent1">
                    <a:lumMod val="75000"/>
                  </a:schemeClr>
                </a:solidFill>
              </a:rPr>
              <a:t>    all the 9 States of North Zone.</a:t>
            </a:r>
          </a:p>
          <a:p>
            <a:endParaRPr lang="en-IN" dirty="0"/>
          </a:p>
        </p:txBody>
      </p:sp>
      <p:pic>
        <p:nvPicPr>
          <p:cNvPr id="5" name="Content Placeholder 5">
            <a:extLst>
              <a:ext uri="{FF2B5EF4-FFF2-40B4-BE49-F238E27FC236}">
                <a16:creationId xmlns:a16="http://schemas.microsoft.com/office/drawing/2014/main" id="{9D5DADC9-77CB-4468-823E-47F1DD28311A}"/>
              </a:ext>
            </a:extLst>
          </p:cNvPr>
          <p:cNvPicPr>
            <a:picLocks noChangeAspect="1"/>
          </p:cNvPicPr>
          <p:nvPr/>
        </p:nvPicPr>
        <p:blipFill rotWithShape="1">
          <a:blip r:embed="rId2"/>
          <a:srcRect l="5252" t="6785" r="5252" b="6785"/>
          <a:stretch/>
        </p:blipFill>
        <p:spPr>
          <a:xfrm>
            <a:off x="6962775" y="2015732"/>
            <a:ext cx="4800600" cy="3827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66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79AA7-B873-4ADA-B4B7-E184785837DE}"/>
              </a:ext>
            </a:extLst>
          </p:cNvPr>
          <p:cNvSpPr>
            <a:spLocks noGrp="1"/>
          </p:cNvSpPr>
          <p:nvPr>
            <p:ph idx="1"/>
          </p:nvPr>
        </p:nvSpPr>
        <p:spPr/>
        <p:txBody>
          <a:bodyPr>
            <a:normAutofit fontScale="92500" lnSpcReduction="10000"/>
          </a:bodyPr>
          <a:lstStyle/>
          <a:p>
            <a:pPr marL="0" indent="0" algn="ctr">
              <a:buNone/>
            </a:pP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PRAISE GOD FOR HIS MIGHTY DEEDS IN THE CAPITAL OF INDIA !!!</a:t>
            </a:r>
          </a:p>
          <a:p>
            <a:pPr marL="0" indent="0" algn="ctr">
              <a:buNone/>
            </a:pP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OUR PRAYERS ARE CONTINUALLY BEING ANSWERED IN JESUS MIGHTY NAME. </a:t>
            </a:r>
          </a:p>
          <a:p>
            <a:pPr marL="0" indent="0" algn="ctr">
              <a:buNone/>
            </a:pPr>
            <a:r>
              <a:rPr lang="en-US" sz="4000" cap="all" dirty="0" err="1">
                <a:ln w="0"/>
                <a:solidFill>
                  <a:srgbClr val="B71E42"/>
                </a:solidFill>
                <a:effectLst>
                  <a:outerShdw blurRad="38100" dist="25400" dir="5400000" algn="ctr" rotWithShape="0">
                    <a:srgbClr val="6E747A">
                      <a:alpha val="43000"/>
                    </a:srgbClr>
                  </a:outerShdw>
                </a:effectLst>
                <a:latin typeface="Bahnschrift" panose="020B0502040204020203" pitchFamily="34" charset="0"/>
              </a:rPr>
              <a:t>aMEN</a:t>
            </a: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 !!!</a:t>
            </a:r>
            <a:endParaRPr lang="en-IN"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endParaRPr>
          </a:p>
        </p:txBody>
      </p:sp>
    </p:spTree>
    <p:extLst>
      <p:ext uri="{BB962C8B-B14F-4D97-AF65-F5344CB8AC3E}">
        <p14:creationId xmlns:p14="http://schemas.microsoft.com/office/powerpoint/2010/main" val="100339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8B0E0-3329-40D0-BE75-5BC3312F80AF}"/>
              </a:ext>
            </a:extLst>
          </p:cNvPr>
          <p:cNvPicPr>
            <a:picLocks noChangeAspect="1"/>
          </p:cNvPicPr>
          <p:nvPr/>
        </p:nvPicPr>
        <p:blipFill>
          <a:blip r:embed="rId2"/>
          <a:stretch>
            <a:fillRect/>
          </a:stretch>
        </p:blipFill>
        <p:spPr>
          <a:xfrm>
            <a:off x="171132" y="80327"/>
            <a:ext cx="6881155" cy="5914073"/>
          </a:xfrm>
          <a:prstGeom prst="rect">
            <a:avLst/>
          </a:prstGeom>
        </p:spPr>
      </p:pic>
    </p:spTree>
    <p:extLst>
      <p:ext uri="{BB962C8B-B14F-4D97-AF65-F5344CB8AC3E}">
        <p14:creationId xmlns:p14="http://schemas.microsoft.com/office/powerpoint/2010/main" val="273119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30DE-12CF-42F4-ADE2-3AF9CE85F28E}"/>
              </a:ext>
            </a:extLst>
          </p:cNvPr>
          <p:cNvSpPr>
            <a:spLocks noGrp="1"/>
          </p:cNvSpPr>
          <p:nvPr>
            <p:ph type="title"/>
          </p:nvPr>
        </p:nvSpPr>
        <p:spPr/>
        <p:txBody>
          <a:bodyPr>
            <a:normAutofit/>
          </a:bodyPr>
          <a:lstStyle/>
          <a:p>
            <a:pPr algn="ctr"/>
            <a:r>
              <a:rPr lang="en-US" sz="4800" dirty="0">
                <a:ln w="0"/>
                <a:solidFill>
                  <a:schemeClr val="accent1"/>
                </a:solidFill>
                <a:effectLst>
                  <a:outerShdw blurRad="38100" dist="25400" dir="5400000" algn="ctr" rotWithShape="0">
                    <a:srgbClr val="6E747A">
                      <a:alpha val="43000"/>
                    </a:srgbClr>
                  </a:outerShdw>
                </a:effectLst>
                <a:latin typeface="+mn-lt"/>
                <a:ea typeface="+mn-ea"/>
                <a:cs typeface="+mn-cs"/>
              </a:rPr>
              <a:t>CORE TEAM OF DELHI</a:t>
            </a:r>
            <a:endParaRPr lang="en-IN" sz="48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3" name="Content Placeholder 2">
            <a:extLst>
              <a:ext uri="{FF2B5EF4-FFF2-40B4-BE49-F238E27FC236}">
                <a16:creationId xmlns:a16="http://schemas.microsoft.com/office/drawing/2014/main" id="{95EF5188-98BA-4DD5-8E3B-EE61F01C7081}"/>
              </a:ext>
            </a:extLst>
          </p:cNvPr>
          <p:cNvSpPr>
            <a:spLocks noGrp="1"/>
          </p:cNvSpPr>
          <p:nvPr>
            <p:ph idx="1"/>
          </p:nvPr>
        </p:nvSpPr>
        <p:spPr/>
        <p:txBody>
          <a:bodyPr/>
          <a:lstStyle/>
          <a:p>
            <a:pPr>
              <a:buFont typeface="Wingdings" panose="05000000000000000000" pitchFamily="2" charset="2"/>
              <a:buChar char="v"/>
            </a:pPr>
            <a:r>
              <a:rPr lang="en-IN" sz="3600" dirty="0">
                <a:solidFill>
                  <a:schemeClr val="accent1">
                    <a:lumMod val="75000"/>
                  </a:schemeClr>
                </a:solidFill>
              </a:rPr>
              <a:t>Speaker – Sol. Mahesh </a:t>
            </a:r>
            <a:r>
              <a:rPr lang="en-IN" sz="3600" dirty="0" err="1">
                <a:solidFill>
                  <a:schemeClr val="accent1">
                    <a:lumMod val="75000"/>
                  </a:schemeClr>
                </a:solidFill>
              </a:rPr>
              <a:t>Tanvar</a:t>
            </a:r>
            <a:endParaRPr lang="en-IN" sz="3600" dirty="0">
              <a:solidFill>
                <a:schemeClr val="accent1">
                  <a:lumMod val="75000"/>
                </a:schemeClr>
              </a:solidFill>
            </a:endParaRPr>
          </a:p>
          <a:p>
            <a:pPr>
              <a:buFont typeface="Wingdings" panose="05000000000000000000" pitchFamily="2" charset="2"/>
              <a:buChar char="v"/>
            </a:pPr>
            <a:r>
              <a:rPr lang="en-IN" sz="3600" dirty="0">
                <a:solidFill>
                  <a:schemeClr val="accent1">
                    <a:lumMod val="75000"/>
                  </a:schemeClr>
                </a:solidFill>
              </a:rPr>
              <a:t>Dy Speaker – Sol. Neha </a:t>
            </a:r>
          </a:p>
          <a:p>
            <a:pPr>
              <a:buFont typeface="Wingdings" panose="05000000000000000000" pitchFamily="2" charset="2"/>
              <a:buChar char="v"/>
            </a:pPr>
            <a:r>
              <a:rPr lang="en-IN" sz="3600" dirty="0">
                <a:solidFill>
                  <a:schemeClr val="accent1">
                    <a:lumMod val="75000"/>
                  </a:schemeClr>
                </a:solidFill>
              </a:rPr>
              <a:t>Co-ordinator – Sol. </a:t>
            </a:r>
            <a:r>
              <a:rPr lang="en-IN" sz="3600" dirty="0" err="1">
                <a:solidFill>
                  <a:schemeClr val="accent1">
                    <a:lumMod val="75000"/>
                  </a:schemeClr>
                </a:solidFill>
              </a:rPr>
              <a:t>Sanjeeta</a:t>
            </a:r>
            <a:r>
              <a:rPr lang="en-IN" sz="3600" dirty="0">
                <a:solidFill>
                  <a:schemeClr val="accent1">
                    <a:lumMod val="75000"/>
                  </a:schemeClr>
                </a:solidFill>
              </a:rPr>
              <a:t> </a:t>
            </a:r>
          </a:p>
          <a:p>
            <a:pPr>
              <a:buFont typeface="Wingdings" panose="05000000000000000000" pitchFamily="2" charset="2"/>
              <a:buChar char="v"/>
            </a:pPr>
            <a:r>
              <a:rPr lang="en-IN" sz="3600" dirty="0">
                <a:solidFill>
                  <a:schemeClr val="accent1">
                    <a:lumMod val="75000"/>
                  </a:schemeClr>
                </a:solidFill>
              </a:rPr>
              <a:t>Secretary - Sol </a:t>
            </a:r>
            <a:r>
              <a:rPr lang="en-IN" sz="3600" dirty="0" err="1">
                <a:solidFill>
                  <a:schemeClr val="accent1">
                    <a:lumMod val="75000"/>
                  </a:schemeClr>
                </a:solidFill>
              </a:rPr>
              <a:t>Renu</a:t>
            </a:r>
            <a:endParaRPr lang="en-IN" sz="3600" dirty="0">
              <a:solidFill>
                <a:schemeClr val="accent1">
                  <a:lumMod val="75000"/>
                </a:schemeClr>
              </a:solidFill>
            </a:endParaRPr>
          </a:p>
          <a:p>
            <a:endParaRPr lang="en-IN" dirty="0"/>
          </a:p>
        </p:txBody>
      </p:sp>
    </p:spTree>
    <p:extLst>
      <p:ext uri="{BB962C8B-B14F-4D97-AF65-F5344CB8AC3E}">
        <p14:creationId xmlns:p14="http://schemas.microsoft.com/office/powerpoint/2010/main" val="103910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6831E55-59F8-4075-B96C-44D004316BAD}"/>
              </a:ext>
            </a:extLst>
          </p:cNvPr>
          <p:cNvGraphicFramePr>
            <a:graphicFrameLocks noChangeAspect="1"/>
          </p:cNvGraphicFramePr>
          <p:nvPr>
            <p:extLst>
              <p:ext uri="{D42A27DB-BD31-4B8C-83A1-F6EECF244321}">
                <p14:modId xmlns:p14="http://schemas.microsoft.com/office/powerpoint/2010/main" val="4277957908"/>
              </p:ext>
            </p:extLst>
          </p:nvPr>
        </p:nvGraphicFramePr>
        <p:xfrm>
          <a:off x="1753986" y="115513"/>
          <a:ext cx="12101773" cy="5994400"/>
        </p:xfrm>
        <a:graphic>
          <a:graphicData uri="http://schemas.openxmlformats.org/presentationml/2006/ole">
            <mc:AlternateContent xmlns:mc="http://schemas.openxmlformats.org/markup-compatibility/2006">
              <mc:Choice xmlns:v="urn:schemas-microsoft-com:vml" Requires="v">
                <p:oleObj spid="_x0000_s1032" name="Worksheet" r:id="rId3" imgW="9544087" imgH="4057650" progId="Excel.Sheet.12">
                  <p:embed/>
                </p:oleObj>
              </mc:Choice>
              <mc:Fallback>
                <p:oleObj name="Worksheet" r:id="rId3" imgW="9544087" imgH="4057650" progId="Excel.Sheet.12">
                  <p:embed/>
                  <p:pic>
                    <p:nvPicPr>
                      <p:cNvPr id="3" name="Object 2">
                        <a:extLst>
                          <a:ext uri="{FF2B5EF4-FFF2-40B4-BE49-F238E27FC236}">
                            <a16:creationId xmlns:a16="http://schemas.microsoft.com/office/drawing/2014/main" id="{86831E55-59F8-4075-B96C-44D004316BAD}"/>
                          </a:ext>
                        </a:extLst>
                      </p:cNvPr>
                      <p:cNvPicPr/>
                      <p:nvPr/>
                    </p:nvPicPr>
                    <p:blipFill>
                      <a:blip r:embed="rId4"/>
                      <a:stretch>
                        <a:fillRect/>
                      </a:stretch>
                    </p:blipFill>
                    <p:spPr>
                      <a:xfrm>
                        <a:off x="1753986" y="115513"/>
                        <a:ext cx="12101773" cy="5994400"/>
                      </a:xfrm>
                      <a:prstGeom prst="rect">
                        <a:avLst/>
                      </a:prstGeom>
                    </p:spPr>
                  </p:pic>
                </p:oleObj>
              </mc:Fallback>
            </mc:AlternateContent>
          </a:graphicData>
        </a:graphic>
      </p:graphicFrame>
    </p:spTree>
    <p:extLst>
      <p:ext uri="{BB962C8B-B14F-4D97-AF65-F5344CB8AC3E}">
        <p14:creationId xmlns:p14="http://schemas.microsoft.com/office/powerpoint/2010/main" val="294165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extLst>
              <p:ext uri="{D42A27DB-BD31-4B8C-83A1-F6EECF244321}">
                <p14:modId xmlns:p14="http://schemas.microsoft.com/office/powerpoint/2010/main" val="1172074533"/>
              </p:ext>
            </p:extLst>
          </p:nvPr>
        </p:nvGraphicFramePr>
        <p:xfrm>
          <a:off x="939338" y="141315"/>
          <a:ext cx="12771900" cy="5957859"/>
        </p:xfrm>
        <a:graphic>
          <a:graphicData uri="http://schemas.openxmlformats.org/presentationml/2006/ole">
            <mc:AlternateContent xmlns:mc="http://schemas.openxmlformats.org/markup-compatibility/2006">
              <mc:Choice xmlns:v="urn:schemas-microsoft-com:vml" Requires="v">
                <p:oleObj spid="_x0000_s2056" name="Worksheet" r:id="rId3" imgW="9874336" imgH="3727362" progId="Excel.Sheet.12">
                  <p:embed/>
                </p:oleObj>
              </mc:Choice>
              <mc:Fallback>
                <p:oleObj name="Worksheet" r:id="rId3" imgW="9874336" imgH="3727362"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939338" y="141315"/>
                        <a:ext cx="12771900" cy="5957859"/>
                      </a:xfrm>
                      <a:prstGeom prst="rect">
                        <a:avLst/>
                      </a:prstGeom>
                    </p:spPr>
                  </p:pic>
                </p:oleObj>
              </mc:Fallback>
            </mc:AlternateContent>
          </a:graphicData>
        </a:graphic>
      </p:graphicFrame>
    </p:spTree>
    <p:extLst>
      <p:ext uri="{BB962C8B-B14F-4D97-AF65-F5344CB8AC3E}">
        <p14:creationId xmlns:p14="http://schemas.microsoft.com/office/powerpoint/2010/main" val="252187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extLst>
              <p:ext uri="{D42A27DB-BD31-4B8C-83A1-F6EECF244321}">
                <p14:modId xmlns:p14="http://schemas.microsoft.com/office/powerpoint/2010/main" val="311904652"/>
              </p:ext>
            </p:extLst>
          </p:nvPr>
        </p:nvGraphicFramePr>
        <p:xfrm>
          <a:off x="1280161" y="125038"/>
          <a:ext cx="12313516" cy="5943600"/>
        </p:xfrm>
        <a:graphic>
          <a:graphicData uri="http://schemas.openxmlformats.org/presentationml/2006/ole">
            <mc:AlternateContent xmlns:mc="http://schemas.openxmlformats.org/markup-compatibility/2006">
              <mc:Choice xmlns:v="urn:schemas-microsoft-com:vml" Requires="v">
                <p:oleObj spid="_x0000_s3080" name="Worksheet" r:id="rId3" imgW="9944174" imgH="4368625" progId="Excel.Sheet.12">
                  <p:embed/>
                </p:oleObj>
              </mc:Choice>
              <mc:Fallback>
                <p:oleObj name="Worksheet" r:id="rId3" imgW="9944174" imgH="4368625"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1280161" y="125038"/>
                        <a:ext cx="12313516" cy="5943600"/>
                      </a:xfrm>
                      <a:prstGeom prst="rect">
                        <a:avLst/>
                      </a:prstGeom>
                    </p:spPr>
                  </p:pic>
                </p:oleObj>
              </mc:Fallback>
            </mc:AlternateContent>
          </a:graphicData>
        </a:graphic>
      </p:graphicFrame>
    </p:spTree>
    <p:extLst>
      <p:ext uri="{BB962C8B-B14F-4D97-AF65-F5344CB8AC3E}">
        <p14:creationId xmlns:p14="http://schemas.microsoft.com/office/powerpoint/2010/main" val="231103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extLst>
              <p:ext uri="{D42A27DB-BD31-4B8C-83A1-F6EECF244321}">
                <p14:modId xmlns:p14="http://schemas.microsoft.com/office/powerpoint/2010/main" val="937417539"/>
              </p:ext>
            </p:extLst>
          </p:nvPr>
        </p:nvGraphicFramePr>
        <p:xfrm>
          <a:off x="1262410" y="803563"/>
          <a:ext cx="13169900" cy="4886325"/>
        </p:xfrm>
        <a:graphic>
          <a:graphicData uri="http://schemas.openxmlformats.org/presentationml/2006/ole">
            <mc:AlternateContent xmlns:mc="http://schemas.openxmlformats.org/markup-compatibility/2006">
              <mc:Choice xmlns:v="urn:schemas-microsoft-com:vml" Requires="v">
                <p:oleObj spid="_x0000_s4104" name="Worksheet" r:id="rId3" imgW="9836064" imgH="2679744" progId="Excel.Sheet.12">
                  <p:embed/>
                </p:oleObj>
              </mc:Choice>
              <mc:Fallback>
                <p:oleObj name="Worksheet" r:id="rId3" imgW="9836064" imgH="2679744"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1262410" y="803563"/>
                        <a:ext cx="13169900" cy="4886325"/>
                      </a:xfrm>
                      <a:prstGeom prst="rect">
                        <a:avLst/>
                      </a:prstGeom>
                    </p:spPr>
                  </p:pic>
                </p:oleObj>
              </mc:Fallback>
            </mc:AlternateContent>
          </a:graphicData>
        </a:graphic>
      </p:graphicFrame>
    </p:spTree>
    <p:extLst>
      <p:ext uri="{BB962C8B-B14F-4D97-AF65-F5344CB8AC3E}">
        <p14:creationId xmlns:p14="http://schemas.microsoft.com/office/powerpoint/2010/main" val="428131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6320" y="599439"/>
            <a:ext cx="6695440" cy="579121"/>
          </a:xfrm>
        </p:spPr>
        <p:txBody>
          <a:bodyPr>
            <a:normAutofit fontScale="25000" lnSpcReduction="20000"/>
          </a:bodyPr>
          <a:lstStyle/>
          <a:p>
            <a:pPr marL="0" indent="0" algn="ctr">
              <a:buNone/>
            </a:pPr>
            <a:endParaRPr lang="en-IN" sz="4800" dirty="0"/>
          </a:p>
          <a:p>
            <a:pPr marL="0" indent="0" algn="ctr">
              <a:buNone/>
            </a:pPr>
            <a:r>
              <a:rPr lang="en-IN" sz="19200" dirty="0">
                <a:ln w="0"/>
                <a:solidFill>
                  <a:schemeClr val="accent1"/>
                </a:solidFill>
                <a:effectLst>
                  <a:outerShdw blurRad="38100" dist="25400" dir="5400000" algn="ctr" rotWithShape="0">
                    <a:srgbClr val="6E747A">
                      <a:alpha val="43000"/>
                    </a:srgbClr>
                  </a:outerShdw>
                </a:effectLst>
              </a:rPr>
              <a:t>TROOP CHURCHES</a:t>
            </a:r>
          </a:p>
        </p:txBody>
      </p:sp>
    </p:spTree>
    <p:extLst>
      <p:ext uri="{BB962C8B-B14F-4D97-AF65-F5344CB8AC3E}">
        <p14:creationId xmlns:p14="http://schemas.microsoft.com/office/powerpoint/2010/main" val="14213753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43821B79-AD0B-4D14-A179-D860A55FA06E}">
  <ds:schemaRefs>
    <ds:schemaRef ds:uri="http://schemas.microsoft.com/sharepoint/v3/contenttype/forms"/>
  </ds:schemaRefs>
</ds:datastoreItem>
</file>

<file path=customXml/itemProps2.xml><?xml version="1.0" encoding="utf-8"?>
<ds:datastoreItem xmlns:ds="http://schemas.openxmlformats.org/officeDocument/2006/customXml" ds:itemID="{35CA6D35-17B7-413E-98AB-823CBCB8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758583-3BF2-49DD-B2F1-0E7456A4E13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1257</Words>
  <Application>Microsoft Office PowerPoint</Application>
  <PresentationFormat>Widescreen</PresentationFormat>
  <Paragraphs>129</Paragraphs>
  <Slides>26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Bahnschrift</vt:lpstr>
      <vt:lpstr>Bahnschrift SemiBold</vt:lpstr>
      <vt:lpstr>Calibri</vt:lpstr>
      <vt:lpstr>Gill Sans MT</vt:lpstr>
      <vt:lpstr>Wingdings</vt:lpstr>
      <vt:lpstr>Gallery</vt:lpstr>
      <vt:lpstr>Worksheet</vt:lpstr>
      <vt:lpstr>PRAISE REPORT  OF DELHI</vt:lpstr>
      <vt:lpstr>Constituencies </vt:lpstr>
      <vt:lpstr>PowerPoint Presentation</vt:lpstr>
      <vt:lpstr>CORE TEAM OF DELHI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PROPHECY</vt:lpstr>
      <vt:lpstr>PowerPoint Presentation</vt:lpstr>
      <vt:lpstr>tESTIMONIES</vt:lpstr>
      <vt:lpstr>BE FORMED AND FORM (BFF)</vt:lpstr>
      <vt:lpstr>PowerPoint Presentation</vt:lpstr>
      <vt:lpstr>tESTIMONIES</vt:lpstr>
      <vt:lpstr>tESTIMONIES</vt:lpstr>
      <vt:lpstr>tESTIMONIES</vt:lpstr>
      <vt:lpstr>PowerPoint Presentation</vt:lpstr>
      <vt:lpstr>PowerPoint Presentation</vt:lpstr>
      <vt:lpstr>PowerPoint Presentation</vt:lpstr>
      <vt:lpstr>PowerPoint Presentation</vt:lpstr>
      <vt:lpstr>24 HOURS OFFLINE WORSHIP (EVERY TUESDAY)</vt:lpstr>
      <vt:lpstr>24 HOURS Online WORSHIP (EVERY SUNDAY)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2021-09-02T04:53:49Z</dcterms:created>
  <dcterms:modified xsi:type="dcterms:W3CDTF">2021-10-28T07:28:07Z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