
<file path=[Content_Types].xml><?xml version="1.0" encoding="utf-8"?>
<Types xmlns="http://schemas.openxmlformats.org/package/2006/content-types">
  <Default Extension="bmp" ContentType="image/bmp"/>
  <Default Extension="jpeg" ContentType="image/jpeg"/>
  <Default Extension="rels" ContentType="application/vnd.openxmlformats-package.relationships+xml"/>
  <Default Extension="xml" ContentType="application/xml"/>
  <Default Extension="jpg" ContentType="image/jpeg"/>
  <Default Extension="crdownload"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768" r:id="rId4"/>
  </p:sldMasterIdLst>
  <p:notesMasterIdLst>
    <p:notesMasterId r:id="rId41"/>
  </p:notesMasterIdLst>
  <p:handoutMasterIdLst>
    <p:handoutMasterId r:id="rId42"/>
  </p:handoutMasterIdLst>
  <p:sldIdLst>
    <p:sldId id="256" r:id="rId5"/>
    <p:sldId id="258" r:id="rId6"/>
    <p:sldId id="264" r:id="rId7"/>
    <p:sldId id="266" r:id="rId8"/>
    <p:sldId id="265" r:id="rId9"/>
    <p:sldId id="267" r:id="rId10"/>
    <p:sldId id="268" r:id="rId11"/>
    <p:sldId id="269" r:id="rId12"/>
    <p:sldId id="270" r:id="rId13"/>
    <p:sldId id="271" r:id="rId14"/>
    <p:sldId id="272" r:id="rId15"/>
    <p:sldId id="273" r:id="rId16"/>
    <p:sldId id="274" r:id="rId17"/>
    <p:sldId id="275" r:id="rId18"/>
    <p:sldId id="298" r:id="rId19"/>
    <p:sldId id="299" r:id="rId20"/>
    <p:sldId id="300" r:id="rId21"/>
    <p:sldId id="301" r:id="rId22"/>
    <p:sldId id="279" r:id="rId23"/>
    <p:sldId id="280" r:id="rId24"/>
    <p:sldId id="281" r:id="rId25"/>
    <p:sldId id="282" r:id="rId26"/>
    <p:sldId id="283" r:id="rId27"/>
    <p:sldId id="284" r:id="rId28"/>
    <p:sldId id="285" r:id="rId29"/>
    <p:sldId id="287" r:id="rId30"/>
    <p:sldId id="288" r:id="rId31"/>
    <p:sldId id="289" r:id="rId32"/>
    <p:sldId id="290" r:id="rId33"/>
    <p:sldId id="291" r:id="rId34"/>
    <p:sldId id="292" r:id="rId35"/>
    <p:sldId id="293" r:id="rId36"/>
    <p:sldId id="294" r:id="rId37"/>
    <p:sldId id="295" r:id="rId38"/>
    <p:sldId id="296" r:id="rId39"/>
    <p:sldId id="297"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05" autoAdjust="0"/>
  </p:normalViewPr>
  <p:slideViewPr>
    <p:cSldViewPr snapToGrid="0">
      <p:cViewPr varScale="1">
        <p:scale>
          <a:sx n="87" d="100"/>
          <a:sy n="87" d="100"/>
        </p:scale>
        <p:origin x="132" y="96"/>
      </p:cViewPr>
      <p:guideLst/>
    </p:cSldViewPr>
  </p:slideViewPr>
  <p:notesTextViewPr>
    <p:cViewPr>
      <p:scale>
        <a:sx n="1" d="1"/>
        <a:sy n="1" d="1"/>
      </p:scale>
      <p:origin x="0" y="0"/>
    </p:cViewPr>
  </p:notesTextViewPr>
  <p:notesViewPr>
    <p:cSldViewPr snapToGrid="0">
      <p:cViewPr varScale="1">
        <p:scale>
          <a:sx n="68" d="100"/>
          <a:sy n="68" d="100"/>
        </p:scale>
        <p:origin x="3288"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handoutMaster" Target="handoutMasters/handoutMaster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08F4EA64-D5E8-4450-BC30-7DFC4EBD38F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 xmlns:a16="http://schemas.microsoft.com/office/drawing/2014/main" id="{66641F71-C740-4CC1-840C-5FB23C8519F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CD963B1-226B-4B24-8975-7DD28730789D}" type="datetimeFigureOut">
              <a:rPr lang="en-US" smtClean="0"/>
              <a:t>9/8/2021</a:t>
            </a:fld>
            <a:endParaRPr lang="en-US" dirty="0"/>
          </a:p>
        </p:txBody>
      </p:sp>
      <p:sp>
        <p:nvSpPr>
          <p:cNvPr id="4" name="Footer Placeholder 3">
            <a:extLst>
              <a:ext uri="{FF2B5EF4-FFF2-40B4-BE49-F238E27FC236}">
                <a16:creationId xmlns="" xmlns:a16="http://schemas.microsoft.com/office/drawing/2014/main" id="{C1BCE577-AAC9-4588-9221-506DA251D45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 xmlns:a16="http://schemas.microsoft.com/office/drawing/2014/main" id="{B49921CD-9C42-44C5-B535-5F5FA40227C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8FA9CF0-FE85-40E5-A3E4-9D8D4A205BC2}" type="slidenum">
              <a:rPr lang="en-US" smtClean="0"/>
              <a:t>‹#›</a:t>
            </a:fld>
            <a:endParaRPr lang="en-US" dirty="0"/>
          </a:p>
        </p:txBody>
      </p:sp>
    </p:spTree>
    <p:extLst>
      <p:ext uri="{BB962C8B-B14F-4D97-AF65-F5344CB8AC3E}">
        <p14:creationId xmlns:p14="http://schemas.microsoft.com/office/powerpoint/2010/main" val="14096780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C0BE83-1F76-412F-817F-6B87541A62B7}" type="datetimeFigureOut">
              <a:rPr lang="en-US" smtClean="0"/>
              <a:t>9/8/2021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B54AA9-D1C5-4A71-8BC1-393246244DDE}" type="slidenum">
              <a:rPr lang="en-US" smtClean="0"/>
              <a:t>‹#›</a:t>
            </a:fld>
            <a:endParaRPr lang="en-US" dirty="0"/>
          </a:p>
        </p:txBody>
      </p:sp>
    </p:spTree>
    <p:extLst>
      <p:ext uri="{BB962C8B-B14F-4D97-AF65-F5344CB8AC3E}">
        <p14:creationId xmlns:p14="http://schemas.microsoft.com/office/powerpoint/2010/main" val="1341209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B54AA9-D1C5-4A71-8BC1-393246244DDE}" type="slidenum">
              <a:rPr lang="en-US" smtClean="0"/>
              <a:t>1</a:t>
            </a:fld>
            <a:endParaRPr lang="en-US" dirty="0"/>
          </a:p>
        </p:txBody>
      </p:sp>
    </p:spTree>
    <p:extLst>
      <p:ext uri="{BB962C8B-B14F-4D97-AF65-F5344CB8AC3E}">
        <p14:creationId xmlns:p14="http://schemas.microsoft.com/office/powerpoint/2010/main" val="161009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B54AA9-D1C5-4A71-8BC1-393246244DDE}" type="slidenum">
              <a:rPr lang="en-US" smtClean="0"/>
              <a:t>2</a:t>
            </a:fld>
            <a:endParaRPr lang="en-US" dirty="0"/>
          </a:p>
        </p:txBody>
      </p:sp>
    </p:spTree>
    <p:extLst>
      <p:ext uri="{BB962C8B-B14F-4D97-AF65-F5344CB8AC3E}">
        <p14:creationId xmlns:p14="http://schemas.microsoft.com/office/powerpoint/2010/main" val="25702546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Rectangle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03FCE02C-6EC6-4E09-BC2C-9FDED4DE236E}" type="datetimeFigureOut">
              <a:rPr lang="en-US" dirty="0"/>
              <a:t>9/8/2021</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2"/>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FB075A7A-4A9A-410F-B848-AB998ACC9419}" type="datetimeFigureOut">
              <a:rPr lang="en-US" dirty="0"/>
              <a:pPr/>
              <a:t>9/8/2021</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AA5F3E88-2D66-4D17-B0FA-EA13CB20B2FF}" type="datetimeFigureOut">
              <a:rPr lang="en-US" dirty="0"/>
              <a:pPr/>
              <a:t>9/8/2021</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sz="18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4D8F36E1-9596-4E98-8786-4A17C5D29C65}" type="datetimeFigureOut">
              <a:rPr lang="en-US" dirty="0"/>
              <a:pPr/>
              <a:t>9/8/2021</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9" name="Rectangle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Rectangle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Rectangle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EE4D1A55-63BC-4BA2-9538-7DDEADA10621}" type="datetimeFigureOut">
              <a:rPr lang="en-US" dirty="0"/>
              <a:t>9/8/2021</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solidFill>
                  <a:schemeClr val="tx2"/>
                </a:solidFil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lvl1pPr>
              <a:defRPr>
                <a:solidFill>
                  <a:schemeClr val="tx2"/>
                </a:solidFill>
              </a:defRPr>
            </a:lvl1pPr>
          </a:lstStyle>
          <a:p>
            <a:fld id="{66D01ABB-8821-4BF5-97A9-E1A66ACAEAA9}" type="datetimeFigureOut">
              <a:rPr lang="en-US" dirty="0"/>
              <a:pPr/>
              <a:t>9/8/2021</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lvl1pPr>
              <a:defRPr>
                <a:solidFill>
                  <a:schemeClr val="tx2"/>
                </a:solidFill>
              </a:defRPr>
            </a:lvl1pPr>
          </a:lstStyle>
          <a:p>
            <a:fld id="{20C37B1C-D4A1-4A4F-A470-80868146AFC5}" type="datetimeFigureOut">
              <a:rPr lang="en-US" dirty="0"/>
              <a:pPr/>
              <a:t>9/8/2021</a:t>
            </a:fld>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fld id="{6D31D1B9-F39E-471E-80A9-595CAA5664AD}" type="datetimeFigureOut">
              <a:rPr lang="en-US" dirty="0"/>
              <a:pPr/>
              <a:t>9/8/2021</a:t>
            </a:fld>
            <a:endParaRPr lang="en-US" dirty="0"/>
          </a:p>
        </p:txBody>
      </p:sp>
      <p:sp>
        <p:nvSpPr>
          <p:cNvPr id="4" name="Footer Placeholder 3"/>
          <p:cNvSpPr>
            <a:spLocks noGrp="1"/>
          </p:cNvSpPr>
          <p:nvPr>
            <p:ph type="ftr" sz="quarter" idx="11"/>
          </p:nvPr>
        </p:nvSpPr>
        <p:spPr/>
        <p:txBody>
          <a:bodyPr/>
          <a:lstStyle>
            <a:lvl1pPr>
              <a:defRPr>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33FCEABC-E2B9-4606-A74F-CB06AF596887}" type="datetimeFigureOut">
              <a:rPr lang="en-US" dirty="0"/>
              <a:pPr/>
              <a:t>9/8/2021</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dirty="0"/>
          </a:p>
        </p:txBody>
      </p:sp>
      <p:sp>
        <p:nvSpPr>
          <p:cNvPr id="4" name="Slide Number Placeholder 3"/>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4" name="Rectangle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Rectangle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Rectangle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790575" y="704850"/>
            <a:ext cx="7562850" cy="51435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tx2"/>
                </a:solidFill>
              </a:defRPr>
            </a:lvl1pPr>
          </a:lstStyle>
          <a:p>
            <a:fld id="{FA8850A0-01A3-4F4E-AA52-F716A9BFD4EB}" type="datetimeFigureOut">
              <a:rPr lang="en-US" dirty="0"/>
              <a:pPr/>
              <a:t>9/8/2021</a:t>
            </a:fld>
            <a:endParaRPr lang="en-US" dirty="0"/>
          </a:p>
        </p:txBody>
      </p:sp>
      <p:sp>
        <p:nvSpPr>
          <p:cNvPr id="6" name="Footer Placeholder 5"/>
          <p:cNvSpPr>
            <a:spLocks noGrp="1"/>
          </p:cNvSpPr>
          <p:nvPr>
            <p:ph type="ftr" sz="quarter" idx="11"/>
          </p:nvPr>
        </p:nvSpPr>
        <p:spPr>
          <a:xfrm>
            <a:off x="3439158" y="6214535"/>
            <a:ext cx="5184648" cy="256032"/>
          </a:xfrm>
        </p:spPr>
        <p:txBody>
          <a:bodyPr/>
          <a:lstStyle>
            <a:lvl1pPr algn="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2"/>
                </a:solidFill>
              </a:defRPr>
            </a:lvl1pPr>
          </a:lstStyle>
          <a:p>
            <a:fld id="{4FAB73BC-B049-4115-A692-8D63A059BFB8}" type="slidenum">
              <a:rPr lang="en-US" dirty="0"/>
              <a:pPr/>
              <a:t>‹#›</a:t>
            </a:fld>
            <a:endParaRPr lang="en-US" dirty="0"/>
          </a:p>
        </p:txBody>
      </p:sp>
      <p:sp>
        <p:nvSpPr>
          <p:cNvPr id="11" name="Rectangle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601076" cy="6382512"/>
          </a:xfrm>
          <a:solidFill>
            <a:srgbClr val="808080"/>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E5811CCA-BB49-46C7-A0E2-F42339750F9A}" type="datetimeFigureOut">
              <a:rPr lang="en-US" dirty="0"/>
              <a:t>9/8/2021</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Rectangle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defRPr>
            </a:lvl1pPr>
          </a:lstStyle>
          <a:p>
            <a:fld id="{17205CAA-4E5A-4223-BD55-C5D2841AC9EF}" type="datetimeFigureOut">
              <a:rPr lang="en-US" dirty="0"/>
              <a:t>9/8/2021</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defRPr>
            </a:lvl1pPr>
          </a:lstStyle>
          <a:p>
            <a:fld id="{4FAB73BC-B049-4115-A692-8D63A059BFB8}"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6pPr>
      <a:lvl7pPr marL="19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7pPr>
      <a:lvl8pPr marL="22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8pPr>
      <a:lvl9pPr marL="25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jpg"/><Relationship Id="rId5" Type="http://schemas.openxmlformats.org/officeDocument/2006/relationships/image" Target="../media/image7.jpg"/><Relationship Id="rId4" Type="http://schemas.openxmlformats.org/officeDocument/2006/relationships/image" Target="../media/image6.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crdownload"/><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 xmlns:a16="http://schemas.microsoft.com/office/drawing/2014/main" id="{93BFCDB3-13C4-4D69-848D-3F1F4D6B8F4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 xmlns:a16="http://schemas.microsoft.com/office/drawing/2014/main" id="{CC2B9599-6E7A-4DD2-B13A-B4F68A1351A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867" y="0"/>
            <a:ext cx="816874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 xmlns:a16="http://schemas.microsoft.com/office/drawing/2014/main" id="{3E377648-1ED1-4112-805B-16C14CE995F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43337" y="643464"/>
            <a:ext cx="6909241" cy="5571072"/>
          </a:xfrm>
          <a:prstGeom prst="rect">
            <a:avLst/>
          </a:prstGeom>
          <a:solidFill>
            <a:schemeClr val="tx1"/>
          </a:solidFill>
          <a:ln w="6350" cap="flat" cmpd="sng" algn="ctr">
            <a:solidFill>
              <a:schemeClr val="tx1"/>
            </a:solidFill>
            <a:prstDash val="solid"/>
          </a:ln>
          <a:effectLst>
            <a:outerShdw blurRad="63500" algn="ctr" rotWithShape="0">
              <a:prstClr val="black">
                <a:alpha val="40000"/>
              </a:prstClr>
            </a:outerShdw>
            <a:softEdge rad="0"/>
          </a:effectLst>
        </p:spPr>
      </p:sp>
      <p:sp>
        <p:nvSpPr>
          <p:cNvPr id="30" name="Rectangle 29">
            <a:extLst>
              <a:ext uri="{FF2B5EF4-FFF2-40B4-BE49-F238E27FC236}">
                <a16:creationId xmlns="" xmlns:a16="http://schemas.microsoft.com/office/drawing/2014/main" id="{D63B59CB-289C-4850-A932-358B9E412BA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812877" y="806752"/>
            <a:ext cx="6570161" cy="5244497"/>
          </a:xfrm>
          <a:prstGeom prst="rect">
            <a:avLst/>
          </a:prstGeom>
          <a:solidFill>
            <a:schemeClr val="tx1"/>
          </a:solidFill>
          <a:ln w="6350" cap="sq" cmpd="sng" algn="ctr">
            <a:solidFill>
              <a:schemeClr val="bg2"/>
            </a:solidFill>
            <a:prstDash val="solid"/>
            <a:miter lim="800000"/>
          </a:ln>
          <a:effectLst/>
        </p:spPr>
      </p:sp>
      <p:pic>
        <p:nvPicPr>
          <p:cNvPr id="19" name="Picture 18" descr="Cactus">
            <a:extLst>
              <a:ext uri="{FF2B5EF4-FFF2-40B4-BE49-F238E27FC236}">
                <a16:creationId xmlns="" xmlns:a16="http://schemas.microsoft.com/office/drawing/2014/main" id="{CA6895E3-C8BD-4010-B9E7-E43BA3DCF210}"/>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t="186" r="1" b="1"/>
          <a:stretch/>
        </p:blipFill>
        <p:spPr>
          <a:xfrm>
            <a:off x="981201" y="971344"/>
            <a:ext cx="6233513" cy="4915313"/>
          </a:xfrm>
          <a:prstGeom prst="rect">
            <a:avLst/>
          </a:prstGeom>
        </p:spPr>
      </p:pic>
      <p:sp>
        <p:nvSpPr>
          <p:cNvPr id="32" name="Rectangle 31">
            <a:extLst>
              <a:ext uri="{FF2B5EF4-FFF2-40B4-BE49-F238E27FC236}">
                <a16:creationId xmlns="" xmlns:a16="http://schemas.microsoft.com/office/drawing/2014/main" id="{98867647-07B7-4265-832F-DE0E80979AC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137837" y="640856"/>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cxnSp>
        <p:nvCxnSpPr>
          <p:cNvPr id="34" name="Straight Connector 33">
            <a:extLst>
              <a:ext uri="{FF2B5EF4-FFF2-40B4-BE49-F238E27FC236}">
                <a16:creationId xmlns="" xmlns:a16="http://schemas.microsoft.com/office/drawing/2014/main" id="{516AC468-2C3D-4337-A9A2-81175F6D54B7}"/>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325213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 xmlns:a16="http://schemas.microsoft.com/office/drawing/2014/main" id="{2A873262-74DB-4FD1-9625-E4616CF011DF}"/>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94377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 xmlns:a16="http://schemas.microsoft.com/office/drawing/2014/main" id="{09F3D15D-CB95-47AD-87F5-9CFF84F61593}"/>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3252137" y="1286150"/>
            <a:ext cx="1691640"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 xmlns:a16="http://schemas.microsoft.com/office/drawing/2014/main" id="{ED90EC3D-482A-4E73-B198-E8341A0D0973}"/>
              </a:ext>
            </a:extLst>
          </p:cNvPr>
          <p:cNvSpPr>
            <a:spLocks noGrp="1"/>
          </p:cNvSpPr>
          <p:nvPr>
            <p:ph type="ctrTitle"/>
          </p:nvPr>
        </p:nvSpPr>
        <p:spPr>
          <a:xfrm>
            <a:off x="8560024" y="285750"/>
            <a:ext cx="3238829" cy="4409397"/>
          </a:xfrm>
        </p:spPr>
        <p:txBody>
          <a:bodyPr>
            <a:normAutofit/>
          </a:bodyPr>
          <a:lstStyle/>
          <a:p>
            <a:r>
              <a:rPr lang="en-US" sz="4800" b="1" dirty="0" smtClean="0">
                <a:solidFill>
                  <a:srgbClr val="FFFFFF"/>
                </a:solidFill>
              </a:rPr>
              <a:t>PRAISE REPORT</a:t>
            </a:r>
            <a:br>
              <a:rPr lang="en-US" sz="4800" b="1" dirty="0" smtClean="0">
                <a:solidFill>
                  <a:srgbClr val="FFFFFF"/>
                </a:solidFill>
              </a:rPr>
            </a:br>
            <a:r>
              <a:rPr lang="en-US" sz="4800" dirty="0" smtClean="0">
                <a:solidFill>
                  <a:srgbClr val="FFFFFF"/>
                </a:solidFill>
              </a:rPr>
              <a:t/>
            </a:r>
            <a:br>
              <a:rPr lang="en-US" sz="4800" dirty="0" smtClean="0">
                <a:solidFill>
                  <a:srgbClr val="FFFFFF"/>
                </a:solidFill>
              </a:rPr>
            </a:br>
            <a:r>
              <a:rPr lang="en-US" sz="4800" b="1" cap="none" spc="0" dirty="0" smtClean="0">
                <a:ln w="22225">
                  <a:solidFill>
                    <a:schemeClr val="accent2"/>
                  </a:solidFill>
                  <a:prstDash val="solid"/>
                </a:ln>
                <a:solidFill>
                  <a:schemeClr val="accent2">
                    <a:lumMod val="40000"/>
                    <a:lumOff val="60000"/>
                  </a:schemeClr>
                </a:solidFill>
                <a:effectLst/>
              </a:rPr>
              <a:t>NORTH REGION</a:t>
            </a:r>
            <a:endParaRPr lang="en-US" sz="4800" b="1" cap="none" spc="0" dirty="0">
              <a:ln w="22225">
                <a:solidFill>
                  <a:schemeClr val="accent2"/>
                </a:solidFill>
                <a:prstDash val="solid"/>
              </a:ln>
              <a:solidFill>
                <a:schemeClr val="accent2">
                  <a:lumMod val="40000"/>
                  <a:lumOff val="60000"/>
                </a:schemeClr>
              </a:solidFill>
              <a:effectLst/>
            </a:endParaRPr>
          </a:p>
        </p:txBody>
      </p:sp>
      <p:sp>
        <p:nvSpPr>
          <p:cNvPr id="7" name="Subtitle 6">
            <a:extLst>
              <a:ext uri="{FF2B5EF4-FFF2-40B4-BE49-F238E27FC236}">
                <a16:creationId xmlns="" xmlns:a16="http://schemas.microsoft.com/office/drawing/2014/main" id="{2048EE7C-B77F-4E59-88A7-DD66337BB69C}"/>
              </a:ext>
            </a:extLst>
          </p:cNvPr>
          <p:cNvSpPr>
            <a:spLocks noGrp="1"/>
          </p:cNvSpPr>
          <p:nvPr>
            <p:ph type="subTitle" idx="1"/>
          </p:nvPr>
        </p:nvSpPr>
        <p:spPr>
          <a:xfrm>
            <a:off x="8560024" y="4708186"/>
            <a:ext cx="3238829" cy="1496816"/>
          </a:xfrm>
        </p:spPr>
        <p:txBody>
          <a:bodyPr>
            <a:normAutofit/>
          </a:bodyPr>
          <a:lstStyle/>
          <a:p>
            <a:endParaRPr lang="en-US" sz="2800" b="1" spc="0" dirty="0" smtClean="0">
              <a:ln w="13462">
                <a:solidFill>
                  <a:schemeClr val="bg1"/>
                </a:solidFill>
                <a:prstDash val="solid"/>
              </a:ln>
              <a:solidFill>
                <a:srgbClr val="FF0000"/>
              </a:solidFill>
              <a:effectLst>
                <a:outerShdw dist="38100" dir="2700000" algn="bl" rotWithShape="0">
                  <a:schemeClr val="accent5"/>
                </a:outerShdw>
              </a:effectLst>
            </a:endParaRPr>
          </a:p>
          <a:p>
            <a:r>
              <a:rPr lang="en-US" sz="2800" b="1" spc="0" dirty="0" smtClean="0">
                <a:ln w="13462">
                  <a:solidFill>
                    <a:schemeClr val="bg1"/>
                  </a:solidFill>
                  <a:prstDash val="solid"/>
                </a:ln>
                <a:solidFill>
                  <a:srgbClr val="FF0000"/>
                </a:solidFill>
                <a:effectLst>
                  <a:outerShdw dist="38100" dir="2700000" algn="bl" rotWithShape="0">
                    <a:schemeClr val="accent5"/>
                  </a:outerShdw>
                </a:effectLst>
              </a:rPr>
              <a:t>AUGUST 2021</a:t>
            </a:r>
            <a:endParaRPr lang="en-US" sz="2800" b="1" spc="0" dirty="0">
              <a:ln w="13462">
                <a:solidFill>
                  <a:schemeClr val="bg1"/>
                </a:solidFill>
                <a:prstDash val="solid"/>
              </a:ln>
              <a:solidFill>
                <a:srgbClr val="FF0000"/>
              </a:solidFill>
              <a:effectLst>
                <a:outerShdw dist="38100" dir="2700000" algn="bl" rotWithShape="0">
                  <a:schemeClr val="accent5"/>
                </a:outerShdw>
              </a:effectLst>
            </a:endParaRPr>
          </a:p>
        </p:txBody>
      </p:sp>
      <p:pic>
        <p:nvPicPr>
          <p:cNvPr id="13" name="Picture 6" descr="http://blog.troopchurch.com/wp-content/uploads/2020/07/aoj-300x300.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57288" y="1535663"/>
            <a:ext cx="5872161" cy="4385961"/>
          </a:xfrm>
          <a:prstGeom prst="rect">
            <a:avLst/>
          </a:prstGeom>
          <a:noFill/>
          <a:scene3d>
            <a:camera prst="orthographicFront"/>
            <a:lightRig rig="threePt" dir="t"/>
          </a:scene3d>
          <a:sp3d>
            <a:bevelT/>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57697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539435"/>
          </a:xfrm>
        </p:spPr>
        <p:txBody>
          <a:bodyPr>
            <a:normAutofit fontScale="90000"/>
          </a:bodyPr>
          <a:lstStyle/>
          <a:p>
            <a:r>
              <a:rPr lang="en-IN" dirty="0" smtClean="0"/>
              <a:t>F.R.P - CHANDIGARH</a:t>
            </a:r>
            <a:endParaRPr lang="en-IN" dirty="0"/>
          </a:p>
        </p:txBody>
      </p:sp>
      <p:sp>
        <p:nvSpPr>
          <p:cNvPr id="3" name="Content Placeholder 2"/>
          <p:cNvSpPr>
            <a:spLocks noGrp="1"/>
          </p:cNvSpPr>
          <p:nvPr>
            <p:ph idx="1"/>
          </p:nvPr>
        </p:nvSpPr>
        <p:spPr>
          <a:xfrm>
            <a:off x="1066800" y="1182029"/>
            <a:ext cx="10058400" cy="4853011"/>
          </a:xfrm>
        </p:spPr>
        <p:txBody>
          <a:bodyPr>
            <a:normAutofit lnSpcReduction="10000"/>
          </a:bodyPr>
          <a:lstStyle/>
          <a:p>
            <a:r>
              <a:rPr lang="en-IN" b="1" dirty="0" smtClean="0"/>
              <a:t>Training Coordinator :	Sol</a:t>
            </a:r>
            <a:r>
              <a:rPr lang="en-IN" dirty="0"/>
              <a:t>. </a:t>
            </a:r>
            <a:r>
              <a:rPr lang="en-IN" b="1" dirty="0" smtClean="0"/>
              <a:t>Mini</a:t>
            </a:r>
            <a:endParaRPr lang="en-US" b="1" dirty="0" smtClean="0"/>
          </a:p>
          <a:p>
            <a:r>
              <a:rPr lang="en-US" b="1" dirty="0" smtClean="0"/>
              <a:t>Duration: 13.08.2021 </a:t>
            </a:r>
            <a:r>
              <a:rPr lang="en-US" b="1" dirty="0"/>
              <a:t>to </a:t>
            </a:r>
            <a:r>
              <a:rPr lang="en-US" b="1" dirty="0" smtClean="0"/>
              <a:t>29.08.2021 </a:t>
            </a:r>
          </a:p>
          <a:p>
            <a:r>
              <a:rPr lang="en-US" b="1" dirty="0"/>
              <a:t>Time: </a:t>
            </a:r>
            <a:r>
              <a:rPr lang="en-US" b="1" dirty="0" smtClean="0"/>
              <a:t>9.00 </a:t>
            </a:r>
            <a:r>
              <a:rPr lang="en-US" b="1" dirty="0"/>
              <a:t>to </a:t>
            </a:r>
            <a:r>
              <a:rPr lang="en-US" b="1" dirty="0" smtClean="0"/>
              <a:t>10.30 PM</a:t>
            </a:r>
          </a:p>
          <a:p>
            <a:r>
              <a:rPr lang="en-US" b="1" dirty="0" smtClean="0"/>
              <a:t>Number </a:t>
            </a:r>
            <a:r>
              <a:rPr lang="en-US" b="1" dirty="0"/>
              <a:t>of Participants:</a:t>
            </a:r>
            <a:r>
              <a:rPr lang="en-US" dirty="0"/>
              <a:t> </a:t>
            </a:r>
            <a:r>
              <a:rPr lang="en-US" dirty="0" smtClean="0"/>
              <a:t>12 Nos</a:t>
            </a:r>
          </a:p>
          <a:p>
            <a:r>
              <a:rPr lang="en-US" b="1" dirty="0"/>
              <a:t>Testimonies of </a:t>
            </a:r>
            <a:r>
              <a:rPr lang="en-US" b="1" dirty="0" smtClean="0"/>
              <a:t>Participants</a:t>
            </a:r>
            <a:r>
              <a:rPr lang="en-US" dirty="0" smtClean="0"/>
              <a:t>:</a:t>
            </a:r>
          </a:p>
          <a:p>
            <a:pPr lvl="0"/>
            <a:r>
              <a:rPr lang="en-US" dirty="0"/>
              <a:t>1</a:t>
            </a:r>
            <a:r>
              <a:rPr lang="en-US" dirty="0" smtClean="0"/>
              <a:t>. </a:t>
            </a:r>
            <a:r>
              <a:rPr lang="en-US" dirty="0" err="1" smtClean="0"/>
              <a:t>Sol.Bimla</a:t>
            </a:r>
            <a:r>
              <a:rPr lang="en-US" dirty="0" smtClean="0"/>
              <a:t> </a:t>
            </a:r>
            <a:r>
              <a:rPr lang="en-US" dirty="0"/>
              <a:t>praised God for helping her to pray. During lockdown she was not able to hear word of God or pray</a:t>
            </a:r>
            <a:r>
              <a:rPr lang="en-US" dirty="0" smtClean="0"/>
              <a:t>. After </a:t>
            </a:r>
            <a:r>
              <a:rPr lang="en-US" dirty="0"/>
              <a:t>attending the classes she got delivered from busyness and now she is able to sit in prayer for more than 30 mins. </a:t>
            </a:r>
            <a:endParaRPr lang="en-US" dirty="0" smtClean="0"/>
          </a:p>
          <a:p>
            <a:pPr lvl="0"/>
            <a:r>
              <a:rPr lang="en-US" dirty="0" smtClean="0"/>
              <a:t>2. Sol</a:t>
            </a:r>
            <a:r>
              <a:rPr lang="en-US" dirty="0"/>
              <a:t>. Suresh thanked God for blessing him through the class. He was able to understand how forgiveness is the main aspect of deliverance from demonic strongholds</a:t>
            </a:r>
            <a:r>
              <a:rPr lang="en-US" dirty="0" smtClean="0"/>
              <a:t>.</a:t>
            </a:r>
          </a:p>
          <a:p>
            <a:r>
              <a:rPr lang="en-US" b="1" dirty="0"/>
              <a:t>Participants Interested in Teaching: </a:t>
            </a:r>
          </a:p>
          <a:p>
            <a:r>
              <a:rPr lang="en-US" altLang="zh-CN" b="1" dirty="0"/>
              <a:t>Sol. </a:t>
            </a:r>
            <a:r>
              <a:rPr lang="en-IN" altLang="zh-CN" b="1" dirty="0" err="1" smtClean="0"/>
              <a:t>Sagar</a:t>
            </a:r>
            <a:r>
              <a:rPr lang="en-IN" altLang="zh-CN" b="1" dirty="0" smtClean="0"/>
              <a:t> Prince</a:t>
            </a:r>
            <a:endParaRPr lang="zh-CN" altLang="en-US" b="1" dirty="0"/>
          </a:p>
          <a:p>
            <a:r>
              <a:rPr lang="en-US" altLang="zh-CN" b="1" dirty="0"/>
              <a:t>Sol. </a:t>
            </a:r>
            <a:r>
              <a:rPr lang="en-US" altLang="zh-CN" b="1" dirty="0" err="1" smtClean="0"/>
              <a:t>Babli</a:t>
            </a:r>
            <a:endParaRPr lang="en-US" dirty="0" smtClean="0"/>
          </a:p>
        </p:txBody>
      </p:sp>
    </p:spTree>
    <p:extLst>
      <p:ext uri="{BB962C8B-B14F-4D97-AF65-F5344CB8AC3E}">
        <p14:creationId xmlns:p14="http://schemas.microsoft.com/office/powerpoint/2010/main" val="2957847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539435"/>
          </a:xfrm>
        </p:spPr>
        <p:txBody>
          <a:bodyPr>
            <a:normAutofit fontScale="90000"/>
          </a:bodyPr>
          <a:lstStyle/>
          <a:p>
            <a:r>
              <a:rPr lang="en-IN" dirty="0" smtClean="0"/>
              <a:t>F.R.P – HIMACHAL PRADESH</a:t>
            </a:r>
            <a:endParaRPr lang="en-IN" dirty="0"/>
          </a:p>
        </p:txBody>
      </p:sp>
      <p:sp>
        <p:nvSpPr>
          <p:cNvPr id="3" name="Content Placeholder 2"/>
          <p:cNvSpPr>
            <a:spLocks noGrp="1"/>
          </p:cNvSpPr>
          <p:nvPr>
            <p:ph idx="1"/>
          </p:nvPr>
        </p:nvSpPr>
        <p:spPr>
          <a:xfrm>
            <a:off x="1066800" y="1182029"/>
            <a:ext cx="10058400" cy="4853011"/>
          </a:xfrm>
        </p:spPr>
        <p:txBody>
          <a:bodyPr>
            <a:normAutofit/>
          </a:bodyPr>
          <a:lstStyle/>
          <a:p>
            <a:r>
              <a:rPr lang="en-IN" b="1" dirty="0" smtClean="0"/>
              <a:t>Training Coordinator :	Sol</a:t>
            </a:r>
            <a:r>
              <a:rPr lang="en-IN" dirty="0"/>
              <a:t>. </a:t>
            </a:r>
            <a:r>
              <a:rPr lang="en-IN" b="1" dirty="0" smtClean="0"/>
              <a:t>Mini</a:t>
            </a:r>
            <a:endParaRPr lang="en-US" b="1" dirty="0" smtClean="0"/>
          </a:p>
          <a:p>
            <a:r>
              <a:rPr lang="en-US" b="1" dirty="0" smtClean="0"/>
              <a:t>Duration: 14.08.2021 </a:t>
            </a:r>
            <a:r>
              <a:rPr lang="en-US" b="1" dirty="0"/>
              <a:t>to </a:t>
            </a:r>
            <a:r>
              <a:rPr lang="en-US" b="1" dirty="0" smtClean="0"/>
              <a:t>21.08.2021 </a:t>
            </a:r>
          </a:p>
          <a:p>
            <a:r>
              <a:rPr lang="en-US" b="1" dirty="0"/>
              <a:t>Time: </a:t>
            </a:r>
            <a:r>
              <a:rPr lang="en-US" b="1" dirty="0" smtClean="0"/>
              <a:t>7.00 </a:t>
            </a:r>
            <a:r>
              <a:rPr lang="en-US" b="1" dirty="0"/>
              <a:t>to </a:t>
            </a:r>
            <a:r>
              <a:rPr lang="en-US" b="1" dirty="0" smtClean="0"/>
              <a:t>8.30 PM</a:t>
            </a:r>
          </a:p>
          <a:p>
            <a:r>
              <a:rPr lang="en-US" b="1" dirty="0" smtClean="0"/>
              <a:t>Number </a:t>
            </a:r>
            <a:r>
              <a:rPr lang="en-US" b="1" dirty="0"/>
              <a:t>of Participants:</a:t>
            </a:r>
            <a:r>
              <a:rPr lang="en-US" dirty="0"/>
              <a:t> </a:t>
            </a:r>
            <a:r>
              <a:rPr lang="en-US" dirty="0" smtClean="0"/>
              <a:t>11 Nos</a:t>
            </a:r>
          </a:p>
          <a:p>
            <a:r>
              <a:rPr lang="en-US" b="1" dirty="0"/>
              <a:t>Testimonies of </a:t>
            </a:r>
            <a:r>
              <a:rPr lang="en-US" b="1" dirty="0" smtClean="0"/>
              <a:t>Participants</a:t>
            </a:r>
            <a:r>
              <a:rPr lang="en-US" dirty="0" smtClean="0"/>
              <a:t>:</a:t>
            </a:r>
          </a:p>
          <a:p>
            <a:pPr lvl="0"/>
            <a:r>
              <a:rPr lang="en-US" dirty="0"/>
              <a:t>1. </a:t>
            </a:r>
            <a:r>
              <a:rPr lang="en-US" dirty="0" smtClean="0"/>
              <a:t>Sol. </a:t>
            </a:r>
            <a:r>
              <a:rPr lang="en-US" dirty="0" err="1" smtClean="0"/>
              <a:t>Asrita</a:t>
            </a:r>
            <a:r>
              <a:rPr lang="en-US" dirty="0" smtClean="0"/>
              <a:t>: There </a:t>
            </a:r>
            <a:r>
              <a:rPr lang="en-US" dirty="0"/>
              <a:t>have been so many problems in her life</a:t>
            </a:r>
            <a:r>
              <a:rPr lang="en-US" dirty="0" smtClean="0"/>
              <a:t>. Between </a:t>
            </a:r>
            <a:r>
              <a:rPr lang="en-US" dirty="0"/>
              <a:t>wife and </a:t>
            </a:r>
            <a:r>
              <a:rPr lang="en-US" dirty="0" smtClean="0"/>
              <a:t>husband. There </a:t>
            </a:r>
            <a:r>
              <a:rPr lang="en-US" dirty="0"/>
              <a:t>was no harmony between them</a:t>
            </a:r>
            <a:r>
              <a:rPr lang="en-US" dirty="0" smtClean="0"/>
              <a:t>. Through </a:t>
            </a:r>
            <a:r>
              <a:rPr lang="en-US" dirty="0"/>
              <a:t>the FRP classes. There was unity in their family life. </a:t>
            </a:r>
            <a:endParaRPr lang="en-US" dirty="0" smtClean="0"/>
          </a:p>
          <a:p>
            <a:pPr lvl="0"/>
            <a:r>
              <a:rPr lang="en-US" dirty="0" smtClean="0"/>
              <a:t>2. Sol. </a:t>
            </a:r>
            <a:r>
              <a:rPr lang="en-US" dirty="0" err="1" smtClean="0"/>
              <a:t>Febina</a:t>
            </a:r>
            <a:r>
              <a:rPr lang="en-US" dirty="0" smtClean="0"/>
              <a:t>: Through  </a:t>
            </a:r>
            <a:r>
              <a:rPr lang="en-US" dirty="0"/>
              <a:t>the FRP classes</a:t>
            </a:r>
            <a:r>
              <a:rPr lang="en-US" dirty="0" smtClean="0"/>
              <a:t>. Gained </a:t>
            </a:r>
            <a:r>
              <a:rPr lang="en-US" dirty="0"/>
              <a:t>this knowledge that the evil spirit can dwell in the life of a believer</a:t>
            </a:r>
            <a:r>
              <a:rPr lang="en-US" dirty="0" smtClean="0"/>
              <a:t>. This </a:t>
            </a:r>
            <a:r>
              <a:rPr lang="en-US" dirty="0"/>
              <a:t>was the first time they had received this knowledge</a:t>
            </a:r>
            <a:r>
              <a:rPr lang="en-US" dirty="0" smtClean="0"/>
              <a:t>.</a:t>
            </a:r>
          </a:p>
          <a:p>
            <a:r>
              <a:rPr lang="en-US" b="1" dirty="0"/>
              <a:t>Participants Interested in Teaching: </a:t>
            </a:r>
          </a:p>
          <a:p>
            <a:r>
              <a:rPr lang="en-US" altLang="zh-CN" b="1" dirty="0"/>
              <a:t>Sol. </a:t>
            </a:r>
            <a:r>
              <a:rPr lang="en-IN" altLang="zh-CN" b="1" dirty="0" err="1" smtClean="0"/>
              <a:t>Mukti</a:t>
            </a:r>
            <a:r>
              <a:rPr lang="en-IN" altLang="zh-CN" b="1" dirty="0" smtClean="0"/>
              <a:t> Dani</a:t>
            </a:r>
            <a:endParaRPr lang="zh-CN" altLang="en-US" b="1" dirty="0"/>
          </a:p>
          <a:p>
            <a:r>
              <a:rPr lang="en-US" altLang="zh-CN" b="1" dirty="0"/>
              <a:t>Sol. </a:t>
            </a:r>
            <a:r>
              <a:rPr lang="en-US" altLang="zh-CN" b="1" dirty="0" smtClean="0"/>
              <a:t>Amrita</a:t>
            </a:r>
            <a:endParaRPr lang="en-US" dirty="0"/>
          </a:p>
          <a:p>
            <a:pPr lvl="0"/>
            <a:endParaRPr lang="en-US" dirty="0" smtClean="0"/>
          </a:p>
        </p:txBody>
      </p:sp>
    </p:spTree>
    <p:extLst>
      <p:ext uri="{BB962C8B-B14F-4D97-AF65-F5344CB8AC3E}">
        <p14:creationId xmlns:p14="http://schemas.microsoft.com/office/powerpoint/2010/main" val="7611556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539435"/>
          </a:xfrm>
        </p:spPr>
        <p:txBody>
          <a:bodyPr>
            <a:normAutofit fontScale="90000"/>
          </a:bodyPr>
          <a:lstStyle/>
          <a:p>
            <a:r>
              <a:rPr lang="en-IN" dirty="0" smtClean="0"/>
              <a:t>F.R.P – UTTAR PRADESH WEST</a:t>
            </a:r>
            <a:endParaRPr lang="en-IN" dirty="0"/>
          </a:p>
        </p:txBody>
      </p:sp>
      <p:sp>
        <p:nvSpPr>
          <p:cNvPr id="3" name="Content Placeholder 2"/>
          <p:cNvSpPr>
            <a:spLocks noGrp="1"/>
          </p:cNvSpPr>
          <p:nvPr>
            <p:ph idx="1"/>
          </p:nvPr>
        </p:nvSpPr>
        <p:spPr>
          <a:xfrm>
            <a:off x="1066800" y="1182029"/>
            <a:ext cx="10058400" cy="4853011"/>
          </a:xfrm>
        </p:spPr>
        <p:txBody>
          <a:bodyPr>
            <a:normAutofit fontScale="92500" lnSpcReduction="20000"/>
          </a:bodyPr>
          <a:lstStyle/>
          <a:p>
            <a:r>
              <a:rPr lang="en-IN" b="1" dirty="0" smtClean="0"/>
              <a:t>Training Coordinator :	Sol</a:t>
            </a:r>
            <a:r>
              <a:rPr lang="en-IN" dirty="0"/>
              <a:t>. </a:t>
            </a:r>
            <a:r>
              <a:rPr lang="en-IN" b="1" dirty="0" smtClean="0"/>
              <a:t>Mini</a:t>
            </a:r>
            <a:endParaRPr lang="en-US" b="1" dirty="0" smtClean="0"/>
          </a:p>
          <a:p>
            <a:r>
              <a:rPr lang="en-US" b="1" dirty="0" smtClean="0"/>
              <a:t>Duration: 13.08.2021 </a:t>
            </a:r>
            <a:r>
              <a:rPr lang="en-US" b="1" dirty="0"/>
              <a:t>to </a:t>
            </a:r>
            <a:r>
              <a:rPr lang="en-US" b="1" dirty="0" smtClean="0"/>
              <a:t>21.08.2021 </a:t>
            </a:r>
          </a:p>
          <a:p>
            <a:r>
              <a:rPr lang="en-US" b="1" dirty="0"/>
              <a:t>Time: 2.00 to 4.00 </a:t>
            </a:r>
            <a:r>
              <a:rPr lang="en-US" b="1" dirty="0" smtClean="0"/>
              <a:t>PM</a:t>
            </a:r>
          </a:p>
          <a:p>
            <a:r>
              <a:rPr lang="en-US" b="1" dirty="0" smtClean="0"/>
              <a:t>Number </a:t>
            </a:r>
            <a:r>
              <a:rPr lang="en-US" b="1" dirty="0"/>
              <a:t>of Participants:</a:t>
            </a:r>
            <a:r>
              <a:rPr lang="en-US" dirty="0"/>
              <a:t> </a:t>
            </a:r>
            <a:r>
              <a:rPr lang="en-US" dirty="0" smtClean="0"/>
              <a:t>10 Nos</a:t>
            </a:r>
          </a:p>
          <a:p>
            <a:r>
              <a:rPr lang="en-US" b="1" dirty="0"/>
              <a:t>Testimonies of </a:t>
            </a:r>
            <a:r>
              <a:rPr lang="en-US" b="1" dirty="0" smtClean="0"/>
              <a:t>Participants</a:t>
            </a:r>
            <a:r>
              <a:rPr lang="en-US" dirty="0" smtClean="0"/>
              <a:t>:</a:t>
            </a:r>
          </a:p>
          <a:p>
            <a:pPr lvl="0"/>
            <a:r>
              <a:rPr lang="en-US" dirty="0" smtClean="0"/>
              <a:t>1.  Sol. </a:t>
            </a:r>
            <a:r>
              <a:rPr lang="en-US" dirty="0" err="1" smtClean="0"/>
              <a:t>Sita</a:t>
            </a:r>
            <a:r>
              <a:rPr lang="en-US" dirty="0" smtClean="0"/>
              <a:t> </a:t>
            </a:r>
            <a:r>
              <a:rPr lang="en-US" dirty="0"/>
              <a:t>saw a vision</a:t>
            </a:r>
            <a:r>
              <a:rPr lang="en-US" dirty="0" smtClean="0"/>
              <a:t>. A </a:t>
            </a:r>
            <a:r>
              <a:rPr lang="en-US" dirty="0"/>
              <a:t>huge crowd was coming towards light  of God</a:t>
            </a:r>
            <a:r>
              <a:rPr lang="en-US" dirty="0" smtClean="0"/>
              <a:t>. One </a:t>
            </a:r>
            <a:r>
              <a:rPr lang="en-US" dirty="0"/>
              <a:t>person had a bond in His tongue</a:t>
            </a:r>
            <a:r>
              <a:rPr lang="en-US" dirty="0" smtClean="0"/>
              <a:t>. Satan </a:t>
            </a:r>
            <a:r>
              <a:rPr lang="en-US" dirty="0"/>
              <a:t>was tied to him, that bond was opened</a:t>
            </a:r>
            <a:r>
              <a:rPr lang="en-US" dirty="0" smtClean="0"/>
              <a:t>. Glory </a:t>
            </a:r>
            <a:r>
              <a:rPr lang="en-US" dirty="0"/>
              <a:t>To </a:t>
            </a:r>
            <a:r>
              <a:rPr lang="en-US" dirty="0" smtClean="0"/>
              <a:t>God</a:t>
            </a:r>
          </a:p>
          <a:p>
            <a:pPr lvl="0"/>
            <a:r>
              <a:rPr lang="en-US" dirty="0" smtClean="0"/>
              <a:t>2. Sol. </a:t>
            </a:r>
            <a:r>
              <a:rPr lang="en-US" dirty="0" err="1" smtClean="0"/>
              <a:t>Basanti</a:t>
            </a:r>
            <a:r>
              <a:rPr lang="en-US" dirty="0" smtClean="0"/>
              <a:t> used </a:t>
            </a:r>
            <a:r>
              <a:rPr lang="en-US" dirty="0"/>
              <a:t>to go to church earlier</a:t>
            </a:r>
            <a:r>
              <a:rPr lang="en-US" dirty="0" smtClean="0"/>
              <a:t>. But </a:t>
            </a:r>
            <a:r>
              <a:rPr lang="en-US" dirty="0"/>
              <a:t>didn't know about the forts. Well understood through FRP class. Glory to God 3.)Poonam-Attended A class for the first time</a:t>
            </a:r>
            <a:r>
              <a:rPr lang="en-US" dirty="0" smtClean="0"/>
              <a:t>. Got </a:t>
            </a:r>
            <a:r>
              <a:rPr lang="en-US" dirty="0"/>
              <a:t>to learn a lot of new things</a:t>
            </a:r>
            <a:r>
              <a:rPr lang="en-US" dirty="0" smtClean="0"/>
              <a:t>. Lord </a:t>
            </a:r>
            <a:r>
              <a:rPr lang="en-US" dirty="0"/>
              <a:t>blessed me a lot</a:t>
            </a:r>
            <a:r>
              <a:rPr lang="en-US" dirty="0" smtClean="0"/>
              <a:t>. She </a:t>
            </a:r>
            <a:r>
              <a:rPr lang="en-US" dirty="0"/>
              <a:t>felt good</a:t>
            </a:r>
            <a:r>
              <a:rPr lang="en-US" dirty="0" smtClean="0"/>
              <a:t>. Glory </a:t>
            </a:r>
            <a:r>
              <a:rPr lang="en-US" dirty="0"/>
              <a:t>To </a:t>
            </a:r>
            <a:r>
              <a:rPr lang="en-US" dirty="0" smtClean="0"/>
              <a:t>God</a:t>
            </a:r>
          </a:p>
          <a:p>
            <a:pPr lvl="0"/>
            <a:r>
              <a:rPr lang="en-US" b="1" dirty="0" smtClean="0"/>
              <a:t>Participants </a:t>
            </a:r>
            <a:r>
              <a:rPr lang="en-US" b="1" dirty="0"/>
              <a:t>Interested in Teaching: </a:t>
            </a:r>
          </a:p>
          <a:p>
            <a:r>
              <a:rPr lang="en-US" altLang="zh-CN" sz="2000" dirty="0"/>
              <a:t>Sol .</a:t>
            </a:r>
            <a:r>
              <a:rPr lang="en-US" altLang="zh-CN" sz="2000" dirty="0" err="1"/>
              <a:t>Menka</a:t>
            </a:r>
            <a:r>
              <a:rPr lang="en-US" altLang="zh-CN" sz="2000" dirty="0"/>
              <a:t> </a:t>
            </a:r>
            <a:endParaRPr lang="zh-CN" altLang="en-US" dirty="0"/>
          </a:p>
          <a:p>
            <a:r>
              <a:rPr lang="en-US" altLang="zh-CN" dirty="0"/>
              <a:t>Sol. Rajesh </a:t>
            </a:r>
            <a:endParaRPr lang="zh-CN" altLang="en-US" dirty="0"/>
          </a:p>
          <a:p>
            <a:r>
              <a:rPr lang="en-US" altLang="zh-CN" dirty="0"/>
              <a:t>Sol. </a:t>
            </a:r>
            <a:r>
              <a:rPr lang="en-US" altLang="zh-CN" dirty="0" err="1"/>
              <a:t>Sita</a:t>
            </a:r>
            <a:endParaRPr lang="zh-CN" altLang="en-US" dirty="0"/>
          </a:p>
          <a:p>
            <a:r>
              <a:rPr lang="en-US" altLang="zh-CN" dirty="0"/>
              <a:t>Sol. Poonam </a:t>
            </a:r>
            <a:endParaRPr lang="zh-CN" altLang="en-US" dirty="0"/>
          </a:p>
          <a:p>
            <a:r>
              <a:rPr lang="en-US" altLang="zh-CN" dirty="0"/>
              <a:t>Sol. </a:t>
            </a:r>
            <a:r>
              <a:rPr lang="en-US" altLang="zh-CN" dirty="0" err="1"/>
              <a:t>Mahendra</a:t>
            </a:r>
            <a:r>
              <a:rPr lang="en-US" altLang="zh-CN" dirty="0"/>
              <a:t> </a:t>
            </a:r>
            <a:endParaRPr lang="zh-CN" altLang="en-US" dirty="0"/>
          </a:p>
          <a:p>
            <a:pPr lvl="0"/>
            <a:endParaRPr lang="en-US" dirty="0" smtClean="0"/>
          </a:p>
        </p:txBody>
      </p:sp>
    </p:spTree>
    <p:extLst>
      <p:ext uri="{BB962C8B-B14F-4D97-AF65-F5344CB8AC3E}">
        <p14:creationId xmlns:p14="http://schemas.microsoft.com/office/powerpoint/2010/main" val="25514044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910424" y="3244334"/>
            <a:ext cx="2371162" cy="707886"/>
          </a:xfrm>
          <a:prstGeom prst="rect">
            <a:avLst/>
          </a:prstGeom>
        </p:spPr>
        <p:txBody>
          <a:bodyPr wrap="none">
            <a:spAutoFit/>
          </a:bodyPr>
          <a:lstStyle/>
          <a:p>
            <a:pPr algn="ctr"/>
            <a:r>
              <a:rPr lang="en-IN" sz="4000" dirty="0" smtClean="0"/>
              <a:t>HEALING</a:t>
            </a:r>
            <a:endParaRPr lang="en-IN" sz="4000" dirty="0"/>
          </a:p>
        </p:txBody>
      </p:sp>
    </p:spTree>
    <p:extLst>
      <p:ext uri="{BB962C8B-B14F-4D97-AF65-F5344CB8AC3E}">
        <p14:creationId xmlns:p14="http://schemas.microsoft.com/office/powerpoint/2010/main" val="39370829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539435"/>
          </a:xfrm>
        </p:spPr>
        <p:txBody>
          <a:bodyPr>
            <a:normAutofit fontScale="90000"/>
          </a:bodyPr>
          <a:lstStyle/>
          <a:p>
            <a:r>
              <a:rPr lang="en-IN" dirty="0" smtClean="0"/>
              <a:t>HEALING – DELHI</a:t>
            </a:r>
            <a:endParaRPr lang="en-IN" dirty="0"/>
          </a:p>
        </p:txBody>
      </p:sp>
      <p:sp>
        <p:nvSpPr>
          <p:cNvPr id="3" name="Content Placeholder 2"/>
          <p:cNvSpPr>
            <a:spLocks noGrp="1"/>
          </p:cNvSpPr>
          <p:nvPr>
            <p:ph idx="1"/>
          </p:nvPr>
        </p:nvSpPr>
        <p:spPr>
          <a:xfrm>
            <a:off x="1066800" y="1182029"/>
            <a:ext cx="10058400" cy="4853011"/>
          </a:xfrm>
        </p:spPr>
        <p:txBody>
          <a:bodyPr>
            <a:normAutofit fontScale="85000" lnSpcReduction="10000"/>
          </a:bodyPr>
          <a:lstStyle/>
          <a:p>
            <a:r>
              <a:rPr lang="en-IN" b="1" dirty="0" smtClean="0"/>
              <a:t>Training Coordinator : Sol</a:t>
            </a:r>
            <a:r>
              <a:rPr lang="en-IN" b="1" dirty="0"/>
              <a:t>. </a:t>
            </a:r>
            <a:r>
              <a:rPr lang="en-IN" b="1" dirty="0" smtClean="0"/>
              <a:t>LISSY</a:t>
            </a:r>
            <a:endParaRPr lang="en-US" b="1" dirty="0" smtClean="0"/>
          </a:p>
          <a:p>
            <a:r>
              <a:rPr lang="en-US" b="1" dirty="0" smtClean="0"/>
              <a:t>Duration: 23.08.2021 </a:t>
            </a:r>
            <a:r>
              <a:rPr lang="en-US" b="1" dirty="0"/>
              <a:t>to </a:t>
            </a:r>
            <a:r>
              <a:rPr lang="en-US" b="1" dirty="0" smtClean="0"/>
              <a:t>28.08.2021 </a:t>
            </a:r>
          </a:p>
          <a:p>
            <a:r>
              <a:rPr lang="en-US" b="1" dirty="0" smtClean="0"/>
              <a:t>Time: 2.00 to 4.00 pm</a:t>
            </a:r>
          </a:p>
          <a:p>
            <a:r>
              <a:rPr lang="en-US" b="1" dirty="0" smtClean="0"/>
              <a:t>Number </a:t>
            </a:r>
            <a:r>
              <a:rPr lang="en-US" b="1" dirty="0"/>
              <a:t>of Participants:</a:t>
            </a:r>
            <a:r>
              <a:rPr lang="en-US" dirty="0"/>
              <a:t> </a:t>
            </a:r>
            <a:r>
              <a:rPr lang="en-US" b="1" dirty="0" smtClean="0"/>
              <a:t>13 Nos</a:t>
            </a:r>
          </a:p>
          <a:p>
            <a:r>
              <a:rPr lang="en-US" b="1" dirty="0"/>
              <a:t>Testimonies of </a:t>
            </a:r>
            <a:r>
              <a:rPr lang="en-US" b="1" dirty="0" smtClean="0"/>
              <a:t>Participants</a:t>
            </a:r>
            <a:r>
              <a:rPr lang="en-US" dirty="0" smtClean="0"/>
              <a:t>:</a:t>
            </a:r>
          </a:p>
          <a:p>
            <a:r>
              <a:rPr lang="en-US" dirty="0" smtClean="0"/>
              <a:t>1.  Sol. Priyanka Arora: </a:t>
            </a:r>
            <a:r>
              <a:rPr lang="en-US" dirty="0"/>
              <a:t>When I started attending FRP classes, I learnt a lot about forgiveness. Learnt the real meaning of forgiveness. I was not able to forgive quite a few people from the core of my heart. So my heart and mind was lacking peace. FRP classes helped me a lot enabling me to forgive those people who have been the cause of my hurt. </a:t>
            </a:r>
            <a:r>
              <a:rPr lang="en-US" dirty="0" smtClean="0"/>
              <a:t>In </a:t>
            </a:r>
            <a:r>
              <a:rPr lang="en-US" dirty="0"/>
              <a:t>the Inner Healing class today, God healed and delivered me completely from my persistent headache which troubled me for quite some time) which was due to </a:t>
            </a:r>
            <a:r>
              <a:rPr lang="en-US" dirty="0" smtClean="0"/>
              <a:t>forgiveness </a:t>
            </a:r>
            <a:r>
              <a:rPr lang="en-US" dirty="0"/>
              <a:t>in my heart. What I learnt in the class I prayed accordingly and that stronghold of deep-rooted </a:t>
            </a:r>
            <a:r>
              <a:rPr lang="en-US" dirty="0" smtClean="0"/>
              <a:t>forgiveness </a:t>
            </a:r>
            <a:r>
              <a:rPr lang="en-US" dirty="0"/>
              <a:t>was broken and I got completely healed. </a:t>
            </a:r>
            <a:endParaRPr lang="en-IN" dirty="0"/>
          </a:p>
          <a:p>
            <a:r>
              <a:rPr lang="en-US" dirty="0"/>
              <a:t>Glory and thanks to my Lord and </a:t>
            </a:r>
            <a:r>
              <a:rPr lang="en-US" dirty="0" smtClean="0"/>
              <a:t>savior </a:t>
            </a:r>
            <a:r>
              <a:rPr lang="en-US" dirty="0"/>
              <a:t>Jesus. Thank you AOJ for all these beautiful classes. </a:t>
            </a:r>
            <a:endParaRPr lang="en-IN" dirty="0"/>
          </a:p>
          <a:p>
            <a:pPr lvl="0"/>
            <a:r>
              <a:rPr lang="en-US" b="1" dirty="0" smtClean="0"/>
              <a:t>Participants </a:t>
            </a:r>
            <a:r>
              <a:rPr lang="en-US" b="1" dirty="0"/>
              <a:t>Interested in Teaching: </a:t>
            </a:r>
          </a:p>
          <a:p>
            <a:pPr lvl="0"/>
            <a:r>
              <a:rPr lang="en-US" sz="2000" dirty="0"/>
              <a:t>Sol. Priyanka A</a:t>
            </a:r>
            <a:r>
              <a:rPr lang="en-US" sz="2000" dirty="0" smtClean="0"/>
              <a:t>rora</a:t>
            </a:r>
            <a:r>
              <a:rPr lang="en-US" sz="2000" dirty="0"/>
              <a:t> </a:t>
            </a:r>
            <a:endParaRPr lang="en-IN" sz="2000" dirty="0"/>
          </a:p>
          <a:p>
            <a:pPr lvl="0"/>
            <a:r>
              <a:rPr lang="en-US" sz="2000" dirty="0"/>
              <a:t>Sol. </a:t>
            </a:r>
            <a:r>
              <a:rPr lang="en-US" sz="2000" dirty="0" err="1" smtClean="0"/>
              <a:t>Renu</a:t>
            </a:r>
            <a:r>
              <a:rPr lang="en-US" sz="2000" dirty="0"/>
              <a:t> </a:t>
            </a:r>
            <a:endParaRPr lang="en-IN" sz="2000" dirty="0"/>
          </a:p>
          <a:p>
            <a:pPr lvl="0"/>
            <a:r>
              <a:rPr lang="en-US" sz="2000" dirty="0"/>
              <a:t>Sol. </a:t>
            </a:r>
            <a:r>
              <a:rPr lang="en-US" sz="2000" dirty="0" err="1"/>
              <a:t>Jayram</a:t>
            </a:r>
            <a:endParaRPr lang="en-IN" sz="2000" dirty="0"/>
          </a:p>
          <a:p>
            <a:pPr lvl="0"/>
            <a:endParaRPr lang="en-US" dirty="0" smtClean="0"/>
          </a:p>
        </p:txBody>
      </p:sp>
    </p:spTree>
    <p:extLst>
      <p:ext uri="{BB962C8B-B14F-4D97-AF65-F5344CB8AC3E}">
        <p14:creationId xmlns:p14="http://schemas.microsoft.com/office/powerpoint/2010/main" val="3027536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539435"/>
          </a:xfrm>
        </p:spPr>
        <p:txBody>
          <a:bodyPr>
            <a:normAutofit fontScale="90000"/>
          </a:bodyPr>
          <a:lstStyle/>
          <a:p>
            <a:r>
              <a:rPr lang="en-IN" dirty="0" smtClean="0"/>
              <a:t>HEALING – UTTAR PRADESH WEST</a:t>
            </a:r>
            <a:endParaRPr lang="en-IN" dirty="0"/>
          </a:p>
        </p:txBody>
      </p:sp>
      <p:sp>
        <p:nvSpPr>
          <p:cNvPr id="3" name="Content Placeholder 2"/>
          <p:cNvSpPr>
            <a:spLocks noGrp="1"/>
          </p:cNvSpPr>
          <p:nvPr>
            <p:ph idx="1"/>
          </p:nvPr>
        </p:nvSpPr>
        <p:spPr>
          <a:xfrm>
            <a:off x="1066800" y="1182029"/>
            <a:ext cx="10058400" cy="4853011"/>
          </a:xfrm>
        </p:spPr>
        <p:txBody>
          <a:bodyPr>
            <a:normAutofit/>
          </a:bodyPr>
          <a:lstStyle/>
          <a:p>
            <a:r>
              <a:rPr lang="en-IN" b="1" dirty="0" smtClean="0"/>
              <a:t>Training Coordinator : Sol</a:t>
            </a:r>
            <a:r>
              <a:rPr lang="en-IN" b="1" dirty="0"/>
              <a:t>. </a:t>
            </a:r>
            <a:r>
              <a:rPr lang="en-IN" b="1" dirty="0" smtClean="0"/>
              <a:t>LISSY</a:t>
            </a:r>
            <a:endParaRPr lang="en-US" b="1" dirty="0" smtClean="0"/>
          </a:p>
          <a:p>
            <a:r>
              <a:rPr lang="en-US" b="1" dirty="0" smtClean="0"/>
              <a:t>Duration: 24.08.2021 </a:t>
            </a:r>
            <a:r>
              <a:rPr lang="en-US" b="1" dirty="0"/>
              <a:t>to </a:t>
            </a:r>
            <a:r>
              <a:rPr lang="en-US" b="1" dirty="0" smtClean="0"/>
              <a:t>01.09.2021 </a:t>
            </a:r>
          </a:p>
          <a:p>
            <a:r>
              <a:rPr lang="en-US" b="1" dirty="0" smtClean="0"/>
              <a:t>Time: 4.00 to 6.00 pm</a:t>
            </a:r>
          </a:p>
          <a:p>
            <a:r>
              <a:rPr lang="en-US" b="1" dirty="0" smtClean="0"/>
              <a:t>Number </a:t>
            </a:r>
            <a:r>
              <a:rPr lang="en-US" b="1" dirty="0"/>
              <a:t>of Participants:</a:t>
            </a:r>
            <a:r>
              <a:rPr lang="en-US" dirty="0"/>
              <a:t> </a:t>
            </a:r>
            <a:r>
              <a:rPr lang="en-US" b="1" dirty="0" smtClean="0"/>
              <a:t>13 Nos</a:t>
            </a:r>
          </a:p>
          <a:p>
            <a:r>
              <a:rPr lang="en-US" b="1" dirty="0"/>
              <a:t>Testimonies of </a:t>
            </a:r>
            <a:r>
              <a:rPr lang="en-US" b="1" dirty="0" smtClean="0"/>
              <a:t>Participants</a:t>
            </a:r>
            <a:r>
              <a:rPr lang="en-US" dirty="0" smtClean="0"/>
              <a:t>:</a:t>
            </a:r>
          </a:p>
          <a:p>
            <a:pPr lvl="0"/>
            <a:r>
              <a:rPr lang="en-US" b="1" dirty="0" smtClean="0"/>
              <a:t>Participants </a:t>
            </a:r>
            <a:r>
              <a:rPr lang="en-US" b="1" dirty="0"/>
              <a:t>Interested in Teaching: </a:t>
            </a:r>
          </a:p>
          <a:p>
            <a:pPr lvl="0"/>
            <a:r>
              <a:rPr lang="en-US" sz="2000" dirty="0"/>
              <a:t>Sol. </a:t>
            </a:r>
            <a:r>
              <a:rPr lang="en-US" sz="2000" dirty="0" err="1" smtClean="0"/>
              <a:t>Menaka</a:t>
            </a:r>
            <a:r>
              <a:rPr lang="en-US" sz="2000" dirty="0"/>
              <a:t> </a:t>
            </a:r>
            <a:endParaRPr lang="en-IN" sz="2000" dirty="0"/>
          </a:p>
          <a:p>
            <a:pPr lvl="0"/>
            <a:r>
              <a:rPr lang="en-US" sz="2000" dirty="0"/>
              <a:t>Sol. </a:t>
            </a:r>
            <a:r>
              <a:rPr lang="en-US" sz="2000" dirty="0" smtClean="0"/>
              <a:t>Rajesh</a:t>
            </a:r>
            <a:endParaRPr lang="en-IN" sz="2000" dirty="0"/>
          </a:p>
          <a:p>
            <a:pPr lvl="0"/>
            <a:r>
              <a:rPr lang="en-US" sz="2000" dirty="0"/>
              <a:t>Sol. </a:t>
            </a:r>
            <a:r>
              <a:rPr lang="en-IN" sz="2000" dirty="0" smtClean="0"/>
              <a:t>Poonam</a:t>
            </a:r>
          </a:p>
          <a:p>
            <a:pPr lvl="0"/>
            <a:r>
              <a:rPr lang="en-IN" sz="2000" dirty="0" smtClean="0"/>
              <a:t>Sol. </a:t>
            </a:r>
            <a:r>
              <a:rPr lang="en-IN" sz="2000" dirty="0" err="1" smtClean="0"/>
              <a:t>Sita</a:t>
            </a:r>
            <a:endParaRPr lang="en-IN" sz="2000" dirty="0" smtClean="0"/>
          </a:p>
          <a:p>
            <a:pPr lvl="0"/>
            <a:r>
              <a:rPr lang="en-IN" sz="2000" dirty="0" smtClean="0"/>
              <a:t>Sol. </a:t>
            </a:r>
            <a:r>
              <a:rPr lang="en-IN" sz="2000" dirty="0" err="1" smtClean="0"/>
              <a:t>Mahendra</a:t>
            </a:r>
            <a:endParaRPr lang="en-IN" sz="2000" dirty="0"/>
          </a:p>
          <a:p>
            <a:pPr lvl="0"/>
            <a:endParaRPr lang="en-US" dirty="0" smtClean="0"/>
          </a:p>
        </p:txBody>
      </p:sp>
    </p:spTree>
    <p:extLst>
      <p:ext uri="{BB962C8B-B14F-4D97-AF65-F5344CB8AC3E}">
        <p14:creationId xmlns:p14="http://schemas.microsoft.com/office/powerpoint/2010/main" val="7976862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539435"/>
          </a:xfrm>
        </p:spPr>
        <p:txBody>
          <a:bodyPr>
            <a:normAutofit fontScale="90000"/>
          </a:bodyPr>
          <a:lstStyle/>
          <a:p>
            <a:r>
              <a:rPr lang="en-IN" dirty="0" smtClean="0"/>
              <a:t>HEALING – HIMACHAL PRADESH</a:t>
            </a:r>
            <a:endParaRPr lang="en-IN" dirty="0"/>
          </a:p>
        </p:txBody>
      </p:sp>
      <p:sp>
        <p:nvSpPr>
          <p:cNvPr id="3" name="Content Placeholder 2"/>
          <p:cNvSpPr>
            <a:spLocks noGrp="1"/>
          </p:cNvSpPr>
          <p:nvPr>
            <p:ph idx="1"/>
          </p:nvPr>
        </p:nvSpPr>
        <p:spPr>
          <a:xfrm>
            <a:off x="1066800" y="1182029"/>
            <a:ext cx="10058400" cy="4853011"/>
          </a:xfrm>
        </p:spPr>
        <p:txBody>
          <a:bodyPr>
            <a:normAutofit/>
          </a:bodyPr>
          <a:lstStyle/>
          <a:p>
            <a:r>
              <a:rPr lang="en-IN" b="1" dirty="0" smtClean="0"/>
              <a:t>Training Coordinator : Sol</a:t>
            </a:r>
            <a:r>
              <a:rPr lang="en-IN" b="1" dirty="0"/>
              <a:t>. </a:t>
            </a:r>
            <a:r>
              <a:rPr lang="en-IN" b="1" dirty="0" smtClean="0"/>
              <a:t>LISSY</a:t>
            </a:r>
            <a:endParaRPr lang="en-US" b="1" dirty="0" smtClean="0"/>
          </a:p>
          <a:p>
            <a:r>
              <a:rPr lang="en-US" b="1" dirty="0" smtClean="0"/>
              <a:t>Duration: 24.08.2021 </a:t>
            </a:r>
            <a:r>
              <a:rPr lang="en-US" b="1" dirty="0"/>
              <a:t>to </a:t>
            </a:r>
            <a:r>
              <a:rPr lang="en-US" b="1" dirty="0" smtClean="0"/>
              <a:t>31.08.2021 </a:t>
            </a:r>
          </a:p>
          <a:p>
            <a:r>
              <a:rPr lang="en-US" b="1" dirty="0" smtClean="0"/>
              <a:t>Time: 7.00 to 8.30 pm</a:t>
            </a:r>
          </a:p>
          <a:p>
            <a:r>
              <a:rPr lang="en-US" b="1" dirty="0" smtClean="0"/>
              <a:t>Number </a:t>
            </a:r>
            <a:r>
              <a:rPr lang="en-US" b="1" dirty="0"/>
              <a:t>of Participants:</a:t>
            </a:r>
            <a:r>
              <a:rPr lang="en-US" dirty="0"/>
              <a:t> </a:t>
            </a:r>
            <a:r>
              <a:rPr lang="en-US" b="1" dirty="0" smtClean="0"/>
              <a:t>10 Nos</a:t>
            </a:r>
          </a:p>
          <a:p>
            <a:r>
              <a:rPr lang="en-US" b="1" dirty="0"/>
              <a:t>Testimonies of </a:t>
            </a:r>
            <a:r>
              <a:rPr lang="en-US" b="1" dirty="0" smtClean="0"/>
              <a:t>Participants</a:t>
            </a:r>
            <a:r>
              <a:rPr lang="en-US" dirty="0" smtClean="0"/>
              <a:t>:</a:t>
            </a:r>
          </a:p>
          <a:p>
            <a:pPr lvl="0"/>
            <a:r>
              <a:rPr lang="en-US" b="1" dirty="0" smtClean="0"/>
              <a:t>Participants </a:t>
            </a:r>
            <a:r>
              <a:rPr lang="en-US" b="1" dirty="0"/>
              <a:t>Interested in Teaching: </a:t>
            </a:r>
          </a:p>
          <a:p>
            <a:pPr lvl="0"/>
            <a:r>
              <a:rPr lang="en-US" sz="2000" dirty="0"/>
              <a:t>Sol. </a:t>
            </a:r>
            <a:r>
              <a:rPr lang="en-US" sz="2000" dirty="0" err="1" smtClean="0"/>
              <a:t>Mukti</a:t>
            </a:r>
            <a:endParaRPr lang="en-IN" sz="2000" dirty="0"/>
          </a:p>
          <a:p>
            <a:pPr lvl="0"/>
            <a:r>
              <a:rPr lang="en-US" sz="2000" dirty="0"/>
              <a:t>Sol. </a:t>
            </a:r>
            <a:r>
              <a:rPr lang="en-US" sz="2000" dirty="0" smtClean="0"/>
              <a:t>Amrita</a:t>
            </a:r>
            <a:endParaRPr lang="en-IN" sz="2000" dirty="0"/>
          </a:p>
          <a:p>
            <a:pPr marL="0" lvl="0" indent="0">
              <a:buNone/>
            </a:pPr>
            <a:endParaRPr lang="en-US" dirty="0" smtClean="0"/>
          </a:p>
        </p:txBody>
      </p:sp>
    </p:spTree>
    <p:extLst>
      <p:ext uri="{BB962C8B-B14F-4D97-AF65-F5344CB8AC3E}">
        <p14:creationId xmlns:p14="http://schemas.microsoft.com/office/powerpoint/2010/main" val="376806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32920" y="3244334"/>
            <a:ext cx="3126177" cy="707886"/>
          </a:xfrm>
          <a:prstGeom prst="rect">
            <a:avLst/>
          </a:prstGeom>
        </p:spPr>
        <p:txBody>
          <a:bodyPr wrap="none">
            <a:spAutoFit/>
          </a:bodyPr>
          <a:lstStyle/>
          <a:p>
            <a:pPr algn="ctr"/>
            <a:r>
              <a:rPr lang="en-IN" sz="4000" dirty="0" smtClean="0"/>
              <a:t>HOSPITALITY</a:t>
            </a:r>
            <a:endParaRPr lang="en-IN" sz="4000" dirty="0"/>
          </a:p>
        </p:txBody>
      </p:sp>
    </p:spTree>
    <p:extLst>
      <p:ext uri="{BB962C8B-B14F-4D97-AF65-F5344CB8AC3E}">
        <p14:creationId xmlns:p14="http://schemas.microsoft.com/office/powerpoint/2010/main" val="34005435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539435"/>
          </a:xfrm>
        </p:spPr>
        <p:txBody>
          <a:bodyPr>
            <a:normAutofit fontScale="90000"/>
          </a:bodyPr>
          <a:lstStyle/>
          <a:p>
            <a:r>
              <a:rPr lang="en-IN" dirty="0" smtClean="0"/>
              <a:t>HOSPITALITY – UTTAR PRADESH WEST</a:t>
            </a:r>
            <a:endParaRPr lang="en-IN" dirty="0"/>
          </a:p>
        </p:txBody>
      </p:sp>
      <p:sp>
        <p:nvSpPr>
          <p:cNvPr id="3" name="Content Placeholder 2"/>
          <p:cNvSpPr>
            <a:spLocks noGrp="1"/>
          </p:cNvSpPr>
          <p:nvPr>
            <p:ph idx="1"/>
          </p:nvPr>
        </p:nvSpPr>
        <p:spPr>
          <a:xfrm>
            <a:off x="1066800" y="1182029"/>
            <a:ext cx="10058400" cy="4853011"/>
          </a:xfrm>
        </p:spPr>
        <p:txBody>
          <a:bodyPr>
            <a:normAutofit/>
          </a:bodyPr>
          <a:lstStyle/>
          <a:p>
            <a:r>
              <a:rPr lang="en-IN" b="1" dirty="0" smtClean="0"/>
              <a:t>Training Coordinator : Sol</a:t>
            </a:r>
            <a:r>
              <a:rPr lang="en-IN" b="1" dirty="0"/>
              <a:t>. </a:t>
            </a:r>
            <a:r>
              <a:rPr lang="en-IN" b="1" dirty="0" smtClean="0"/>
              <a:t>Kamal </a:t>
            </a:r>
            <a:r>
              <a:rPr lang="en-IN" b="1" dirty="0" err="1" smtClean="0"/>
              <a:t>Kumari</a:t>
            </a:r>
            <a:endParaRPr lang="en-US" b="1" dirty="0" smtClean="0"/>
          </a:p>
          <a:p>
            <a:r>
              <a:rPr lang="en-US" b="1" dirty="0" smtClean="0"/>
              <a:t>Duration: 13.08.2021 </a:t>
            </a:r>
            <a:r>
              <a:rPr lang="en-US" b="1" dirty="0"/>
              <a:t>to 2</a:t>
            </a:r>
            <a:r>
              <a:rPr lang="en-US" b="1" dirty="0" smtClean="0"/>
              <a:t>1.09.2021 </a:t>
            </a:r>
          </a:p>
          <a:p>
            <a:r>
              <a:rPr lang="en-US" b="1" dirty="0" smtClean="0"/>
              <a:t>Time: 4.00 to 6.00 pm</a:t>
            </a:r>
          </a:p>
          <a:p>
            <a:r>
              <a:rPr lang="en-US" b="1" dirty="0" smtClean="0"/>
              <a:t>Number </a:t>
            </a:r>
            <a:r>
              <a:rPr lang="en-US" b="1" dirty="0"/>
              <a:t>of Participants:</a:t>
            </a:r>
            <a:r>
              <a:rPr lang="en-US" dirty="0"/>
              <a:t> </a:t>
            </a:r>
            <a:r>
              <a:rPr lang="en-US" b="1" dirty="0" smtClean="0"/>
              <a:t>15 Nos</a:t>
            </a:r>
          </a:p>
          <a:p>
            <a:r>
              <a:rPr lang="en-US" b="1" dirty="0"/>
              <a:t>Testimonies of </a:t>
            </a:r>
            <a:r>
              <a:rPr lang="en-US" b="1" dirty="0" smtClean="0"/>
              <a:t>Participants</a:t>
            </a:r>
            <a:r>
              <a:rPr lang="en-US" dirty="0" smtClean="0"/>
              <a:t>:</a:t>
            </a:r>
          </a:p>
          <a:p>
            <a:pPr lvl="0"/>
            <a:r>
              <a:rPr lang="en-US" b="1" dirty="0" smtClean="0"/>
              <a:t>Participants </a:t>
            </a:r>
            <a:r>
              <a:rPr lang="en-US" b="1" dirty="0"/>
              <a:t>Interested in Teaching: </a:t>
            </a:r>
          </a:p>
          <a:p>
            <a:pPr lvl="0"/>
            <a:r>
              <a:rPr lang="en-US" sz="2000" dirty="0"/>
              <a:t>Sol. </a:t>
            </a:r>
            <a:r>
              <a:rPr lang="en-US" sz="2000" dirty="0" err="1" smtClean="0"/>
              <a:t>Menaka</a:t>
            </a:r>
            <a:r>
              <a:rPr lang="en-US" sz="2000" dirty="0"/>
              <a:t> </a:t>
            </a:r>
            <a:endParaRPr lang="en-IN" sz="2000" dirty="0"/>
          </a:p>
          <a:p>
            <a:pPr lvl="0"/>
            <a:r>
              <a:rPr lang="en-US" sz="2000" dirty="0"/>
              <a:t>Sol. </a:t>
            </a:r>
            <a:r>
              <a:rPr lang="en-US" sz="2000" dirty="0" smtClean="0"/>
              <a:t>Rajesh</a:t>
            </a:r>
            <a:endParaRPr lang="en-IN" sz="2000" dirty="0"/>
          </a:p>
          <a:p>
            <a:pPr marL="0" lvl="0" indent="0">
              <a:buNone/>
            </a:pPr>
            <a:endParaRPr lang="en-US" dirty="0" smtClean="0"/>
          </a:p>
        </p:txBody>
      </p:sp>
    </p:spTree>
    <p:extLst>
      <p:ext uri="{BB962C8B-B14F-4D97-AF65-F5344CB8AC3E}">
        <p14:creationId xmlns:p14="http://schemas.microsoft.com/office/powerpoint/2010/main" val="42204107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15386" y="3244334"/>
            <a:ext cx="4761240" cy="707886"/>
          </a:xfrm>
          <a:prstGeom prst="rect">
            <a:avLst/>
          </a:prstGeom>
        </p:spPr>
        <p:txBody>
          <a:bodyPr wrap="none">
            <a:spAutoFit/>
          </a:bodyPr>
          <a:lstStyle/>
          <a:p>
            <a:pPr algn="ctr"/>
            <a:r>
              <a:rPr lang="en-IN" sz="4000" dirty="0" smtClean="0"/>
              <a:t>MORNING PRAYER</a:t>
            </a:r>
            <a:endParaRPr lang="en-IN" sz="4000" dirty="0"/>
          </a:p>
        </p:txBody>
      </p:sp>
    </p:spTree>
    <p:extLst>
      <p:ext uri="{BB962C8B-B14F-4D97-AF65-F5344CB8AC3E}">
        <p14:creationId xmlns:p14="http://schemas.microsoft.com/office/powerpoint/2010/main" val="3985796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27">
            <a:extLst>
              <a:ext uri="{FF2B5EF4-FFF2-40B4-BE49-F238E27FC236}">
                <a16:creationId xmlns="" xmlns:a16="http://schemas.microsoft.com/office/drawing/2014/main" id="{F9C9470D-F677-4F4D-91C6-DDAAFB41E39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pic>
        <p:nvPicPr>
          <p:cNvPr id="5" name="Picture 2" descr="Close up leaves">
            <a:extLst>
              <a:ext uri="{FF2B5EF4-FFF2-40B4-BE49-F238E27FC236}">
                <a16:creationId xmlns="" xmlns:a16="http://schemas.microsoft.com/office/drawing/2014/main" id="{C542C31E-A9A6-4196-9C15-D9E26F2B2175}"/>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l="9091" t="9091"/>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34" name="Rectangle 29">
            <a:extLst>
              <a:ext uri="{FF2B5EF4-FFF2-40B4-BE49-F238E27FC236}">
                <a16:creationId xmlns="" xmlns:a16="http://schemas.microsoft.com/office/drawing/2014/main" id="{BF9DC97C-B63C-41D6-923D-44FF13CF20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4279943" y="237744"/>
            <a:ext cx="7652977" cy="6382512"/>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a:extLst>
              <a:ext uri="{FF2B5EF4-FFF2-40B4-BE49-F238E27FC236}">
                <a16:creationId xmlns="" xmlns:a16="http://schemas.microsoft.com/office/drawing/2014/main" id="{89D35CC7-2F55-4CD1-8570-56ADF425584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4417103" y="374904"/>
            <a:ext cx="7340156" cy="6108192"/>
          </a:xfrm>
          <a:prstGeom prst="rect">
            <a:avLst/>
          </a:prstGeom>
          <a:solidFill>
            <a:schemeClr val="tx2">
              <a:alpha val="90000"/>
            </a:schemeClr>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12106"/>
            <a:ext cx="4348523" cy="2419815"/>
          </a:xfrm>
          <a:prstGeom prst="rect">
            <a:avLst/>
          </a:prstGeom>
        </p:spPr>
      </p:pic>
      <p:sp>
        <p:nvSpPr>
          <p:cNvPr id="10" name="Title 9"/>
          <p:cNvSpPr>
            <a:spLocks noGrp="1"/>
          </p:cNvSpPr>
          <p:nvPr>
            <p:ph type="title"/>
          </p:nvPr>
        </p:nvSpPr>
        <p:spPr>
          <a:xfrm>
            <a:off x="4716463" y="642938"/>
            <a:ext cx="6746875" cy="767395"/>
          </a:xfrm>
          <a:prstGeom prst="roundRect">
            <a:avLst>
              <a:gd name="adj" fmla="val 10000"/>
            </a:avLst>
          </a:prstGeom>
        </p:spPr>
        <p:style>
          <a:lnRef idx="0">
            <a:schemeClr val="accent5">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txBody>
          <a:bodyPr>
            <a:normAutofit fontScale="90000"/>
          </a:bodyPr>
          <a:lstStyle/>
          <a:p>
            <a:pPr algn="ctr"/>
            <a:r>
              <a:rPr lang="en-IN" b="1" dirty="0" smtClean="0"/>
              <a:t>STATES </a:t>
            </a:r>
            <a:endParaRPr lang="en-IN" b="1" dirty="0"/>
          </a:p>
        </p:txBody>
      </p:sp>
      <p:sp>
        <p:nvSpPr>
          <p:cNvPr id="11" name="Rounded Rectangle 10"/>
          <p:cNvSpPr/>
          <p:nvPr/>
        </p:nvSpPr>
        <p:spPr>
          <a:xfrm>
            <a:off x="4713701" y="1516945"/>
            <a:ext cx="6746960" cy="462245"/>
          </a:xfrm>
          <a:prstGeom prst="roundRect">
            <a:avLst>
              <a:gd name="adj" fmla="val 10000"/>
            </a:avLst>
          </a:prstGeom>
        </p:spPr>
        <p:style>
          <a:lnRef idx="0">
            <a:schemeClr val="accent5">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txBody>
          <a:bodyPr/>
          <a:lstStyle/>
          <a:p>
            <a:r>
              <a:rPr lang="en-IN" b="1" dirty="0" smtClean="0">
                <a:ln w="0"/>
                <a:solidFill>
                  <a:schemeClr val="tx1"/>
                </a:solidFill>
                <a:effectLst>
                  <a:outerShdw blurRad="38100" dist="19050" dir="2700000" algn="tl" rotWithShape="0">
                    <a:schemeClr val="dk1">
                      <a:alpha val="40000"/>
                    </a:schemeClr>
                  </a:outerShdw>
                </a:effectLst>
              </a:rPr>
              <a:t>1. UTTAR PRADESH</a:t>
            </a:r>
            <a:endParaRPr lang="en-IN" b="1" dirty="0">
              <a:ln w="0"/>
              <a:solidFill>
                <a:schemeClr val="tx1"/>
              </a:solidFill>
              <a:effectLst>
                <a:outerShdw blurRad="38100" dist="19050" dir="2700000" algn="tl" rotWithShape="0">
                  <a:schemeClr val="dk1">
                    <a:alpha val="40000"/>
                  </a:schemeClr>
                </a:outerShdw>
              </a:effectLst>
            </a:endParaRPr>
          </a:p>
        </p:txBody>
      </p:sp>
      <p:sp>
        <p:nvSpPr>
          <p:cNvPr id="15" name="Rounded Rectangle 14"/>
          <p:cNvSpPr/>
          <p:nvPr/>
        </p:nvSpPr>
        <p:spPr>
          <a:xfrm>
            <a:off x="4732951" y="2072069"/>
            <a:ext cx="6746960" cy="436024"/>
          </a:xfrm>
          <a:prstGeom prst="roundRect">
            <a:avLst>
              <a:gd name="adj" fmla="val 10000"/>
            </a:avLst>
          </a:prstGeom>
        </p:spPr>
        <p:style>
          <a:lnRef idx="0">
            <a:schemeClr val="accent5">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txBody>
          <a:bodyPr/>
          <a:lstStyle/>
          <a:p>
            <a:r>
              <a:rPr lang="en-IN" b="1" dirty="0">
                <a:ln w="0"/>
                <a:solidFill>
                  <a:schemeClr val="tx1"/>
                </a:solidFill>
                <a:effectLst>
                  <a:outerShdw blurRad="38100" dist="19050" dir="2700000" algn="tl" rotWithShape="0">
                    <a:schemeClr val="dk1">
                      <a:alpha val="40000"/>
                    </a:schemeClr>
                  </a:outerShdw>
                </a:effectLst>
              </a:rPr>
              <a:t>2. DELHI</a:t>
            </a:r>
          </a:p>
        </p:txBody>
      </p:sp>
      <p:sp>
        <p:nvSpPr>
          <p:cNvPr id="19" name="Rounded Rectangle 18"/>
          <p:cNvSpPr/>
          <p:nvPr/>
        </p:nvSpPr>
        <p:spPr>
          <a:xfrm>
            <a:off x="4713701" y="2598385"/>
            <a:ext cx="6746960" cy="443876"/>
          </a:xfrm>
          <a:prstGeom prst="roundRect">
            <a:avLst>
              <a:gd name="adj" fmla="val 10000"/>
            </a:avLst>
          </a:prstGeom>
        </p:spPr>
        <p:style>
          <a:lnRef idx="0">
            <a:schemeClr val="accent5">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txBody>
          <a:bodyPr/>
          <a:lstStyle/>
          <a:p>
            <a:r>
              <a:rPr lang="en-IN" b="1" dirty="0" smtClean="0">
                <a:ln w="0"/>
                <a:solidFill>
                  <a:schemeClr val="tx1"/>
                </a:solidFill>
                <a:effectLst>
                  <a:outerShdw blurRad="38100" dist="19050" dir="2700000" algn="tl" rotWithShape="0">
                    <a:schemeClr val="dk1">
                      <a:alpha val="40000"/>
                    </a:schemeClr>
                  </a:outerShdw>
                </a:effectLst>
              </a:rPr>
              <a:t>3. HARIYANA</a:t>
            </a:r>
            <a:endParaRPr lang="en-IN" b="1" dirty="0">
              <a:ln w="0"/>
              <a:solidFill>
                <a:schemeClr val="tx1"/>
              </a:solidFill>
              <a:effectLst>
                <a:outerShdw blurRad="38100" dist="19050" dir="2700000" algn="tl" rotWithShape="0">
                  <a:schemeClr val="dk1">
                    <a:alpha val="40000"/>
                  </a:schemeClr>
                </a:outerShdw>
              </a:effectLst>
            </a:endParaRPr>
          </a:p>
        </p:txBody>
      </p:sp>
      <p:sp>
        <p:nvSpPr>
          <p:cNvPr id="20" name="Rounded Rectangle 19"/>
          <p:cNvSpPr/>
          <p:nvPr/>
        </p:nvSpPr>
        <p:spPr>
          <a:xfrm>
            <a:off x="4713701" y="3130325"/>
            <a:ext cx="6746960" cy="443876"/>
          </a:xfrm>
          <a:prstGeom prst="roundRect">
            <a:avLst>
              <a:gd name="adj" fmla="val 10000"/>
            </a:avLst>
          </a:prstGeom>
        </p:spPr>
        <p:style>
          <a:lnRef idx="0">
            <a:schemeClr val="accent5">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txBody>
          <a:bodyPr/>
          <a:lstStyle/>
          <a:p>
            <a:r>
              <a:rPr lang="en-IN" b="1" dirty="0">
                <a:ln w="0"/>
                <a:solidFill>
                  <a:schemeClr val="tx1"/>
                </a:solidFill>
                <a:effectLst>
                  <a:outerShdw blurRad="38100" dist="19050" dir="2700000" algn="tl" rotWithShape="0">
                    <a:schemeClr val="dk1">
                      <a:alpha val="40000"/>
                    </a:schemeClr>
                  </a:outerShdw>
                </a:effectLst>
              </a:rPr>
              <a:t>4</a:t>
            </a:r>
            <a:r>
              <a:rPr lang="en-IN" b="1" dirty="0" smtClean="0">
                <a:ln w="0"/>
                <a:solidFill>
                  <a:schemeClr val="tx1"/>
                </a:solidFill>
                <a:effectLst>
                  <a:outerShdw blurRad="38100" dist="19050" dir="2700000" algn="tl" rotWithShape="0">
                    <a:schemeClr val="dk1">
                      <a:alpha val="40000"/>
                    </a:schemeClr>
                  </a:outerShdw>
                </a:effectLst>
              </a:rPr>
              <a:t>. PUNJAB</a:t>
            </a:r>
            <a:endParaRPr lang="en-IN" b="1" dirty="0">
              <a:ln w="0"/>
              <a:solidFill>
                <a:schemeClr val="tx1"/>
              </a:solidFill>
              <a:effectLst>
                <a:outerShdw blurRad="38100" dist="19050" dir="2700000" algn="tl" rotWithShape="0">
                  <a:schemeClr val="dk1">
                    <a:alpha val="40000"/>
                  </a:schemeClr>
                </a:outerShdw>
              </a:effectLst>
            </a:endParaRPr>
          </a:p>
        </p:txBody>
      </p:sp>
      <p:sp>
        <p:nvSpPr>
          <p:cNvPr id="21" name="Rounded Rectangle 20"/>
          <p:cNvSpPr/>
          <p:nvPr/>
        </p:nvSpPr>
        <p:spPr>
          <a:xfrm>
            <a:off x="4713701" y="3664661"/>
            <a:ext cx="6746960" cy="443876"/>
          </a:xfrm>
          <a:prstGeom prst="roundRect">
            <a:avLst>
              <a:gd name="adj" fmla="val 10000"/>
            </a:avLst>
          </a:prstGeom>
        </p:spPr>
        <p:style>
          <a:lnRef idx="0">
            <a:schemeClr val="accent5">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txBody>
          <a:bodyPr/>
          <a:lstStyle/>
          <a:p>
            <a:r>
              <a:rPr lang="en-IN" b="1" dirty="0">
                <a:ln w="0"/>
                <a:solidFill>
                  <a:schemeClr val="tx1"/>
                </a:solidFill>
                <a:effectLst>
                  <a:outerShdw blurRad="38100" dist="19050" dir="2700000" algn="tl" rotWithShape="0">
                    <a:schemeClr val="dk1">
                      <a:alpha val="40000"/>
                    </a:schemeClr>
                  </a:outerShdw>
                </a:effectLst>
              </a:rPr>
              <a:t>5</a:t>
            </a:r>
            <a:r>
              <a:rPr lang="en-IN" b="1" dirty="0" smtClean="0">
                <a:ln w="0"/>
                <a:solidFill>
                  <a:schemeClr val="tx1"/>
                </a:solidFill>
                <a:effectLst>
                  <a:outerShdw blurRad="38100" dist="19050" dir="2700000" algn="tl" rotWithShape="0">
                    <a:schemeClr val="dk1">
                      <a:alpha val="40000"/>
                    </a:schemeClr>
                  </a:outerShdw>
                </a:effectLst>
              </a:rPr>
              <a:t>. UTTARAKHAND</a:t>
            </a:r>
            <a:endParaRPr lang="en-IN" b="1" dirty="0">
              <a:ln w="0"/>
              <a:solidFill>
                <a:schemeClr val="tx1"/>
              </a:solidFill>
              <a:effectLst>
                <a:outerShdw blurRad="38100" dist="19050" dir="2700000" algn="tl" rotWithShape="0">
                  <a:schemeClr val="dk1">
                    <a:alpha val="40000"/>
                  </a:schemeClr>
                </a:outerShdw>
              </a:effectLst>
            </a:endParaRPr>
          </a:p>
        </p:txBody>
      </p:sp>
      <p:sp>
        <p:nvSpPr>
          <p:cNvPr id="22" name="Rounded Rectangle 21"/>
          <p:cNvSpPr/>
          <p:nvPr/>
        </p:nvSpPr>
        <p:spPr>
          <a:xfrm>
            <a:off x="4732951" y="4176078"/>
            <a:ext cx="6746960" cy="447168"/>
          </a:xfrm>
          <a:prstGeom prst="roundRect">
            <a:avLst>
              <a:gd name="adj" fmla="val 10000"/>
            </a:avLst>
          </a:prstGeom>
        </p:spPr>
        <p:style>
          <a:lnRef idx="0">
            <a:schemeClr val="accent5">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txBody>
          <a:bodyPr/>
          <a:lstStyle/>
          <a:p>
            <a:r>
              <a:rPr lang="en-IN" b="1" dirty="0" smtClean="0">
                <a:ln w="0"/>
                <a:solidFill>
                  <a:schemeClr val="tx1"/>
                </a:solidFill>
                <a:effectLst>
                  <a:outerShdw blurRad="38100" dist="19050" dir="2700000" algn="tl" rotWithShape="0">
                    <a:schemeClr val="dk1">
                      <a:alpha val="40000"/>
                    </a:schemeClr>
                  </a:outerShdw>
                </a:effectLst>
              </a:rPr>
              <a:t>6. CHANDIGARH</a:t>
            </a:r>
            <a:endParaRPr lang="en-IN" b="1" dirty="0">
              <a:ln w="0"/>
              <a:solidFill>
                <a:schemeClr val="tx1"/>
              </a:solidFill>
              <a:effectLst>
                <a:outerShdw blurRad="38100" dist="19050" dir="2700000" algn="tl" rotWithShape="0">
                  <a:schemeClr val="dk1">
                    <a:alpha val="40000"/>
                  </a:schemeClr>
                </a:outerShdw>
              </a:effectLst>
            </a:endParaRPr>
          </a:p>
        </p:txBody>
      </p:sp>
      <p:sp>
        <p:nvSpPr>
          <p:cNvPr id="23" name="Rounded Rectangle 22"/>
          <p:cNvSpPr/>
          <p:nvPr/>
        </p:nvSpPr>
        <p:spPr>
          <a:xfrm>
            <a:off x="4713701" y="4729296"/>
            <a:ext cx="6746960" cy="451102"/>
          </a:xfrm>
          <a:prstGeom prst="roundRect">
            <a:avLst>
              <a:gd name="adj" fmla="val 10000"/>
            </a:avLst>
          </a:prstGeom>
        </p:spPr>
        <p:style>
          <a:lnRef idx="0">
            <a:schemeClr val="accent5">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txBody>
          <a:bodyPr/>
          <a:lstStyle/>
          <a:p>
            <a:r>
              <a:rPr lang="en-IN" b="1" dirty="0" smtClean="0">
                <a:ln w="0"/>
                <a:solidFill>
                  <a:schemeClr val="tx1"/>
                </a:solidFill>
                <a:effectLst>
                  <a:outerShdw blurRad="38100" dist="19050" dir="2700000" algn="tl" rotWithShape="0">
                    <a:schemeClr val="dk1">
                      <a:alpha val="40000"/>
                    </a:schemeClr>
                  </a:outerShdw>
                </a:effectLst>
              </a:rPr>
              <a:t>7. HIMACHAL PRADESH</a:t>
            </a:r>
            <a:endParaRPr lang="en-IN" b="1" dirty="0">
              <a:ln w="0"/>
              <a:solidFill>
                <a:schemeClr val="tx1"/>
              </a:solidFill>
              <a:effectLst>
                <a:outerShdw blurRad="38100" dist="19050" dir="2700000" algn="tl" rotWithShape="0">
                  <a:schemeClr val="dk1">
                    <a:alpha val="40000"/>
                  </a:schemeClr>
                </a:outerShdw>
              </a:effectLst>
            </a:endParaRPr>
          </a:p>
        </p:txBody>
      </p:sp>
      <p:sp>
        <p:nvSpPr>
          <p:cNvPr id="24" name="Rounded Rectangle 23"/>
          <p:cNvSpPr/>
          <p:nvPr/>
        </p:nvSpPr>
        <p:spPr>
          <a:xfrm>
            <a:off x="4732951" y="5317558"/>
            <a:ext cx="6746960" cy="405477"/>
          </a:xfrm>
          <a:prstGeom prst="roundRect">
            <a:avLst>
              <a:gd name="adj" fmla="val 10000"/>
            </a:avLst>
          </a:prstGeom>
        </p:spPr>
        <p:style>
          <a:lnRef idx="0">
            <a:schemeClr val="accent5">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txBody>
          <a:bodyPr/>
          <a:lstStyle/>
          <a:p>
            <a:r>
              <a:rPr lang="en-IN" b="1" dirty="0" smtClean="0">
                <a:ln w="0"/>
                <a:solidFill>
                  <a:schemeClr val="tx1"/>
                </a:solidFill>
                <a:effectLst>
                  <a:outerShdw blurRad="38100" dist="19050" dir="2700000" algn="tl" rotWithShape="0">
                    <a:schemeClr val="dk1">
                      <a:alpha val="40000"/>
                    </a:schemeClr>
                  </a:outerShdw>
                </a:effectLst>
              </a:rPr>
              <a:t>8. JAMMU &amp; KASHMIR</a:t>
            </a:r>
            <a:endParaRPr lang="en-IN" b="1" dirty="0">
              <a:ln w="0"/>
              <a:solidFill>
                <a:schemeClr val="tx1"/>
              </a:solidFill>
              <a:effectLst>
                <a:outerShdw blurRad="38100" dist="19050" dir="2700000" algn="tl" rotWithShape="0">
                  <a:schemeClr val="dk1">
                    <a:alpha val="40000"/>
                  </a:schemeClr>
                </a:outerShdw>
              </a:effectLst>
            </a:endParaRPr>
          </a:p>
        </p:txBody>
      </p:sp>
      <p:sp>
        <p:nvSpPr>
          <p:cNvPr id="25" name="Rounded Rectangle 24"/>
          <p:cNvSpPr/>
          <p:nvPr/>
        </p:nvSpPr>
        <p:spPr>
          <a:xfrm>
            <a:off x="4732951" y="5902710"/>
            <a:ext cx="6746960" cy="405477"/>
          </a:xfrm>
          <a:prstGeom prst="roundRect">
            <a:avLst>
              <a:gd name="adj" fmla="val 10000"/>
            </a:avLst>
          </a:prstGeom>
        </p:spPr>
        <p:style>
          <a:lnRef idx="0">
            <a:schemeClr val="accent5">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txBody>
          <a:bodyPr/>
          <a:lstStyle/>
          <a:p>
            <a:r>
              <a:rPr lang="en-IN" b="1" dirty="0">
                <a:ln w="0"/>
                <a:solidFill>
                  <a:schemeClr val="tx1"/>
                </a:solidFill>
                <a:effectLst>
                  <a:outerShdw blurRad="38100" dist="19050" dir="2700000" algn="tl" rotWithShape="0">
                    <a:schemeClr val="dk1">
                      <a:alpha val="40000"/>
                    </a:schemeClr>
                  </a:outerShdw>
                </a:effectLst>
              </a:rPr>
              <a:t>9</a:t>
            </a:r>
            <a:r>
              <a:rPr lang="en-IN" b="1" dirty="0" smtClean="0">
                <a:ln w="0"/>
                <a:solidFill>
                  <a:schemeClr val="tx1"/>
                </a:solidFill>
                <a:effectLst>
                  <a:outerShdw blurRad="38100" dist="19050" dir="2700000" algn="tl" rotWithShape="0">
                    <a:schemeClr val="dk1">
                      <a:alpha val="40000"/>
                    </a:schemeClr>
                  </a:outerShdw>
                </a:effectLst>
              </a:rPr>
              <a:t>. LADAK</a:t>
            </a:r>
            <a:endParaRPr lang="en-IN" b="1" dirty="0">
              <a:ln w="0"/>
              <a:solidFill>
                <a:schemeClr val="tx1"/>
              </a:solidFill>
              <a:effectLst>
                <a:outerShdw blurRad="38100" dist="19050" dir="2700000" algn="tl" rotWithShape="0">
                  <a:schemeClr val="dk1">
                    <a:alpha val="40000"/>
                  </a:schemeClr>
                </a:outerShdw>
              </a:effectLst>
            </a:endParaRPr>
          </a:p>
        </p:txBody>
      </p:sp>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3644" y="2598385"/>
            <a:ext cx="4372167" cy="2256032"/>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3645" y="4861863"/>
            <a:ext cx="4372168" cy="1985811"/>
          </a:xfrm>
          <a:prstGeom prst="rect">
            <a:avLst/>
          </a:prstGeom>
        </p:spPr>
      </p:pic>
    </p:spTree>
    <p:extLst>
      <p:ext uri="{BB962C8B-B14F-4D97-AF65-F5344CB8AC3E}">
        <p14:creationId xmlns:p14="http://schemas.microsoft.com/office/powerpoint/2010/main" val="2276795429"/>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3600" b="1" dirty="0" smtClean="0">
                <a:solidFill>
                  <a:schemeClr val="accent1"/>
                </a:solidFill>
              </a:rPr>
              <a:t>STATES CONDUCTING MORNING PRAYERS</a:t>
            </a:r>
            <a:endParaRPr lang="en-IN" sz="3600" b="1" dirty="0">
              <a:solidFill>
                <a:schemeClr val="accent1"/>
              </a:solidFill>
            </a:endParaRPr>
          </a:p>
        </p:txBody>
      </p:sp>
      <p:sp>
        <p:nvSpPr>
          <p:cNvPr id="3" name="Content Placeholder 2"/>
          <p:cNvSpPr>
            <a:spLocks noGrp="1"/>
          </p:cNvSpPr>
          <p:nvPr>
            <p:ph idx="1"/>
          </p:nvPr>
        </p:nvSpPr>
        <p:spPr>
          <a:xfrm>
            <a:off x="1066800" y="1628078"/>
            <a:ext cx="10058400" cy="4406962"/>
          </a:xfrm>
        </p:spPr>
        <p:txBody>
          <a:bodyPr>
            <a:noAutofit/>
          </a:bodyPr>
          <a:lstStyle/>
          <a:p>
            <a:pPr marL="342900" indent="-342900">
              <a:buFont typeface="+mj-lt"/>
              <a:buAutoNum type="arabicPeriod"/>
            </a:pPr>
            <a:r>
              <a:rPr lang="en-IN" sz="2400" b="1" dirty="0" smtClean="0"/>
              <a:t>UTTAR PRADESH </a:t>
            </a:r>
          </a:p>
          <a:p>
            <a:pPr marL="617220" lvl="1" indent="-342900">
              <a:buFont typeface="+mj-lt"/>
              <a:buAutoNum type="arabicPeriod"/>
            </a:pPr>
            <a:r>
              <a:rPr lang="en-IN" sz="2000" b="1" dirty="0" smtClean="0"/>
              <a:t>Cana Zone</a:t>
            </a:r>
          </a:p>
          <a:p>
            <a:pPr marL="617220" lvl="1" indent="-342900">
              <a:buFont typeface="+mj-lt"/>
              <a:buAutoNum type="arabicPeriod"/>
            </a:pPr>
            <a:r>
              <a:rPr lang="en-IN" sz="2000" b="1" dirty="0" smtClean="0"/>
              <a:t>Sinai Zone</a:t>
            </a:r>
          </a:p>
          <a:p>
            <a:pPr marL="342900" indent="-342900">
              <a:buFont typeface="+mj-lt"/>
              <a:buAutoNum type="arabicPeriod"/>
            </a:pPr>
            <a:r>
              <a:rPr lang="en-IN" sz="2400" b="1" dirty="0" smtClean="0"/>
              <a:t>DELHI – Joseph Zone</a:t>
            </a:r>
          </a:p>
          <a:p>
            <a:pPr marL="342900" indent="-342900">
              <a:buFont typeface="+mj-lt"/>
              <a:buAutoNum type="arabicPeriod"/>
            </a:pPr>
            <a:r>
              <a:rPr lang="en-IN" sz="2400" b="1" dirty="0" smtClean="0"/>
              <a:t>HARIYANA – Moses Zone</a:t>
            </a:r>
          </a:p>
          <a:p>
            <a:pPr marL="342900" indent="-342900">
              <a:buFont typeface="+mj-lt"/>
              <a:buAutoNum type="arabicPeriod"/>
            </a:pPr>
            <a:r>
              <a:rPr lang="en-IN" sz="2400" b="1" dirty="0" smtClean="0"/>
              <a:t>PUNJAB – Moses Zone</a:t>
            </a:r>
          </a:p>
          <a:p>
            <a:pPr marL="342900" indent="-342900">
              <a:buFont typeface="+mj-lt"/>
              <a:buAutoNum type="arabicPeriod"/>
            </a:pPr>
            <a:r>
              <a:rPr lang="en-IN" sz="2400" b="1" dirty="0" smtClean="0"/>
              <a:t>UTTARAKHAND –</a:t>
            </a:r>
          </a:p>
          <a:p>
            <a:pPr marL="342900" indent="-342900">
              <a:buFont typeface="+mj-lt"/>
              <a:buAutoNum type="arabicPeriod"/>
            </a:pPr>
            <a:r>
              <a:rPr lang="en-IN" sz="2400" b="1" dirty="0" smtClean="0"/>
              <a:t>CHANDIGARH, Jammu &amp; Kashmir and </a:t>
            </a:r>
            <a:r>
              <a:rPr lang="en-IN" sz="2400" b="1" dirty="0" err="1" smtClean="0"/>
              <a:t>Ladak</a:t>
            </a:r>
            <a:r>
              <a:rPr lang="en-IN" sz="2400" b="1" dirty="0" smtClean="0"/>
              <a:t> – Sharon Zone (Started on 29.08.2021</a:t>
            </a:r>
          </a:p>
          <a:p>
            <a:pPr marL="342900" indent="-342900">
              <a:buFont typeface="+mj-lt"/>
              <a:buAutoNum type="arabicPeriod"/>
            </a:pPr>
            <a:r>
              <a:rPr lang="en-IN" sz="2400" b="1" dirty="0" smtClean="0"/>
              <a:t>Himachal Pradesh – Abraham Zone</a:t>
            </a:r>
          </a:p>
        </p:txBody>
      </p:sp>
    </p:spTree>
    <p:extLst>
      <p:ext uri="{BB962C8B-B14F-4D97-AF65-F5344CB8AC3E}">
        <p14:creationId xmlns:p14="http://schemas.microsoft.com/office/powerpoint/2010/main" val="13814223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34758" y="3244334"/>
            <a:ext cx="3722494" cy="707886"/>
          </a:xfrm>
          <a:prstGeom prst="rect">
            <a:avLst/>
          </a:prstGeom>
        </p:spPr>
        <p:txBody>
          <a:bodyPr wrap="none">
            <a:spAutoFit/>
          </a:bodyPr>
          <a:lstStyle/>
          <a:p>
            <a:pPr algn="ctr"/>
            <a:r>
              <a:rPr lang="en-IN" sz="4000" dirty="0" smtClean="0"/>
              <a:t>NIGHT PRAYER</a:t>
            </a:r>
            <a:endParaRPr lang="en-IN" sz="4000" dirty="0"/>
          </a:p>
        </p:txBody>
      </p:sp>
    </p:spTree>
    <p:extLst>
      <p:ext uri="{BB962C8B-B14F-4D97-AF65-F5344CB8AC3E}">
        <p14:creationId xmlns:p14="http://schemas.microsoft.com/office/powerpoint/2010/main" val="22628611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800" b="1" dirty="0" smtClean="0">
                <a:solidFill>
                  <a:schemeClr val="accent4">
                    <a:lumMod val="40000"/>
                    <a:lumOff val="60000"/>
                  </a:schemeClr>
                </a:solidFill>
              </a:rPr>
              <a:t>NIGHT PRAYER CONDUCTED TOGETHER WITH ALL STATES</a:t>
            </a:r>
            <a:endParaRPr lang="en-IN" sz="2800" b="1" dirty="0">
              <a:solidFill>
                <a:schemeClr val="accent4">
                  <a:lumMod val="40000"/>
                  <a:lumOff val="60000"/>
                </a:schemeClr>
              </a:solidFill>
            </a:endParaRPr>
          </a:p>
        </p:txBody>
      </p:sp>
      <p:sp>
        <p:nvSpPr>
          <p:cNvPr id="3" name="Content Placeholder 2"/>
          <p:cNvSpPr>
            <a:spLocks noGrp="1"/>
          </p:cNvSpPr>
          <p:nvPr>
            <p:ph idx="1"/>
          </p:nvPr>
        </p:nvSpPr>
        <p:spPr/>
        <p:txBody>
          <a:bodyPr/>
          <a:lstStyle/>
          <a:p>
            <a:pPr marL="342900" indent="-342900">
              <a:buFont typeface="+mj-lt"/>
              <a:buAutoNum type="arabicPeriod"/>
            </a:pPr>
            <a:r>
              <a:rPr lang="en-IN" sz="2800" b="1" dirty="0" smtClean="0">
                <a:solidFill>
                  <a:schemeClr val="accent5">
                    <a:lumMod val="60000"/>
                    <a:lumOff val="40000"/>
                  </a:schemeClr>
                </a:solidFill>
              </a:rPr>
              <a:t>01.08.2021 Common night prayer conducted with all states</a:t>
            </a:r>
          </a:p>
          <a:p>
            <a:pPr marL="342900" indent="-342900">
              <a:buFont typeface="+mj-lt"/>
              <a:buAutoNum type="arabicPeriod"/>
            </a:pPr>
            <a:r>
              <a:rPr lang="en-IN" sz="2800" b="1" dirty="0" smtClean="0">
                <a:solidFill>
                  <a:schemeClr val="accent5">
                    <a:lumMod val="60000"/>
                    <a:lumOff val="40000"/>
                  </a:schemeClr>
                </a:solidFill>
              </a:rPr>
              <a:t>08.08.2021 Himanchal &amp; Chandigarh Conducted night prayer with all states attended</a:t>
            </a:r>
          </a:p>
          <a:p>
            <a:pPr marL="342900" indent="-342900">
              <a:buFont typeface="+mj-lt"/>
              <a:buAutoNum type="arabicPeriod"/>
            </a:pPr>
            <a:r>
              <a:rPr lang="en-IN" sz="2800" b="1" dirty="0" smtClean="0">
                <a:solidFill>
                  <a:schemeClr val="accent5">
                    <a:lumMod val="60000"/>
                    <a:lumOff val="40000"/>
                  </a:schemeClr>
                </a:solidFill>
              </a:rPr>
              <a:t>15.08.2021 Uttar Pradesh conducted night prayer all states attended</a:t>
            </a:r>
          </a:p>
          <a:p>
            <a:pPr marL="342900" indent="-342900">
              <a:buFont typeface="+mj-lt"/>
              <a:buAutoNum type="arabicPeriod"/>
            </a:pPr>
            <a:r>
              <a:rPr lang="en-IN" sz="2800" b="1" dirty="0" smtClean="0">
                <a:solidFill>
                  <a:schemeClr val="accent5">
                    <a:lumMod val="60000"/>
                    <a:lumOff val="40000"/>
                  </a:schemeClr>
                </a:solidFill>
              </a:rPr>
              <a:t>22.08.2021 Common night prayer conducted</a:t>
            </a:r>
          </a:p>
          <a:p>
            <a:endParaRPr lang="en-IN" dirty="0"/>
          </a:p>
        </p:txBody>
      </p:sp>
    </p:spTree>
    <p:extLst>
      <p:ext uri="{BB962C8B-B14F-4D97-AF65-F5344CB8AC3E}">
        <p14:creationId xmlns:p14="http://schemas.microsoft.com/office/powerpoint/2010/main" val="35088827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97327" y="3244334"/>
            <a:ext cx="4397358" cy="707886"/>
          </a:xfrm>
          <a:prstGeom prst="rect">
            <a:avLst/>
          </a:prstGeom>
        </p:spPr>
        <p:txBody>
          <a:bodyPr wrap="none">
            <a:spAutoFit/>
          </a:bodyPr>
          <a:lstStyle/>
          <a:p>
            <a:pPr algn="ctr"/>
            <a:r>
              <a:rPr lang="en-IN" sz="4000" dirty="0" smtClean="0"/>
              <a:t>FASTING PRAYER</a:t>
            </a:r>
            <a:endParaRPr lang="en-IN" sz="4000" dirty="0"/>
          </a:p>
        </p:txBody>
      </p:sp>
    </p:spTree>
    <p:extLst>
      <p:ext uri="{BB962C8B-B14F-4D97-AF65-F5344CB8AC3E}">
        <p14:creationId xmlns:p14="http://schemas.microsoft.com/office/powerpoint/2010/main" val="42313719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3"/>
            <a:ext cx="10058400" cy="5289855"/>
          </a:xfrm>
        </p:spPr>
        <p:txBody>
          <a:bodyPr>
            <a:normAutofit/>
          </a:bodyPr>
          <a:lstStyle/>
          <a:p>
            <a:pPr algn="ctr"/>
            <a:r>
              <a:rPr lang="en-IN" b="1" dirty="0" smtClean="0">
                <a:solidFill>
                  <a:srgbClr val="FFC000"/>
                </a:solidFill>
              </a:rPr>
              <a:t>FASTING PRAYER CONDUCTING WITH ALL STATES TOGETHER ON ALL FRIDAYS</a:t>
            </a:r>
            <a:endParaRPr lang="en-IN" b="1" dirty="0">
              <a:solidFill>
                <a:srgbClr val="FFC000"/>
              </a:solidFill>
            </a:endParaRPr>
          </a:p>
        </p:txBody>
      </p:sp>
    </p:spTree>
    <p:extLst>
      <p:ext uri="{BB962C8B-B14F-4D97-AF65-F5344CB8AC3E}">
        <p14:creationId xmlns:p14="http://schemas.microsoft.com/office/powerpoint/2010/main" val="35437333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12232" y="3244334"/>
            <a:ext cx="5567550" cy="707886"/>
          </a:xfrm>
          <a:prstGeom prst="rect">
            <a:avLst/>
          </a:prstGeom>
        </p:spPr>
        <p:txBody>
          <a:bodyPr wrap="none">
            <a:spAutoFit/>
          </a:bodyPr>
          <a:lstStyle/>
          <a:p>
            <a:pPr algn="ctr"/>
            <a:r>
              <a:rPr lang="en-IN" sz="4000" dirty="0" smtClean="0"/>
              <a:t>PROPHETICAL PRAYER</a:t>
            </a:r>
            <a:endParaRPr lang="en-IN" sz="4000" dirty="0"/>
          </a:p>
        </p:txBody>
      </p:sp>
    </p:spTree>
    <p:extLst>
      <p:ext uri="{BB962C8B-B14F-4D97-AF65-F5344CB8AC3E}">
        <p14:creationId xmlns:p14="http://schemas.microsoft.com/office/powerpoint/2010/main" val="24645231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Date: 03.08.2021, Time: 6-6: </a:t>
            </a:r>
            <a:r>
              <a:rPr lang="en-US" dirty="0" smtClean="0"/>
              <a:t>30 pm Revelations </a:t>
            </a:r>
            <a:r>
              <a:rPr lang="en-US" dirty="0"/>
              <a:t>received in todays prophetic prayer</a:t>
            </a:r>
            <a:r>
              <a:rPr lang="en-US" dirty="0" smtClean="0"/>
              <a:t>:</a:t>
            </a:r>
          </a:p>
          <a:p>
            <a:r>
              <a:rPr lang="en-US" dirty="0" smtClean="0"/>
              <a:t>1</a:t>
            </a:r>
            <a:r>
              <a:rPr lang="en-US" dirty="0"/>
              <a:t>. Prayer for protection, boldness and willingness to die for Lord's work</a:t>
            </a:r>
            <a:r>
              <a:rPr lang="en-US" dirty="0" smtClean="0"/>
              <a:t>: John </a:t>
            </a:r>
            <a:r>
              <a:rPr lang="en-US" dirty="0"/>
              <a:t>16:33 “I have told you these things, so that in me you may have peace. In this world you will have trouble. But take heart! I have overcome the world. ”James 1:2," Consider it pure joy, my brothers and sisters, whenever you face trials of many kinds</a:t>
            </a:r>
            <a:r>
              <a:rPr lang="en-US" dirty="0" smtClean="0"/>
              <a:t>.“</a:t>
            </a:r>
          </a:p>
          <a:p>
            <a:r>
              <a:rPr lang="en-US" dirty="0" smtClean="0"/>
              <a:t>2. </a:t>
            </a:r>
            <a:r>
              <a:rPr lang="en-US" dirty="0"/>
              <a:t>Prayer for smooth operation of Gift Schools</a:t>
            </a:r>
            <a:r>
              <a:rPr lang="en-US" dirty="0" smtClean="0"/>
              <a:t>: Vision </a:t>
            </a:r>
            <a:r>
              <a:rPr lang="en-US" dirty="0"/>
              <a:t>shared by Sol </a:t>
            </a:r>
            <a:r>
              <a:rPr lang="en-US" dirty="0" err="1"/>
              <a:t>Neelam</a:t>
            </a:r>
            <a:r>
              <a:rPr lang="en-US" dirty="0"/>
              <a:t>: She saw lighthouses lightening the path of many. Gift schools will be like lighthouses bringing many to the knowledge of God. </a:t>
            </a:r>
            <a:r>
              <a:rPr lang="en-US" dirty="0" smtClean="0"/>
              <a:t>Amen Vision </a:t>
            </a:r>
            <a:r>
              <a:rPr lang="en-US" dirty="0"/>
              <a:t>shared by Sol </a:t>
            </a:r>
            <a:r>
              <a:rPr lang="en-US" dirty="0" err="1"/>
              <a:t>Ivone</a:t>
            </a:r>
            <a:r>
              <a:rPr lang="en-US" dirty="0"/>
              <a:t>: He saw a desert signifying the need to spread the word through these gift schools. </a:t>
            </a:r>
            <a:r>
              <a:rPr lang="en-US" dirty="0" smtClean="0"/>
              <a:t>Amen</a:t>
            </a:r>
          </a:p>
          <a:p>
            <a:r>
              <a:rPr lang="en-US" dirty="0" smtClean="0"/>
              <a:t>3</a:t>
            </a:r>
            <a:r>
              <a:rPr lang="en-US" dirty="0"/>
              <a:t>. Prayer for disciplining Youth</a:t>
            </a:r>
            <a:r>
              <a:rPr lang="en-US" dirty="0" smtClean="0"/>
              <a:t>: Vision </a:t>
            </a:r>
            <a:r>
              <a:rPr lang="en-US" dirty="0"/>
              <a:t>shared by Sol Neha: The way Hannah dedicated Samuel to God and he served God right from his childhood, in the same way, every parent should dedicate their child to God and need to pray for them fervently. Amen</a:t>
            </a:r>
            <a:endParaRPr lang="en-IN" dirty="0"/>
          </a:p>
          <a:p>
            <a:endParaRPr lang="en-IN" dirty="0"/>
          </a:p>
        </p:txBody>
      </p:sp>
      <p:sp>
        <p:nvSpPr>
          <p:cNvPr id="4" name="Title 1"/>
          <p:cNvSpPr txBox="1">
            <a:spLocks/>
          </p:cNvSpPr>
          <p:nvPr/>
        </p:nvSpPr>
        <p:spPr>
          <a:xfrm>
            <a:off x="1066800" y="642593"/>
            <a:ext cx="10058400" cy="105239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a:lstStyle>
          <a:p>
            <a:pPr algn="ctr"/>
            <a:r>
              <a:rPr lang="en-IN" sz="2800" b="1" dirty="0" smtClean="0"/>
              <a:t>PROPHETIC PRAYER FROM MONDAY TO THURSDAY AND SATURDAY – 6.00 PM TO 6.30 PM</a:t>
            </a:r>
            <a:endParaRPr lang="en-IN" sz="2800" b="1" dirty="0"/>
          </a:p>
        </p:txBody>
      </p:sp>
    </p:spTree>
    <p:extLst>
      <p:ext uri="{BB962C8B-B14F-4D97-AF65-F5344CB8AC3E}">
        <p14:creationId xmlns:p14="http://schemas.microsoft.com/office/powerpoint/2010/main" val="42443529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dirty="0"/>
              <a:t>Date: 04.08.2021, Time: 6-6: </a:t>
            </a:r>
            <a:r>
              <a:rPr lang="en-US" dirty="0" smtClean="0"/>
              <a:t>30 pm Revelations </a:t>
            </a:r>
            <a:r>
              <a:rPr lang="en-US" dirty="0"/>
              <a:t>received in todays prophetic prayer</a:t>
            </a:r>
            <a:r>
              <a:rPr lang="en-US" dirty="0" smtClean="0"/>
              <a:t>:</a:t>
            </a:r>
          </a:p>
          <a:p>
            <a:pPr marL="342900" indent="-342900">
              <a:buAutoNum type="arabicPeriod"/>
            </a:pPr>
            <a:r>
              <a:rPr lang="en-US" dirty="0" smtClean="0"/>
              <a:t>Prayer </a:t>
            </a:r>
            <a:r>
              <a:rPr lang="en-US" dirty="0"/>
              <a:t>for Unity in North </a:t>
            </a:r>
            <a:r>
              <a:rPr lang="en-US" dirty="0" smtClean="0"/>
              <a:t>Zone </a:t>
            </a:r>
          </a:p>
          <a:p>
            <a:pPr marL="342900" indent="-342900">
              <a:buAutoNum type="arabicPeriod"/>
            </a:pPr>
            <a:r>
              <a:rPr lang="en-US" dirty="0" smtClean="0"/>
              <a:t>Prayer </a:t>
            </a:r>
            <a:r>
              <a:rPr lang="en-US" dirty="0"/>
              <a:t>for faithful discharge of responsibilities given to AOJ Soldiers Acts 2:46-47, "And day by day, attending the temple together and breaking bread in their homes, they received their food with glad and generous hearts, praising God and having favor with all the people. And the Lord added to their number day by day those who were being </a:t>
            </a:r>
            <a:r>
              <a:rPr lang="en-US" dirty="0" err="1"/>
              <a:t>saved."Philippians</a:t>
            </a:r>
            <a:r>
              <a:rPr lang="en-US" dirty="0"/>
              <a:t> 2:2," Complete my joy by being of the same mind, having the same love, being in full accord and of one mind</a:t>
            </a:r>
            <a:r>
              <a:rPr lang="en-US" dirty="0" smtClean="0"/>
              <a:t>.“</a:t>
            </a:r>
          </a:p>
          <a:p>
            <a:pPr marL="342900" indent="-342900">
              <a:buAutoNum type="arabicPeriod"/>
            </a:pPr>
            <a:r>
              <a:rPr lang="en-US" dirty="0" smtClean="0"/>
              <a:t>Prayer </a:t>
            </a:r>
            <a:r>
              <a:rPr lang="en-US" dirty="0"/>
              <a:t>for opportunities of livelihood for all AOJ Soldiers so that they support their families </a:t>
            </a:r>
            <a:r>
              <a:rPr lang="en-US" dirty="0" err="1"/>
              <a:t>well:Psalm</a:t>
            </a:r>
            <a:r>
              <a:rPr lang="en-US" dirty="0"/>
              <a:t> 119:33-35, "Teach me, O Lord, the way of your statutes; and I will keep it to the end. Give me understanding, that I may keep your law and observe it with my whole heart. Lead me in the path of your commandments, for I delight in </a:t>
            </a:r>
            <a:r>
              <a:rPr lang="en-US" dirty="0" err="1"/>
              <a:t>it."Jeremiah</a:t>
            </a:r>
            <a:r>
              <a:rPr lang="en-US" dirty="0"/>
              <a:t> 29:11,"For I know the plans I have for you, declares the Lord, plans for welfare and not for evil, to give you a future and a hope</a:t>
            </a:r>
            <a:r>
              <a:rPr lang="en-US" dirty="0" smtClean="0"/>
              <a:t>.“</a:t>
            </a:r>
          </a:p>
          <a:p>
            <a:pPr marL="342900" indent="-342900">
              <a:buAutoNum type="arabicPeriod"/>
            </a:pPr>
            <a:r>
              <a:rPr lang="en-US" dirty="0"/>
              <a:t>A very large gate like India Gate with a very narrow passage. There was great light on the other side signifying the light is before us and the gate is open as of now. Now is the time to walk away from the darkness to the bright light of God.</a:t>
            </a:r>
            <a:endParaRPr lang="en-IN" dirty="0"/>
          </a:p>
        </p:txBody>
      </p:sp>
      <p:sp>
        <p:nvSpPr>
          <p:cNvPr id="4" name="Title 1"/>
          <p:cNvSpPr txBox="1">
            <a:spLocks/>
          </p:cNvSpPr>
          <p:nvPr/>
        </p:nvSpPr>
        <p:spPr>
          <a:xfrm>
            <a:off x="1066800" y="642593"/>
            <a:ext cx="10058400" cy="105239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a:lstStyle>
          <a:p>
            <a:pPr algn="ctr"/>
            <a:r>
              <a:rPr lang="en-IN" sz="2800" b="1" dirty="0"/>
              <a:t>PROPHETIC PRAYER FROM MONDAY TO THURSDAY AND SATURDAY – 6.00 PM TO 6.30 PM</a:t>
            </a:r>
          </a:p>
        </p:txBody>
      </p:sp>
    </p:spTree>
    <p:extLst>
      <p:ext uri="{BB962C8B-B14F-4D97-AF65-F5344CB8AC3E}">
        <p14:creationId xmlns:p14="http://schemas.microsoft.com/office/powerpoint/2010/main" val="17273845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marL="0" indent="0">
              <a:buNone/>
            </a:pPr>
            <a:r>
              <a:rPr lang="en-US" dirty="0"/>
              <a:t>Date: 05.08.2021, Time: 6 - 6: </a:t>
            </a:r>
            <a:r>
              <a:rPr lang="en-US" dirty="0" smtClean="0"/>
              <a:t>30 pm Revelations </a:t>
            </a:r>
            <a:r>
              <a:rPr lang="en-US" dirty="0"/>
              <a:t>received during Prophetic Prayer</a:t>
            </a:r>
            <a:r>
              <a:rPr lang="en-US" dirty="0" smtClean="0"/>
              <a:t>:</a:t>
            </a:r>
          </a:p>
          <a:p>
            <a:pPr marL="342900" indent="-342900">
              <a:buAutoNum type="arabicPeriod"/>
            </a:pPr>
            <a:r>
              <a:rPr lang="en-US" dirty="0" smtClean="0"/>
              <a:t>Prayer </a:t>
            </a:r>
            <a:r>
              <a:rPr lang="en-US" dirty="0"/>
              <a:t>for National Worship Festival</a:t>
            </a:r>
            <a:r>
              <a:rPr lang="en-US" dirty="0" smtClean="0"/>
              <a:t>: Vision </a:t>
            </a:r>
            <a:r>
              <a:rPr lang="en-US" dirty="0"/>
              <a:t>(Sol Neha) National Worship Festival seemed like National Harvest Festival as the Lord reminded of His word, " Harvest is plentiful but </a:t>
            </a:r>
            <a:r>
              <a:rPr lang="en-US" dirty="0" smtClean="0"/>
              <a:t>laborers </a:t>
            </a:r>
            <a:r>
              <a:rPr lang="en-US" dirty="0"/>
              <a:t>are few..(Luke 10:2) Later on the other vision which was shared was a confirmation that people are waiting to be told the truth of the gospel, are we ready for this</a:t>
            </a:r>
            <a:r>
              <a:rPr lang="en-US" dirty="0" smtClean="0"/>
              <a:t>? Isaiah </a:t>
            </a:r>
            <a:r>
              <a:rPr lang="en-US" dirty="0"/>
              <a:t>26:4,"Trust in the Lord forever, for the Lord God is an everlasting </a:t>
            </a:r>
            <a:r>
              <a:rPr lang="en-US" dirty="0" err="1"/>
              <a:t>rock."Psalm</a:t>
            </a:r>
            <a:r>
              <a:rPr lang="en-US" dirty="0"/>
              <a:t> 126:5‭-‬6,"Those who sow in tears shall reap with shouts of joy! He who goes out weeping, bearing the seed for sowing, shall come home with shouts of joy, bringing his sheaves with him</a:t>
            </a:r>
            <a:r>
              <a:rPr lang="en-US" dirty="0" smtClean="0"/>
              <a:t>.“</a:t>
            </a:r>
          </a:p>
          <a:p>
            <a:pPr marL="342900" indent="-342900">
              <a:buAutoNum type="arabicPeriod"/>
            </a:pPr>
            <a:r>
              <a:rPr lang="en-US" dirty="0" smtClean="0"/>
              <a:t>Prayers </a:t>
            </a:r>
            <a:r>
              <a:rPr lang="en-US" dirty="0"/>
              <a:t>for Transform India Program (TIP) of </a:t>
            </a:r>
            <a:r>
              <a:rPr lang="en-US" dirty="0" smtClean="0"/>
              <a:t>AOJ James </a:t>
            </a:r>
            <a:r>
              <a:rPr lang="en-US" dirty="0"/>
              <a:t>1:27,"Religion that is pure and undefiled before God the Father is this: to visit orphans and widows in their affliction, and to keep oneself unstained from the world</a:t>
            </a:r>
            <a:r>
              <a:rPr lang="en-US" dirty="0" smtClean="0"/>
              <a:t>.“ Matthew </a:t>
            </a:r>
            <a:r>
              <a:rPr lang="en-US" dirty="0"/>
              <a:t>5- Sermon on the </a:t>
            </a:r>
            <a:r>
              <a:rPr lang="en-US" dirty="0" smtClean="0"/>
              <a:t>mount John </a:t>
            </a:r>
            <a:r>
              <a:rPr lang="en-US" dirty="0"/>
              <a:t>1:11‭-‬12,"He came to his own, and his own people did not receive him. But to all who did receive him, who believed in his name, he gave the right to become children of God</a:t>
            </a:r>
            <a:r>
              <a:rPr lang="en-US" dirty="0" smtClean="0"/>
              <a:t>.“ Psalm </a:t>
            </a:r>
            <a:r>
              <a:rPr lang="en-US" dirty="0"/>
              <a:t>41:1,"Blessed is the one who considers the poor! In the day of trouble the Lord delivers him</a:t>
            </a:r>
            <a:r>
              <a:rPr lang="en-US" dirty="0" smtClean="0"/>
              <a:t>.“</a:t>
            </a:r>
          </a:p>
          <a:p>
            <a:pPr marL="342900" indent="-342900">
              <a:buAutoNum type="arabicPeriod"/>
            </a:pPr>
            <a:r>
              <a:rPr lang="en-US" dirty="0" smtClean="0"/>
              <a:t>Prayer </a:t>
            </a:r>
            <a:r>
              <a:rPr lang="en-US" dirty="0"/>
              <a:t>for 21 program of AOJ</a:t>
            </a:r>
            <a:r>
              <a:rPr lang="en-US" dirty="0" smtClean="0"/>
              <a:t>: John </a:t>
            </a:r>
            <a:r>
              <a:rPr lang="en-US" dirty="0"/>
              <a:t>14:18, “I will not leave you as orphans; I will come to you</a:t>
            </a:r>
            <a:r>
              <a:rPr lang="en-US" dirty="0" smtClean="0"/>
              <a:t>.“ John </a:t>
            </a:r>
            <a:r>
              <a:rPr lang="en-US" dirty="0"/>
              <a:t>10:10,"The thief comes only to steal and kill and destroy. I came that they may have life and have it abundantly."1 John 4:4,"Little </a:t>
            </a:r>
            <a:r>
              <a:rPr lang="en-US" dirty="0" smtClean="0"/>
              <a:t>children</a:t>
            </a:r>
            <a:r>
              <a:rPr lang="en-US" dirty="0"/>
              <a:t>, you are from God and have overcome them, for he who is in you is greater than he who is in the world</a:t>
            </a:r>
            <a:r>
              <a:rPr lang="en-US" dirty="0" smtClean="0"/>
              <a:t>.“ Vision </a:t>
            </a:r>
            <a:r>
              <a:rPr lang="en-US" dirty="0"/>
              <a:t>shared by Sol</a:t>
            </a:r>
            <a:r>
              <a:rPr lang="en-US" dirty="0" smtClean="0"/>
              <a:t>. </a:t>
            </a:r>
            <a:r>
              <a:rPr lang="en-US" dirty="0" err="1" smtClean="0"/>
              <a:t>Mannu</a:t>
            </a:r>
            <a:r>
              <a:rPr lang="en-US" dirty="0" smtClean="0"/>
              <a:t> /Sol</a:t>
            </a:r>
            <a:r>
              <a:rPr lang="en-US" dirty="0"/>
              <a:t>. </a:t>
            </a:r>
            <a:r>
              <a:rPr lang="en-US" dirty="0" smtClean="0"/>
              <a:t>Kamala There </a:t>
            </a:r>
            <a:r>
              <a:rPr lang="en-US" dirty="0"/>
              <a:t>are green trees standing firm in the ground being interpreted as children and young believers are ready to be taught in the right manner and they need right direction.</a:t>
            </a:r>
            <a:endParaRPr lang="en-IN" dirty="0"/>
          </a:p>
        </p:txBody>
      </p:sp>
      <p:sp>
        <p:nvSpPr>
          <p:cNvPr id="4" name="Title 1"/>
          <p:cNvSpPr txBox="1">
            <a:spLocks/>
          </p:cNvSpPr>
          <p:nvPr/>
        </p:nvSpPr>
        <p:spPr>
          <a:xfrm>
            <a:off x="1066800" y="642593"/>
            <a:ext cx="10058400" cy="105239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a:lstStyle>
          <a:p>
            <a:pPr algn="ctr"/>
            <a:r>
              <a:rPr lang="en-IN" sz="2800" b="1" dirty="0"/>
              <a:t>PROPHETIC PRAYER FROM MONDAY TO THURSDAY AND SATURDAY – 6.00 PM TO 6.30 PM</a:t>
            </a:r>
          </a:p>
        </p:txBody>
      </p:sp>
    </p:spTree>
    <p:extLst>
      <p:ext uri="{BB962C8B-B14F-4D97-AF65-F5344CB8AC3E}">
        <p14:creationId xmlns:p14="http://schemas.microsoft.com/office/powerpoint/2010/main" val="3471945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marL="0" indent="0">
              <a:buNone/>
            </a:pPr>
            <a:r>
              <a:rPr lang="en-US" dirty="0"/>
              <a:t>Date: 07.08.2021, Time: 6 - 6: </a:t>
            </a:r>
            <a:r>
              <a:rPr lang="en-US" dirty="0" smtClean="0"/>
              <a:t>30 pm Revelations </a:t>
            </a:r>
            <a:r>
              <a:rPr lang="en-US" dirty="0"/>
              <a:t>received during Prophetic Prayer</a:t>
            </a:r>
            <a:r>
              <a:rPr lang="en-US" dirty="0" smtClean="0"/>
              <a:t>:</a:t>
            </a:r>
          </a:p>
          <a:p>
            <a:pPr marL="342900" indent="-342900">
              <a:buAutoNum type="arabicPeriod"/>
            </a:pPr>
            <a:r>
              <a:rPr lang="en-US" dirty="0" smtClean="0"/>
              <a:t>Prayer </a:t>
            </a:r>
            <a:r>
              <a:rPr lang="en-US" dirty="0"/>
              <a:t>for obedience to the Word of God</a:t>
            </a:r>
            <a:r>
              <a:rPr lang="en-US" dirty="0" smtClean="0"/>
              <a:t>: Hebrew </a:t>
            </a:r>
            <a:r>
              <a:rPr lang="en-US" dirty="0"/>
              <a:t>4:12,"For the word of God is living and active, sharper than any two-edged sword, piercing to the division of soul and of spirit, of joints and of marrow, and discerning the thoughts and intentions of the heart</a:t>
            </a:r>
            <a:r>
              <a:rPr lang="en-US" dirty="0" smtClean="0"/>
              <a:t>. " Luke </a:t>
            </a:r>
            <a:r>
              <a:rPr lang="en-US" dirty="0"/>
              <a:t>18:8," l tell you, he will give justice to them speedily. Nevertheless, when the Son of Man comes, will he find faith on </a:t>
            </a:r>
            <a:r>
              <a:rPr lang="en-US" dirty="0" smtClean="0"/>
              <a:t>earth</a:t>
            </a:r>
            <a:r>
              <a:rPr lang="en-US" dirty="0"/>
              <a:t>?”1 John 3:18,"Little children, let us not love in word or talk but in deed and in truth</a:t>
            </a:r>
            <a:r>
              <a:rPr lang="en-US" dirty="0" smtClean="0"/>
              <a:t>.</a:t>
            </a:r>
          </a:p>
          <a:p>
            <a:pPr marL="342900" indent="-342900">
              <a:buAutoNum type="arabicPeriod"/>
            </a:pPr>
            <a:r>
              <a:rPr lang="en-US" dirty="0" smtClean="0"/>
              <a:t>Prayer </a:t>
            </a:r>
            <a:r>
              <a:rPr lang="en-US" dirty="0"/>
              <a:t>for Deliverance:-Psalm 121:1‭-‬2,"I lift up my eyes to the hills. From where does my help come? My help comes from the Lord, who made heaven and earth</a:t>
            </a:r>
            <a:r>
              <a:rPr lang="en-US" dirty="0" smtClean="0"/>
              <a:t>.</a:t>
            </a:r>
          </a:p>
          <a:p>
            <a:pPr marL="342900" indent="-342900">
              <a:buAutoNum type="arabicPeriod"/>
            </a:pPr>
            <a:r>
              <a:rPr lang="en-US" dirty="0" smtClean="0"/>
              <a:t>Prayer </a:t>
            </a:r>
            <a:r>
              <a:rPr lang="en-US" dirty="0"/>
              <a:t>for Children's wellness:-Sol </a:t>
            </a:r>
            <a:r>
              <a:rPr lang="en-US" dirty="0" err="1"/>
              <a:t>Neelam</a:t>
            </a:r>
            <a:r>
              <a:rPr lang="en-US" dirty="0"/>
              <a:t> shared that parents should repent for their forefathers' sins and break the generational curses</a:t>
            </a:r>
            <a:r>
              <a:rPr lang="en-US" dirty="0" smtClean="0"/>
              <a:t>.</a:t>
            </a:r>
          </a:p>
          <a:p>
            <a:pPr marL="342900" indent="-342900">
              <a:buAutoNum type="arabicPeriod"/>
            </a:pPr>
            <a:r>
              <a:rPr lang="en-US" dirty="0" smtClean="0"/>
              <a:t>Prayer </a:t>
            </a:r>
            <a:r>
              <a:rPr lang="en-US" dirty="0"/>
              <a:t>for deliverance from spiritual blindness:-Ephesians 1:17,"that the God of our Lord Jesus Christ, the Father of glory, may give you the Spirit of wisdom and of revelation in the knowledge of him</a:t>
            </a:r>
            <a:r>
              <a:rPr lang="en-US" dirty="0" smtClean="0"/>
              <a:t>. "</a:t>
            </a:r>
            <a:r>
              <a:rPr lang="en-US" dirty="0"/>
              <a:t>Mark 4:11‭-‬12,"And he said to them, “To you has been given the secret of the kingdom of God, but for those outside everything is in parables, so that “‘they may indeed see but not perceive, and may indeed hear but not understand, lest they should turn and be forgiven.’”</a:t>
            </a:r>
            <a:endParaRPr lang="en-IN" dirty="0"/>
          </a:p>
        </p:txBody>
      </p:sp>
      <p:sp>
        <p:nvSpPr>
          <p:cNvPr id="4" name="Title 1"/>
          <p:cNvSpPr txBox="1">
            <a:spLocks noGrp="1"/>
          </p:cNvSpPr>
          <p:nvPr>
            <p:ph type="title"/>
          </p:nvPr>
        </p:nvSpPr>
        <p:spPr>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a:lstStyle>
          <a:p>
            <a:pPr algn="ctr"/>
            <a:r>
              <a:rPr lang="en-IN" sz="2800" b="1" dirty="0"/>
              <a:t>PROPHETIC PRAYER FROM MONDAY TO THURSDAY AND SATURDAY – 6.00 PM TO 6.30 PM</a:t>
            </a:r>
          </a:p>
        </p:txBody>
      </p:sp>
    </p:spTree>
    <p:extLst>
      <p:ext uri="{BB962C8B-B14F-4D97-AF65-F5344CB8AC3E}">
        <p14:creationId xmlns:p14="http://schemas.microsoft.com/office/powerpoint/2010/main" val="1831793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6839" y="316861"/>
            <a:ext cx="11485756" cy="6228905"/>
          </a:xfrm>
          <a:prstGeom prst="rect">
            <a:avLst/>
          </a:prstGeom>
        </p:spPr>
      </p:pic>
    </p:spTree>
    <p:extLst>
      <p:ext uri="{BB962C8B-B14F-4D97-AF65-F5344CB8AC3E}">
        <p14:creationId xmlns:p14="http://schemas.microsoft.com/office/powerpoint/2010/main" val="27311938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dirty="0"/>
              <a:t>Date: 09.08.2021, Time: 6 - 6: </a:t>
            </a:r>
            <a:r>
              <a:rPr lang="en-US" dirty="0" smtClean="0"/>
              <a:t>30 pm Revelations </a:t>
            </a:r>
            <a:r>
              <a:rPr lang="en-US" dirty="0"/>
              <a:t>received during Prophetic Prayer</a:t>
            </a:r>
            <a:r>
              <a:rPr lang="en-US" dirty="0" smtClean="0"/>
              <a:t>:</a:t>
            </a:r>
          </a:p>
          <a:p>
            <a:pPr marL="342900" indent="-342900">
              <a:buAutoNum type="arabicPeriod"/>
            </a:pPr>
            <a:r>
              <a:rPr lang="en-US" dirty="0" smtClean="0"/>
              <a:t>2 </a:t>
            </a:r>
            <a:r>
              <a:rPr lang="en-US" dirty="0"/>
              <a:t>Chronicles 7:14,"if my people who are called by my name humble themselves, and pray and seek my face and turn from their wicked ways, then I will hear from heaven and will forgive their sin and heal their land</a:t>
            </a:r>
            <a:r>
              <a:rPr lang="en-US" dirty="0" smtClean="0"/>
              <a:t>.“</a:t>
            </a:r>
          </a:p>
          <a:p>
            <a:pPr marL="342900" indent="-342900">
              <a:buAutoNum type="arabicPeriod"/>
            </a:pPr>
            <a:r>
              <a:rPr lang="en-US" dirty="0" smtClean="0"/>
              <a:t>Matthew </a:t>
            </a:r>
            <a:r>
              <a:rPr lang="en-US" dirty="0"/>
              <a:t>5:14, “You are the light of the world. A city set on a hill cannot be hidden</a:t>
            </a:r>
            <a:r>
              <a:rPr lang="en-US" dirty="0" smtClean="0"/>
              <a:t>.</a:t>
            </a:r>
          </a:p>
          <a:p>
            <a:pPr marL="0" indent="0">
              <a:buNone/>
            </a:pPr>
            <a:r>
              <a:rPr lang="en-US" dirty="0"/>
              <a:t>Date: 10.08.2021, Time: 6 - 6: </a:t>
            </a:r>
            <a:r>
              <a:rPr lang="en-US" dirty="0" smtClean="0"/>
              <a:t>30 pm Revelations </a:t>
            </a:r>
            <a:r>
              <a:rPr lang="en-US" dirty="0"/>
              <a:t>received during Prophetic Prayer</a:t>
            </a:r>
            <a:r>
              <a:rPr lang="en-US" dirty="0" smtClean="0"/>
              <a:t>:</a:t>
            </a:r>
          </a:p>
          <a:p>
            <a:pPr marL="342900" indent="-342900">
              <a:buAutoNum type="arabicPeriod"/>
            </a:pPr>
            <a:r>
              <a:rPr lang="en-US" dirty="0" smtClean="0"/>
              <a:t>Prayer </a:t>
            </a:r>
            <a:r>
              <a:rPr lang="en-US" dirty="0"/>
              <a:t>against idol worship</a:t>
            </a:r>
            <a:r>
              <a:rPr lang="en-US" dirty="0" smtClean="0"/>
              <a:t>: Vision</a:t>
            </a:r>
            <a:r>
              <a:rPr lang="en-US" dirty="0"/>
              <a:t>: the way walls were broken down in Joshua 6:5, all the strongholds will be destroyed. </a:t>
            </a:r>
            <a:r>
              <a:rPr lang="en-US" dirty="0" smtClean="0"/>
              <a:t>Amen</a:t>
            </a:r>
          </a:p>
          <a:p>
            <a:pPr marL="342900" indent="-342900">
              <a:buAutoNum type="arabicPeriod"/>
            </a:pPr>
            <a:r>
              <a:rPr lang="en-US" dirty="0" smtClean="0"/>
              <a:t>Prayer </a:t>
            </a:r>
            <a:r>
              <a:rPr lang="en-US" dirty="0"/>
              <a:t>for opening of educational institutions</a:t>
            </a:r>
            <a:r>
              <a:rPr lang="en-US" dirty="0" smtClean="0"/>
              <a:t>:</a:t>
            </a:r>
          </a:p>
          <a:p>
            <a:pPr marL="342900" indent="-342900">
              <a:buAutoNum type="arabicPeriod"/>
            </a:pPr>
            <a:r>
              <a:rPr lang="en-US" dirty="0" smtClean="0"/>
              <a:t>Prayer </a:t>
            </a:r>
            <a:r>
              <a:rPr lang="en-US" dirty="0"/>
              <a:t>against pompous celebration of festivals:</a:t>
            </a:r>
            <a:endParaRPr lang="en-US" dirty="0" smtClean="0"/>
          </a:p>
          <a:p>
            <a:pPr marL="0" indent="0">
              <a:buNone/>
            </a:pPr>
            <a:endParaRPr lang="en-IN" dirty="0"/>
          </a:p>
        </p:txBody>
      </p:sp>
      <p:sp>
        <p:nvSpPr>
          <p:cNvPr id="4" name="Title 1"/>
          <p:cNvSpPr txBox="1">
            <a:spLocks noGrp="1"/>
          </p:cNvSpPr>
          <p:nvPr>
            <p:ph type="title"/>
          </p:nvPr>
        </p:nvSpPr>
        <p:spPr>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a:lstStyle>
          <a:p>
            <a:pPr algn="ctr"/>
            <a:r>
              <a:rPr lang="en-IN" sz="2800" b="1" dirty="0"/>
              <a:t>PROPHETIC PRAYER FROM MONDAY TO THURSDAY AND SATURDAY – 6.00 PM TO 6.30 PM</a:t>
            </a:r>
          </a:p>
        </p:txBody>
      </p:sp>
    </p:spTree>
    <p:extLst>
      <p:ext uri="{BB962C8B-B14F-4D97-AF65-F5344CB8AC3E}">
        <p14:creationId xmlns:p14="http://schemas.microsoft.com/office/powerpoint/2010/main" val="1323033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0" indent="0">
              <a:buNone/>
            </a:pPr>
            <a:r>
              <a:rPr lang="en-US" dirty="0"/>
              <a:t>Date: 11.08.2021, Time: 6 - 6: </a:t>
            </a:r>
            <a:r>
              <a:rPr lang="en-US" dirty="0" smtClean="0"/>
              <a:t>30 pm Revelations </a:t>
            </a:r>
            <a:r>
              <a:rPr lang="en-US" dirty="0"/>
              <a:t>received during Prophetic Prayer</a:t>
            </a:r>
            <a:r>
              <a:rPr lang="en-US" dirty="0" smtClean="0"/>
              <a:t>:</a:t>
            </a:r>
          </a:p>
          <a:p>
            <a:pPr marL="342900" indent="-342900">
              <a:buAutoNum type="arabicPeriod"/>
            </a:pPr>
            <a:r>
              <a:rPr lang="en-US" dirty="0" smtClean="0"/>
              <a:t>Prayer </a:t>
            </a:r>
            <a:r>
              <a:rPr lang="en-US" dirty="0"/>
              <a:t>for success of FRP Class1 Corinthians 15:58,"Therefore, my beloved brothers, be steadfast, immovable, always abounding in the work of the Lord, knowing that in the Lord your labor is not in vain</a:t>
            </a:r>
            <a:r>
              <a:rPr lang="en-US" dirty="0" smtClean="0"/>
              <a:t>.“</a:t>
            </a:r>
          </a:p>
          <a:p>
            <a:pPr marL="342900" indent="-342900">
              <a:buAutoNum type="arabicPeriod"/>
            </a:pPr>
            <a:r>
              <a:rPr lang="en-US" dirty="0" smtClean="0"/>
              <a:t>Prayer </a:t>
            </a:r>
            <a:r>
              <a:rPr lang="en-US" dirty="0"/>
              <a:t>for increase in love towards each </a:t>
            </a:r>
            <a:r>
              <a:rPr lang="en-US" dirty="0" smtClean="0"/>
              <a:t>other John </a:t>
            </a:r>
            <a:r>
              <a:rPr lang="en-US" dirty="0"/>
              <a:t>13:35, "By this all people will know that you are my disciples, if you have love for one another.”1 Corinthians13:1," If I speak in the tongues of men and of angels, but have not love, I am a noisy gong or a clanging cymbal."1 John 4:7,"Beloved, let us love one another, for love is from God, and whoever loves has been born of God and knows God</a:t>
            </a:r>
            <a:r>
              <a:rPr lang="en-US" dirty="0" smtClean="0"/>
              <a:t>.“ Vision </a:t>
            </a:r>
            <a:r>
              <a:rPr lang="en-US" dirty="0"/>
              <a:t>shared( Sol </a:t>
            </a:r>
            <a:r>
              <a:rPr lang="en-US" dirty="0" err="1"/>
              <a:t>Neelam</a:t>
            </a:r>
            <a:r>
              <a:rPr lang="en-US" dirty="0"/>
              <a:t>) This church is a family and If we as a family will have love towards each other, new members will join us</a:t>
            </a:r>
            <a:r>
              <a:rPr lang="en-US" dirty="0" smtClean="0"/>
              <a:t>.</a:t>
            </a:r>
          </a:p>
          <a:p>
            <a:pPr marL="342900" indent="-342900">
              <a:buAutoNum type="arabicPeriod"/>
            </a:pPr>
            <a:r>
              <a:rPr lang="en-US" dirty="0" smtClean="0"/>
              <a:t>Prayer </a:t>
            </a:r>
            <a:r>
              <a:rPr lang="en-US" dirty="0"/>
              <a:t>for provision of resources to continue Children Troop Church:2 Corinthians 1:4,"who comforts us in all our affliction, so that we may be able to comfort those who are in any affliction, with the comfort with which we ourselves are comforted by God</a:t>
            </a:r>
            <a:r>
              <a:rPr lang="en-US" dirty="0" smtClean="0"/>
              <a:t>. </a:t>
            </a:r>
          </a:p>
          <a:p>
            <a:pPr marL="342900" indent="-342900">
              <a:buAutoNum type="arabicPeriod"/>
            </a:pPr>
            <a:r>
              <a:rPr lang="en-US" dirty="0" smtClean="0"/>
              <a:t>"</a:t>
            </a:r>
            <a:r>
              <a:rPr lang="en-US" dirty="0"/>
              <a:t>Closing Prayer</a:t>
            </a:r>
            <a:r>
              <a:rPr lang="en-US" dirty="0" smtClean="0"/>
              <a:t>: Isaiah </a:t>
            </a:r>
            <a:r>
              <a:rPr lang="en-US" dirty="0"/>
              <a:t>43:18‭-‬19,“Remember not the former things, nor consider the things of old. Behold, I am doing a new thing; now it springs forth, do you not perceive it? I will make a way in the wilderness and rivers in the desert."</a:t>
            </a:r>
            <a:endParaRPr lang="en-IN" dirty="0"/>
          </a:p>
        </p:txBody>
      </p:sp>
      <p:sp>
        <p:nvSpPr>
          <p:cNvPr id="4" name="Title 1"/>
          <p:cNvSpPr txBox="1">
            <a:spLocks noGrp="1"/>
          </p:cNvSpPr>
          <p:nvPr>
            <p:ph type="title"/>
          </p:nvPr>
        </p:nvSpPr>
        <p:spPr>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a:lstStyle>
          <a:p>
            <a:pPr algn="ctr"/>
            <a:r>
              <a:rPr lang="en-IN" sz="2800" b="1" dirty="0"/>
              <a:t>PROPHETIC PRAYER FROM MONDAY TO THURSDAY AND SATURDAY – 6.00 PM TO 6.30 PM</a:t>
            </a:r>
          </a:p>
        </p:txBody>
      </p:sp>
    </p:spTree>
    <p:extLst>
      <p:ext uri="{BB962C8B-B14F-4D97-AF65-F5344CB8AC3E}">
        <p14:creationId xmlns:p14="http://schemas.microsoft.com/office/powerpoint/2010/main" val="23603149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marL="0" indent="0">
              <a:buNone/>
            </a:pPr>
            <a:r>
              <a:rPr lang="en-US" dirty="0"/>
              <a:t>Date: 12.08.2021, Time: 6 - 6: </a:t>
            </a:r>
            <a:r>
              <a:rPr lang="en-US" dirty="0" smtClean="0"/>
              <a:t>30 pm Revelations </a:t>
            </a:r>
            <a:r>
              <a:rPr lang="en-US" dirty="0"/>
              <a:t>received during Prophetic Prayer</a:t>
            </a:r>
            <a:r>
              <a:rPr lang="en-US" dirty="0" smtClean="0"/>
              <a:t>:</a:t>
            </a:r>
          </a:p>
          <a:p>
            <a:pPr marL="342900" indent="-342900">
              <a:buAutoNum type="arabicPeriod"/>
            </a:pPr>
            <a:r>
              <a:rPr lang="en-US" dirty="0" smtClean="0"/>
              <a:t>Prayer </a:t>
            </a:r>
            <a:r>
              <a:rPr lang="en-US" dirty="0"/>
              <a:t>against idol </a:t>
            </a:r>
            <a:r>
              <a:rPr lang="en-US" dirty="0" smtClean="0"/>
              <a:t>worship :</a:t>
            </a:r>
            <a:r>
              <a:rPr lang="en-US" dirty="0"/>
              <a:t>Micah 5:13,"and I will cut off your carved images and your pillars from among you, and you shall bow down no more to the work of your hands" </a:t>
            </a:r>
            <a:endParaRPr lang="en-US" dirty="0" smtClean="0"/>
          </a:p>
          <a:p>
            <a:pPr marL="342900" indent="-342900">
              <a:buAutoNum type="arabicPeriod"/>
            </a:pPr>
            <a:r>
              <a:rPr lang="en-US" dirty="0" smtClean="0"/>
              <a:t>Prayer </a:t>
            </a:r>
            <a:r>
              <a:rPr lang="en-US" dirty="0"/>
              <a:t>for opening of educational institutions</a:t>
            </a:r>
            <a:r>
              <a:rPr lang="en-US" dirty="0" smtClean="0"/>
              <a:t>:</a:t>
            </a:r>
          </a:p>
          <a:p>
            <a:pPr marL="342900" indent="-342900">
              <a:buAutoNum type="arabicPeriod"/>
            </a:pPr>
            <a:r>
              <a:rPr lang="en-US" dirty="0" smtClean="0"/>
              <a:t>Prayer for </a:t>
            </a:r>
            <a:r>
              <a:rPr lang="en-US" dirty="0"/>
              <a:t>protection of survivors in flood</a:t>
            </a:r>
            <a:r>
              <a:rPr lang="en-US" dirty="0" smtClean="0"/>
              <a:t>.</a:t>
            </a:r>
          </a:p>
          <a:p>
            <a:pPr marL="0" indent="0">
              <a:buNone/>
            </a:pPr>
            <a:r>
              <a:rPr lang="en-US" dirty="0"/>
              <a:t>Date: 13.08.2021, Time: 6:35- 6: </a:t>
            </a:r>
            <a:r>
              <a:rPr lang="en-US" dirty="0" smtClean="0"/>
              <a:t>55 pm </a:t>
            </a:r>
            <a:r>
              <a:rPr lang="en-US" dirty="0"/>
              <a:t>Revelations received during Fasting Prayer: </a:t>
            </a:r>
            <a:endParaRPr lang="en-US" dirty="0" smtClean="0"/>
          </a:p>
          <a:p>
            <a:pPr marL="342900" indent="-342900">
              <a:buAutoNum type="arabicPeriod"/>
            </a:pPr>
            <a:r>
              <a:rPr lang="en-US" dirty="0" smtClean="0"/>
              <a:t>Prayer </a:t>
            </a:r>
            <a:r>
              <a:rPr lang="en-US" dirty="0"/>
              <a:t>to destroy demon doorways of Pride: Psalm 75:4,"I say to the boastful, ‘Do not boast,’ and to the wicked, ‘Do not lift up your horn;" 1 Corinthians 1:31,"so that, as it is written, “Let the one who boasts, boast in the Lord.” James 4:10,"Humble yourselves before the Lord, and he will exalt you." Vision (shared by Sol</a:t>
            </a:r>
            <a:r>
              <a:rPr lang="en-US" dirty="0" smtClean="0"/>
              <a:t>. </a:t>
            </a:r>
            <a:r>
              <a:rPr lang="en-US" dirty="0" err="1" smtClean="0"/>
              <a:t>Neelam</a:t>
            </a:r>
            <a:r>
              <a:rPr lang="en-US" dirty="0"/>
              <a:t>): The house we build out of playing cards takes a lot of effort but when they fall it doesn't take even a moment. In the same way the Lord raises a believer and prospers, but as soon as the ego comes, it does not take even a moment for a believer to lose his blessings. </a:t>
            </a:r>
            <a:endParaRPr lang="en-US" dirty="0" smtClean="0"/>
          </a:p>
          <a:p>
            <a:pPr marL="342900" indent="-342900">
              <a:buAutoNum type="arabicPeriod"/>
            </a:pPr>
            <a:r>
              <a:rPr lang="en-US" dirty="0" smtClean="0"/>
              <a:t>Prayer </a:t>
            </a:r>
            <a:r>
              <a:rPr lang="en-US" dirty="0"/>
              <a:t>for lost souls: John 8:32, "and you will know the truth, and the truth will set you free.” Matthew 9:37‭-‬38,"Then he said to his disciples, “The harvest is plentiful, but the laborers are few; therefore pray earnestly to the Lord of the harvest to send out laborers into his harvest.” </a:t>
            </a:r>
            <a:endParaRPr lang="en-US" dirty="0" smtClean="0"/>
          </a:p>
          <a:p>
            <a:pPr marL="342900" indent="-342900">
              <a:buAutoNum type="arabicPeriod"/>
            </a:pPr>
            <a:r>
              <a:rPr lang="en-US" dirty="0" smtClean="0"/>
              <a:t>Prayer </a:t>
            </a:r>
            <a:r>
              <a:rPr lang="en-US" dirty="0"/>
              <a:t>to keep ourselves as Holy as our God is Holy: 1 Corinthians 3:16‭-‬17,"Do you not know that you are God’s temple and that God’s Spirit dwells in you? If anyone destroys God’s temple, God will destroy him. For God’s temple is holy, and you are that temple." Hebrews 4:16,"Let us then with confidence draw near to the throne of grace, that we may receive mercy and find grace to help in time of need."</a:t>
            </a:r>
            <a:endParaRPr lang="en-IN" dirty="0"/>
          </a:p>
        </p:txBody>
      </p:sp>
      <p:sp>
        <p:nvSpPr>
          <p:cNvPr id="4" name="Title 1"/>
          <p:cNvSpPr txBox="1">
            <a:spLocks noGrp="1"/>
          </p:cNvSpPr>
          <p:nvPr>
            <p:ph type="title"/>
          </p:nvPr>
        </p:nvSpPr>
        <p:spPr>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a:lstStyle>
          <a:p>
            <a:pPr algn="ctr"/>
            <a:r>
              <a:rPr lang="en-IN" sz="2800" b="1" dirty="0"/>
              <a:t>PROPHETIC PRAYER FROM MONDAY TO THURSDAY AND SATURDAY – 6.00 PM TO 6.30 PM</a:t>
            </a:r>
          </a:p>
        </p:txBody>
      </p:sp>
    </p:spTree>
    <p:extLst>
      <p:ext uri="{BB962C8B-B14F-4D97-AF65-F5344CB8AC3E}">
        <p14:creationId xmlns:p14="http://schemas.microsoft.com/office/powerpoint/2010/main" val="11552460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dirty="0"/>
              <a:t>Date: 14.08.2021, Time: 6 - 6: 30pmRevelations received during Prophetic Prayer: </a:t>
            </a:r>
            <a:endParaRPr lang="en-US" dirty="0" smtClean="0"/>
          </a:p>
          <a:p>
            <a:pPr marL="342900" indent="-342900">
              <a:buAutoNum type="arabicPeriod"/>
            </a:pPr>
            <a:r>
              <a:rPr lang="en-US" dirty="0" smtClean="0"/>
              <a:t>Prayer </a:t>
            </a:r>
            <a:r>
              <a:rPr lang="en-US" dirty="0"/>
              <a:t>for peaceful celebration of 75th Independence </a:t>
            </a:r>
            <a:r>
              <a:rPr lang="en-US" dirty="0" smtClean="0"/>
              <a:t>day : Philippians </a:t>
            </a:r>
            <a:r>
              <a:rPr lang="en-US" dirty="0"/>
              <a:t>4:6‭-‬7,"do not be anxious about anything, but in everything by prayer and supplication with thanksgiving let your requests be made known to God. And the peace of God, which surpasses all understanding, will guard your hearts and your minds in Christ Jesus." </a:t>
            </a:r>
            <a:r>
              <a:rPr lang="en-US" dirty="0" smtClean="0"/>
              <a:t> </a:t>
            </a:r>
          </a:p>
          <a:p>
            <a:pPr marL="342900" indent="-342900">
              <a:buAutoNum type="arabicPeriod"/>
            </a:pPr>
            <a:r>
              <a:rPr lang="en-US" dirty="0" smtClean="0"/>
              <a:t>Prayer </a:t>
            </a:r>
            <a:r>
              <a:rPr lang="en-US" dirty="0"/>
              <a:t>for right use of our freedom of Speech</a:t>
            </a:r>
            <a:r>
              <a:rPr lang="en-US" dirty="0" smtClean="0"/>
              <a:t>: Matthew </a:t>
            </a:r>
            <a:r>
              <a:rPr lang="en-US" dirty="0"/>
              <a:t>12:36,"I tell you, on the day of judgment people will give account for every careless word they speak." </a:t>
            </a:r>
            <a:endParaRPr lang="en-US" dirty="0" smtClean="0"/>
          </a:p>
          <a:p>
            <a:pPr marL="342900" indent="-342900">
              <a:buAutoNum type="arabicPeriod"/>
            </a:pPr>
            <a:r>
              <a:rPr lang="en-US" dirty="0" smtClean="0"/>
              <a:t>Prayer </a:t>
            </a:r>
            <a:r>
              <a:rPr lang="en-US" dirty="0"/>
              <a:t>to stop the increasing crimes: Genesis 4:7,"If you do well, will you not be accepted? And if you do not do well, sin is crouching at the door. Its desire is contrary to you, but you must rule over it.” James 1:19‭-‬20,"Know this, my beloved brothers: let every person be quick to hear, slow to speak, slow to anger; for the anger of man does not produce the righteousness of God."</a:t>
            </a:r>
            <a:endParaRPr lang="en-IN" dirty="0"/>
          </a:p>
        </p:txBody>
      </p:sp>
      <p:sp>
        <p:nvSpPr>
          <p:cNvPr id="4" name="Title 1"/>
          <p:cNvSpPr txBox="1">
            <a:spLocks noGrp="1"/>
          </p:cNvSpPr>
          <p:nvPr>
            <p:ph type="title"/>
          </p:nvPr>
        </p:nvSpPr>
        <p:spPr>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a:lstStyle>
          <a:p>
            <a:pPr algn="ctr"/>
            <a:r>
              <a:rPr lang="en-IN" sz="2800" b="1" dirty="0"/>
              <a:t>PROPHETIC PRAYER FROM MONDAY TO THURSDAY AND SATURDAY – 6.00 PM TO 6.30 PM</a:t>
            </a:r>
          </a:p>
        </p:txBody>
      </p:sp>
    </p:spTree>
    <p:extLst>
      <p:ext uri="{BB962C8B-B14F-4D97-AF65-F5344CB8AC3E}">
        <p14:creationId xmlns:p14="http://schemas.microsoft.com/office/powerpoint/2010/main" val="23633243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dirty="0"/>
              <a:t>Date: 16.08.2021, Time: 6 - 6: </a:t>
            </a:r>
            <a:r>
              <a:rPr lang="en-US" dirty="0" smtClean="0"/>
              <a:t>30 pm Revelations </a:t>
            </a:r>
            <a:r>
              <a:rPr lang="en-US" dirty="0"/>
              <a:t>received during Prophetic Prayer: </a:t>
            </a:r>
            <a:endParaRPr lang="en-US" dirty="0" smtClean="0"/>
          </a:p>
          <a:p>
            <a:pPr marL="342900" indent="-342900">
              <a:buAutoNum type="arabicPeriod"/>
            </a:pPr>
            <a:r>
              <a:rPr lang="en-US" dirty="0" smtClean="0"/>
              <a:t>Prayer </a:t>
            </a:r>
            <a:r>
              <a:rPr lang="en-US" dirty="0"/>
              <a:t>for deliverance in </a:t>
            </a:r>
            <a:r>
              <a:rPr lang="en-US" dirty="0" smtClean="0"/>
              <a:t>Lord Ephesians </a:t>
            </a:r>
            <a:r>
              <a:rPr lang="en-US" dirty="0"/>
              <a:t>2:8‭-‬9,"For by grace you have been saved through faith. And this is not your own doing; it is the gift of God, not a result of works, so that no one may boast." </a:t>
            </a:r>
            <a:endParaRPr lang="en-US" dirty="0" smtClean="0"/>
          </a:p>
          <a:p>
            <a:pPr marL="342900" indent="-342900">
              <a:buAutoNum type="arabicPeriod"/>
            </a:pPr>
            <a:r>
              <a:rPr lang="en-US" dirty="0" smtClean="0"/>
              <a:t>Prayer </a:t>
            </a:r>
            <a:r>
              <a:rPr lang="en-US" dirty="0"/>
              <a:t>for the Spiritual Preparedness and taking control of the city: 2 Chronicles 14:7," And he said to Judah, “Let us build these cities and surround them with walls and towers, gates and bars. The land is still ours, because we have sought the Lord our God. We have sought him, and he has given us peace on every side.” So they built and prospered." Psalm 1:3,"He is like a tree planted by streams of water that yields its fruit in its season, and its leaf does not wither. In all that he does, he prospers." </a:t>
            </a:r>
            <a:endParaRPr lang="en-US" dirty="0" smtClean="0"/>
          </a:p>
          <a:p>
            <a:pPr marL="342900" indent="-342900">
              <a:buAutoNum type="arabicPeriod"/>
            </a:pPr>
            <a:r>
              <a:rPr lang="en-US" dirty="0" smtClean="0"/>
              <a:t>Prayer </a:t>
            </a:r>
            <a:r>
              <a:rPr lang="en-US" dirty="0"/>
              <a:t>for fearlessness: Proverbs 1:33,"but whoever listens to me will dwell secure and will be at ease, without dread of disaster.”</a:t>
            </a:r>
            <a:endParaRPr lang="en-IN" dirty="0"/>
          </a:p>
        </p:txBody>
      </p:sp>
      <p:sp>
        <p:nvSpPr>
          <p:cNvPr id="4" name="Title 1"/>
          <p:cNvSpPr txBox="1">
            <a:spLocks noGrp="1"/>
          </p:cNvSpPr>
          <p:nvPr>
            <p:ph type="title"/>
          </p:nvPr>
        </p:nvSpPr>
        <p:spPr>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a:lstStyle>
          <a:p>
            <a:pPr algn="ctr"/>
            <a:r>
              <a:rPr lang="en-IN" sz="2800" b="1" dirty="0"/>
              <a:t>PROPHETIC PRAYER FROM MONDAY TO THURSDAY AND SATURDAY – 6.00 PM TO 6.30 PM</a:t>
            </a:r>
          </a:p>
        </p:txBody>
      </p:sp>
    </p:spTree>
    <p:extLst>
      <p:ext uri="{BB962C8B-B14F-4D97-AF65-F5344CB8AC3E}">
        <p14:creationId xmlns:p14="http://schemas.microsoft.com/office/powerpoint/2010/main" val="13959378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761893"/>
            <a:ext cx="10058400" cy="4527395"/>
          </a:xfrm>
        </p:spPr>
        <p:txBody>
          <a:bodyPr>
            <a:normAutofit fontScale="62500" lnSpcReduction="20000"/>
          </a:bodyPr>
          <a:lstStyle/>
          <a:p>
            <a:pPr marL="0" indent="0">
              <a:buNone/>
            </a:pPr>
            <a:r>
              <a:rPr lang="en-US" dirty="0"/>
              <a:t>18th AUGUST, 202112;06 </a:t>
            </a:r>
            <a:r>
              <a:rPr lang="en-US" dirty="0" err="1" smtClean="0"/>
              <a:t>a.m.In</a:t>
            </a:r>
            <a:r>
              <a:rPr lang="en-US" dirty="0" smtClean="0"/>
              <a:t> </a:t>
            </a:r>
            <a:r>
              <a:rPr lang="en-US" dirty="0"/>
              <a:t>the mighty name of our Lord </a:t>
            </a:r>
            <a:r>
              <a:rPr lang="en-US" dirty="0" err="1"/>
              <a:t>Jesus,King</a:t>
            </a:r>
            <a:r>
              <a:rPr lang="en-US" dirty="0"/>
              <a:t> of Kings and Lord of </a:t>
            </a:r>
            <a:r>
              <a:rPr lang="en-US" dirty="0" err="1"/>
              <a:t>Lords,O</a:t>
            </a:r>
            <a:r>
              <a:rPr lang="en-US" dirty="0"/>
              <a:t> BELIEVERS IN BODY OF CHRIST IN AFGHANISTAN  ,hear the Word of God:====================  Isaiah 59:19 So shall they </a:t>
            </a:r>
            <a:r>
              <a:rPr lang="en-US" dirty="0" err="1"/>
              <a:t>fearThe</a:t>
            </a:r>
            <a:r>
              <a:rPr lang="en-US" dirty="0"/>
              <a:t> name of the Lord from the </a:t>
            </a:r>
            <a:r>
              <a:rPr lang="en-US" dirty="0" err="1"/>
              <a:t>west,And</a:t>
            </a:r>
            <a:r>
              <a:rPr lang="en-US" dirty="0"/>
              <a:t> His glory from the rising of the sun</a:t>
            </a:r>
            <a:r>
              <a:rPr lang="en-US" dirty="0" smtClean="0"/>
              <a:t>; When </a:t>
            </a:r>
            <a:r>
              <a:rPr lang="en-US" dirty="0"/>
              <a:t>the enemy comes in like a </a:t>
            </a:r>
            <a:r>
              <a:rPr lang="en-US" dirty="0" err="1"/>
              <a:t>flood,The</a:t>
            </a:r>
            <a:r>
              <a:rPr lang="en-US" dirty="0"/>
              <a:t> Spirit of the Lord will lift up a standard against </a:t>
            </a:r>
            <a:r>
              <a:rPr lang="en-US" dirty="0" err="1"/>
              <a:t>him.Deuteronomy</a:t>
            </a:r>
            <a:r>
              <a:rPr lang="en-US" dirty="0"/>
              <a:t> 28:6-76 “Blessed shall you be when you come in, and blessed shall you be when you go out.7 “The Lord will cause your enemies who rise against you to be defeated before your face; they shall come out against you one way and flee before you seven ways.  Psalm 91He who dwells in the secret place of the Most </a:t>
            </a:r>
            <a:r>
              <a:rPr lang="en-US" dirty="0" err="1"/>
              <a:t>HighShall</a:t>
            </a:r>
            <a:r>
              <a:rPr lang="en-US" dirty="0"/>
              <a:t> abide under the shadow of the </a:t>
            </a:r>
            <a:r>
              <a:rPr lang="en-US" dirty="0" err="1"/>
              <a:t>Almighty.I</a:t>
            </a:r>
            <a:r>
              <a:rPr lang="en-US" dirty="0"/>
              <a:t> will say of the Lord, “He is my refuge and my </a:t>
            </a:r>
            <a:r>
              <a:rPr lang="en-US" dirty="0" err="1"/>
              <a:t>fortress;My</a:t>
            </a:r>
            <a:r>
              <a:rPr lang="en-US" dirty="0"/>
              <a:t> God, in Him I will </a:t>
            </a:r>
            <a:r>
              <a:rPr lang="en-US" dirty="0" err="1"/>
              <a:t>trust.”Surely</a:t>
            </a:r>
            <a:r>
              <a:rPr lang="en-US" dirty="0"/>
              <a:t> He shall deliver you from the snare of the [a]</a:t>
            </a:r>
            <a:r>
              <a:rPr lang="en-US" dirty="0" err="1"/>
              <a:t>fowlerAnd</a:t>
            </a:r>
            <a:r>
              <a:rPr lang="en-US" dirty="0"/>
              <a:t> from the perilous </a:t>
            </a:r>
            <a:r>
              <a:rPr lang="en-US" dirty="0" err="1"/>
              <a:t>pestilence.He</a:t>
            </a:r>
            <a:r>
              <a:rPr lang="en-US" dirty="0"/>
              <a:t> shall cover you with His </a:t>
            </a:r>
            <a:r>
              <a:rPr lang="en-US" dirty="0" err="1"/>
              <a:t>feathers,And</a:t>
            </a:r>
            <a:r>
              <a:rPr lang="en-US" dirty="0"/>
              <a:t> under His wings you shall take </a:t>
            </a:r>
            <a:r>
              <a:rPr lang="en-US" dirty="0" err="1"/>
              <a:t>refuge;His</a:t>
            </a:r>
            <a:r>
              <a:rPr lang="en-US" dirty="0"/>
              <a:t> truth shall be your shield and [b]</a:t>
            </a:r>
            <a:r>
              <a:rPr lang="en-US" dirty="0" err="1"/>
              <a:t>buckler.You</a:t>
            </a:r>
            <a:r>
              <a:rPr lang="en-US" dirty="0"/>
              <a:t> shall not be afraid of the terror by </a:t>
            </a:r>
            <a:r>
              <a:rPr lang="en-US" dirty="0" err="1"/>
              <a:t>night,Nor</a:t>
            </a:r>
            <a:r>
              <a:rPr lang="en-US" dirty="0"/>
              <a:t> of the arrow that flies by </a:t>
            </a:r>
            <a:r>
              <a:rPr lang="en-US" dirty="0" err="1"/>
              <a:t>day,Nor</a:t>
            </a:r>
            <a:r>
              <a:rPr lang="en-US" dirty="0"/>
              <a:t> of the pestilence that walks in </a:t>
            </a:r>
            <a:r>
              <a:rPr lang="en-US" dirty="0" err="1"/>
              <a:t>darkness,Nor</a:t>
            </a:r>
            <a:r>
              <a:rPr lang="en-US" dirty="0"/>
              <a:t> of the destruction that lays waste at </a:t>
            </a:r>
            <a:r>
              <a:rPr lang="en-US" dirty="0" err="1"/>
              <a:t>noonday.A</a:t>
            </a:r>
            <a:r>
              <a:rPr lang="en-US" dirty="0"/>
              <a:t> thousand may fall at your </a:t>
            </a:r>
            <a:r>
              <a:rPr lang="en-US" dirty="0" err="1"/>
              <a:t>side,And</a:t>
            </a:r>
            <a:r>
              <a:rPr lang="en-US" dirty="0"/>
              <a:t> ten thousand at your right </a:t>
            </a:r>
            <a:r>
              <a:rPr lang="en-US" dirty="0" err="1"/>
              <a:t>hand;But</a:t>
            </a:r>
            <a:r>
              <a:rPr lang="en-US" dirty="0"/>
              <a:t> it shall not come near </a:t>
            </a:r>
            <a:r>
              <a:rPr lang="en-US" dirty="0" err="1"/>
              <a:t>you.Only</a:t>
            </a:r>
            <a:r>
              <a:rPr lang="en-US" dirty="0"/>
              <a:t> with your eyes shall you </a:t>
            </a:r>
            <a:r>
              <a:rPr lang="en-US" dirty="0" err="1"/>
              <a:t>look,And</a:t>
            </a:r>
            <a:r>
              <a:rPr lang="en-US" dirty="0"/>
              <a:t> see the reward of the </a:t>
            </a:r>
            <a:r>
              <a:rPr lang="en-US" dirty="0" err="1"/>
              <a:t>wicked.Because</a:t>
            </a:r>
            <a:r>
              <a:rPr lang="en-US" dirty="0"/>
              <a:t> you have made the Lord, who is my </a:t>
            </a:r>
            <a:r>
              <a:rPr lang="en-US" dirty="0" err="1"/>
              <a:t>refuge,Even</a:t>
            </a:r>
            <a:r>
              <a:rPr lang="en-US" dirty="0"/>
              <a:t> the Most High, your dwelling </a:t>
            </a:r>
            <a:r>
              <a:rPr lang="en-US" dirty="0" err="1"/>
              <a:t>place,No</a:t>
            </a:r>
            <a:r>
              <a:rPr lang="en-US" dirty="0"/>
              <a:t> evil shall befall </a:t>
            </a:r>
            <a:r>
              <a:rPr lang="en-US" dirty="0" err="1"/>
              <a:t>you,Nor</a:t>
            </a:r>
            <a:r>
              <a:rPr lang="en-US" dirty="0"/>
              <a:t> shall any plague come near your </a:t>
            </a:r>
            <a:r>
              <a:rPr lang="en-US" dirty="0" err="1"/>
              <a:t>dwelling;For</a:t>
            </a:r>
            <a:r>
              <a:rPr lang="en-US" dirty="0"/>
              <a:t> He shall give His angels charge over </a:t>
            </a:r>
            <a:r>
              <a:rPr lang="en-US" dirty="0" err="1"/>
              <a:t>you,To</a:t>
            </a:r>
            <a:r>
              <a:rPr lang="en-US" dirty="0"/>
              <a:t> keep you in all your </a:t>
            </a:r>
            <a:r>
              <a:rPr lang="en-US" dirty="0" err="1"/>
              <a:t>ways.In</a:t>
            </a:r>
            <a:r>
              <a:rPr lang="en-US" dirty="0"/>
              <a:t> their hands they shall [c]bear you </a:t>
            </a:r>
            <a:r>
              <a:rPr lang="en-US" dirty="0" err="1"/>
              <a:t>up,Lest</a:t>
            </a:r>
            <a:r>
              <a:rPr lang="en-US" dirty="0"/>
              <a:t> you [d]dash your foot against a </a:t>
            </a:r>
            <a:r>
              <a:rPr lang="en-US" dirty="0" err="1"/>
              <a:t>stone.You</a:t>
            </a:r>
            <a:r>
              <a:rPr lang="en-US" dirty="0"/>
              <a:t> shall tread upon the lion and the </a:t>
            </a:r>
            <a:r>
              <a:rPr lang="en-US" dirty="0" err="1"/>
              <a:t>cobra,The</a:t>
            </a:r>
            <a:r>
              <a:rPr lang="en-US" dirty="0"/>
              <a:t> young lion and the serpent you shall trample </a:t>
            </a:r>
            <a:r>
              <a:rPr lang="en-US" dirty="0" err="1"/>
              <a:t>underfoot.“Because</a:t>
            </a:r>
            <a:r>
              <a:rPr lang="en-US" dirty="0"/>
              <a:t> he has set his love upon Me, therefore I will deliver </a:t>
            </a:r>
            <a:r>
              <a:rPr lang="en-US" dirty="0" err="1"/>
              <a:t>him;I</a:t>
            </a:r>
            <a:r>
              <a:rPr lang="en-US" dirty="0"/>
              <a:t> will [e]set him on high, because he has known My </a:t>
            </a:r>
            <a:r>
              <a:rPr lang="en-US" dirty="0" err="1"/>
              <a:t>name.He</a:t>
            </a:r>
            <a:r>
              <a:rPr lang="en-US" dirty="0"/>
              <a:t> shall call upon Me, and I will answer </a:t>
            </a:r>
            <a:r>
              <a:rPr lang="en-US" dirty="0" err="1"/>
              <a:t>him;I</a:t>
            </a:r>
            <a:r>
              <a:rPr lang="en-US" dirty="0"/>
              <a:t> will be with him in </a:t>
            </a:r>
            <a:r>
              <a:rPr lang="en-US" dirty="0" err="1"/>
              <a:t>trouble;I</a:t>
            </a:r>
            <a:r>
              <a:rPr lang="en-US" dirty="0"/>
              <a:t> will deliver him and honor </a:t>
            </a:r>
            <a:r>
              <a:rPr lang="en-US" dirty="0" err="1"/>
              <a:t>him.With</a:t>
            </a:r>
            <a:r>
              <a:rPr lang="en-US" dirty="0"/>
              <a:t> [f]long life I will satisfy </a:t>
            </a:r>
            <a:r>
              <a:rPr lang="en-US" dirty="0" err="1"/>
              <a:t>him,And</a:t>
            </a:r>
            <a:r>
              <a:rPr lang="en-US" dirty="0"/>
              <a:t> show him My salvation.”2 Timothy 312 Yes, and all who desire to live godly in Christ Jesus will suffer persecution.  -------. 14 But you must continue in the things which you have learned and been assured of, knowing from whom you have learned them, 15 and that from childhood you have known the Holy Scriptures, which are able to make you wise for salvation through faith which is in Christ </a:t>
            </a:r>
            <a:r>
              <a:rPr lang="en-US" dirty="0" err="1"/>
              <a:t>Jesus.Ephesians</a:t>
            </a:r>
            <a:r>
              <a:rPr lang="en-US" dirty="0"/>
              <a:t> 117 that the God of our Lord Jesus Christ, the Father of glory, may give to you the spirit of wisdom and revelation in the knowledge of Him, 18 the eyes of your understanding being enlightened; that you may know what is the hope of His </a:t>
            </a:r>
            <a:r>
              <a:rPr lang="en-US" dirty="0" err="1"/>
              <a:t>calling,I</a:t>
            </a:r>
            <a:r>
              <a:rPr lang="en-US" dirty="0"/>
              <a:t> DECREE AND DECLARE THAT ➡️God gives wisdom to  believers in Afghanistan to decide whether to stay in their country or flee and make appropriate arrangements . They would find safe ways to access the Word of God and communicate with other believers.➡️God grants them discernment to make wise decisions regarding safety, continuing in the work of the Ministry and  divine protection over believers, whether they choose to go or stay.➡️  God would make “seeing eyes blind” , make a web of protection around them and anyone who might be looking for secret Afghan Christians would not discover them.➡️Our brothers and sisters will persevere through difficulties and persecution. God gives them supernatural strength to be a lighthouse [and] a minister of the Gospel, despite what they know is coming.➡️God transforms the hearts of </a:t>
            </a:r>
            <a:r>
              <a:rPr lang="en-US" dirty="0" err="1"/>
              <a:t>Talibanis</a:t>
            </a:r>
            <a:r>
              <a:rPr lang="en-US" dirty="0"/>
              <a:t>, Afghanis and Muslims and opens the eyes of their conscience to receive the Messiah in their lives.➡️God’s peace and protection will envelop the believers and their families and that they will experience supernatural guidance and protection.➡️Countries in South Asia, Pakistan, and India  will be able to give refuge to those seeking safety.➡️Change of verdict in </a:t>
            </a:r>
            <a:r>
              <a:rPr lang="en-US" dirty="0" err="1"/>
              <a:t>favour</a:t>
            </a:r>
            <a:r>
              <a:rPr lang="en-US" dirty="0"/>
              <a:t> of the 229 Christian missionaries, who have been sentenced to death tomorrow afternoon by the Afghan Islamists. ➡️Protection over </a:t>
            </a:r>
            <a:r>
              <a:rPr lang="en-US" dirty="0" err="1"/>
              <a:t>Quaragosh</a:t>
            </a:r>
            <a:r>
              <a:rPr lang="en-US" dirty="0"/>
              <a:t>, the largest Christian city in Iraq. ➡️The Heavenly Angelic Forces   help to  sustain the church in </a:t>
            </a:r>
            <a:r>
              <a:rPr lang="en-US" dirty="0" err="1"/>
              <a:t>Afghanistan.I</a:t>
            </a:r>
            <a:r>
              <a:rPr lang="en-US" dirty="0"/>
              <a:t> seal this decree with the precious blood of Lord Jesus and the Holy Spirit. (Esther  8:8, Lk 22:20, </a:t>
            </a:r>
            <a:r>
              <a:rPr lang="en-US" dirty="0" err="1"/>
              <a:t>Heb</a:t>
            </a:r>
            <a:r>
              <a:rPr lang="en-US" dirty="0"/>
              <a:t> 9:12,15, </a:t>
            </a:r>
            <a:r>
              <a:rPr lang="en-US" dirty="0" err="1"/>
              <a:t>Eph</a:t>
            </a:r>
            <a:r>
              <a:rPr lang="en-US" dirty="0"/>
              <a:t> 1:13, 4:30).AMEN.HALLELUJAH!</a:t>
            </a:r>
            <a:endParaRPr lang="en-IN" dirty="0"/>
          </a:p>
        </p:txBody>
      </p:sp>
      <p:sp>
        <p:nvSpPr>
          <p:cNvPr id="4" name="Title 1"/>
          <p:cNvSpPr txBox="1">
            <a:spLocks noGrp="1"/>
          </p:cNvSpPr>
          <p:nvPr>
            <p:ph type="title"/>
          </p:nvPr>
        </p:nvSpPr>
        <p:spPr>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a:lstStyle>
          <a:p>
            <a:pPr algn="ctr"/>
            <a:r>
              <a:rPr lang="en-IN" sz="2800" b="1" dirty="0"/>
              <a:t>PROPHETIC PRAYER FROM MONDAY TO THURSDAY AND </a:t>
            </a:r>
            <a:r>
              <a:rPr lang="en-IN" sz="2800" b="1" dirty="0" smtClean="0"/>
              <a:t>SATURDAY </a:t>
            </a:r>
            <a:r>
              <a:rPr lang="en-IN" sz="2800" b="1" dirty="0"/>
              <a:t>– 6.00 PM TO 6.30 PM</a:t>
            </a:r>
          </a:p>
        </p:txBody>
      </p:sp>
    </p:spTree>
    <p:extLst>
      <p:ext uri="{BB962C8B-B14F-4D97-AF65-F5344CB8AC3E}">
        <p14:creationId xmlns:p14="http://schemas.microsoft.com/office/powerpoint/2010/main" val="3933893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dirty="0"/>
              <a:t>Date: 26.08.2021, Time: 6 - 6: </a:t>
            </a:r>
            <a:r>
              <a:rPr lang="en-US" dirty="0" smtClean="0"/>
              <a:t>30 pm Revelations </a:t>
            </a:r>
            <a:r>
              <a:rPr lang="en-US" dirty="0"/>
              <a:t>received during Prophetic Prayer: </a:t>
            </a:r>
            <a:endParaRPr lang="en-US" dirty="0" smtClean="0"/>
          </a:p>
          <a:p>
            <a:pPr marL="342900" indent="-342900">
              <a:buAutoNum type="arabicPeriod"/>
            </a:pPr>
            <a:r>
              <a:rPr lang="en-US" dirty="0" smtClean="0"/>
              <a:t>Prayer </a:t>
            </a:r>
            <a:r>
              <a:rPr lang="en-US" dirty="0"/>
              <a:t>for childless ladies</a:t>
            </a:r>
            <a:r>
              <a:rPr lang="en-US" dirty="0" smtClean="0"/>
              <a:t>: We </a:t>
            </a:r>
            <a:r>
              <a:rPr lang="en-US" dirty="0"/>
              <a:t>should nullify the effects of generational curses by asking forgiveness from the Lord. Psalm 113:9,"He gives the barren woman a home, making her the joyous mother of children. Praise the Lord!" </a:t>
            </a:r>
            <a:endParaRPr lang="en-US" dirty="0" smtClean="0"/>
          </a:p>
          <a:p>
            <a:pPr marL="342900" indent="-342900">
              <a:buAutoNum type="arabicPeriod"/>
            </a:pPr>
            <a:r>
              <a:rPr lang="en-US" dirty="0" smtClean="0"/>
              <a:t>Prayer </a:t>
            </a:r>
            <a:r>
              <a:rPr lang="en-US" dirty="0"/>
              <a:t>for bringing back to the believers in the Lord: John 1:23,"He said, “I am the voice of one crying out in the wilderness, ‘Make straight the way of the Lord,’ as the </a:t>
            </a:r>
            <a:r>
              <a:rPr lang="en-US" dirty="0" smtClean="0"/>
              <a:t>prophet </a:t>
            </a:r>
            <a:r>
              <a:rPr lang="en-US" dirty="0"/>
              <a:t>Isaiah said</a:t>
            </a:r>
            <a:r>
              <a:rPr lang="en-US" dirty="0" smtClean="0"/>
              <a:t>.”</a:t>
            </a:r>
          </a:p>
          <a:p>
            <a:pPr marL="0" indent="0">
              <a:buNone/>
            </a:pPr>
            <a:endParaRPr lang="en-US" dirty="0"/>
          </a:p>
          <a:p>
            <a:pPr marL="0" indent="0">
              <a:buNone/>
            </a:pPr>
            <a:r>
              <a:rPr lang="en-US" dirty="0" smtClean="0"/>
              <a:t>PRAISE THE LORD. God Gave Grace to Sol. Neha to record all these revelations and verses received during the prophetic prayers. May God Bless Her Abundantly.</a:t>
            </a:r>
            <a:endParaRPr lang="en-IN" dirty="0"/>
          </a:p>
        </p:txBody>
      </p:sp>
      <p:sp>
        <p:nvSpPr>
          <p:cNvPr id="4" name="Title 1"/>
          <p:cNvSpPr txBox="1">
            <a:spLocks noGrp="1"/>
          </p:cNvSpPr>
          <p:nvPr>
            <p:ph type="title"/>
          </p:nvPr>
        </p:nvSpPr>
        <p:spPr>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a:lstStyle>
          <a:p>
            <a:pPr algn="ctr"/>
            <a:r>
              <a:rPr lang="en-IN" sz="2800" b="1" dirty="0"/>
              <a:t>PROPHETIC PRAYER FROM MONDAY TO THURSDAY AND SATURDAY – 6.00 PM TO 6.30 PM</a:t>
            </a:r>
          </a:p>
        </p:txBody>
      </p:sp>
    </p:spTree>
    <p:extLst>
      <p:ext uri="{BB962C8B-B14F-4D97-AF65-F5344CB8AC3E}">
        <p14:creationId xmlns:p14="http://schemas.microsoft.com/office/powerpoint/2010/main" val="1009510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IN" sz="4800" dirty="0" smtClean="0"/>
          </a:p>
          <a:p>
            <a:pPr marL="0" indent="0" algn="ctr">
              <a:buNone/>
            </a:pPr>
            <a:endParaRPr lang="en-IN" sz="4800" dirty="0"/>
          </a:p>
          <a:p>
            <a:pPr marL="0" indent="0" algn="ctr">
              <a:buNone/>
            </a:pPr>
            <a:r>
              <a:rPr lang="en-IN" sz="4800" dirty="0" smtClean="0"/>
              <a:t>TROOP CHURCHES</a:t>
            </a:r>
            <a:endParaRPr lang="en-IN" sz="4800" dirty="0"/>
          </a:p>
        </p:txBody>
      </p:sp>
    </p:spTree>
    <p:extLst>
      <p:ext uri="{BB962C8B-B14F-4D97-AF65-F5344CB8AC3E}">
        <p14:creationId xmlns:p14="http://schemas.microsoft.com/office/powerpoint/2010/main" val="1421375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3891" y="490654"/>
            <a:ext cx="7974109" cy="499946"/>
          </a:xfrm>
        </p:spPr>
        <p:txBody>
          <a:bodyPr>
            <a:noAutofit/>
          </a:bodyPr>
          <a:lstStyle/>
          <a:p>
            <a:pPr algn="ctr"/>
            <a:r>
              <a:rPr lang="en-US" sz="2800" dirty="0" smtClean="0"/>
              <a:t>TROOP CHURCH REPORT OF AUGUST</a:t>
            </a:r>
            <a:endParaRPr lang="en-IN" sz="28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12556684"/>
              </p:ext>
            </p:extLst>
          </p:nvPr>
        </p:nvGraphicFramePr>
        <p:xfrm>
          <a:off x="1244909" y="1266942"/>
          <a:ext cx="9617720" cy="4715235"/>
        </p:xfrm>
        <a:graphic>
          <a:graphicData uri="http://schemas.openxmlformats.org/drawingml/2006/table">
            <a:tbl>
              <a:tblPr>
                <a:tableStyleId>{5C22544A-7EE6-4342-B048-85BDC9FD1C3A}</a:tableStyleId>
              </a:tblPr>
              <a:tblGrid>
                <a:gridCol w="1617727"/>
                <a:gridCol w="1252076"/>
                <a:gridCol w="1617727"/>
                <a:gridCol w="1196676"/>
                <a:gridCol w="986148"/>
                <a:gridCol w="1473683"/>
                <a:gridCol w="1473683"/>
              </a:tblGrid>
              <a:tr h="716209">
                <a:tc>
                  <a:txBody>
                    <a:bodyPr/>
                    <a:lstStyle/>
                    <a:p>
                      <a:pPr algn="ctr" rtl="0" fontAlgn="ctr"/>
                      <a:r>
                        <a:rPr lang="en-IN" sz="1200" b="1" u="none" strike="noStrike" dirty="0">
                          <a:effectLst/>
                        </a:rPr>
                        <a:t>Sr. No</a:t>
                      </a:r>
                      <a:endParaRPr lang="en-IN" sz="1200" b="1" i="0" u="none" strike="noStrike" dirty="0">
                        <a:solidFill>
                          <a:srgbClr val="FFFFFF"/>
                        </a:solidFill>
                        <a:effectLst/>
                        <a:latin typeface="Century Gothic" panose="020B0502020202020204" pitchFamily="34" charset="0"/>
                      </a:endParaRPr>
                    </a:p>
                  </a:txBody>
                  <a:tcPr marL="9525" marR="9525" marT="9525" marB="0" anchor="ctr">
                    <a:solidFill>
                      <a:srgbClr val="92D050"/>
                    </a:solidFill>
                  </a:tcPr>
                </a:tc>
                <a:tc>
                  <a:txBody>
                    <a:bodyPr/>
                    <a:lstStyle/>
                    <a:p>
                      <a:pPr algn="ctr" rtl="0" fontAlgn="ctr"/>
                      <a:r>
                        <a:rPr lang="en-IN" sz="1200" b="1" u="none" strike="noStrike">
                          <a:effectLst/>
                        </a:rPr>
                        <a:t>State</a:t>
                      </a:r>
                      <a:endParaRPr lang="en-IN" sz="1200" b="1" i="0" u="none" strike="noStrike">
                        <a:solidFill>
                          <a:srgbClr val="FFFFFF"/>
                        </a:solidFill>
                        <a:effectLst/>
                        <a:latin typeface="Century Gothic" panose="020B0502020202020204" pitchFamily="34" charset="0"/>
                      </a:endParaRPr>
                    </a:p>
                  </a:txBody>
                  <a:tcPr marL="9525" marR="9525" marT="9525" marB="0" anchor="ctr">
                    <a:solidFill>
                      <a:srgbClr val="92D050"/>
                    </a:solidFill>
                  </a:tcPr>
                </a:tc>
                <a:tc>
                  <a:txBody>
                    <a:bodyPr/>
                    <a:lstStyle/>
                    <a:p>
                      <a:pPr algn="ctr" rtl="0" fontAlgn="ctr"/>
                      <a:r>
                        <a:rPr lang="en-IN" sz="1200" b="1" u="none" strike="noStrike">
                          <a:effectLst/>
                        </a:rPr>
                        <a:t>Number of Troop Churches</a:t>
                      </a:r>
                      <a:endParaRPr lang="en-IN" sz="1200" b="1" i="0" u="none" strike="noStrike">
                        <a:solidFill>
                          <a:srgbClr val="FFFFFF"/>
                        </a:solidFill>
                        <a:effectLst/>
                        <a:latin typeface="Century Gothic" panose="020B0502020202020204" pitchFamily="34" charset="0"/>
                      </a:endParaRPr>
                    </a:p>
                  </a:txBody>
                  <a:tcPr marL="9525" marR="9525" marT="9525" marB="0" anchor="ctr">
                    <a:solidFill>
                      <a:srgbClr val="92D050"/>
                    </a:solidFill>
                  </a:tcPr>
                </a:tc>
                <a:tc>
                  <a:txBody>
                    <a:bodyPr/>
                    <a:lstStyle/>
                    <a:p>
                      <a:pPr algn="ctr" rtl="0" fontAlgn="ctr"/>
                      <a:r>
                        <a:rPr lang="en-IN" sz="1200" b="1" u="none" strike="noStrike">
                          <a:effectLst/>
                        </a:rPr>
                        <a:t>Troop Leader</a:t>
                      </a:r>
                      <a:endParaRPr lang="en-IN" sz="1200" b="1" i="0" u="none" strike="noStrike">
                        <a:solidFill>
                          <a:srgbClr val="FFFFFF"/>
                        </a:solidFill>
                        <a:effectLst/>
                        <a:latin typeface="Century Gothic" panose="020B0502020202020204" pitchFamily="34" charset="0"/>
                      </a:endParaRPr>
                    </a:p>
                  </a:txBody>
                  <a:tcPr marL="9525" marR="9525" marT="9525" marB="0" anchor="ctr">
                    <a:solidFill>
                      <a:srgbClr val="92D050"/>
                    </a:solidFill>
                  </a:tcPr>
                </a:tc>
                <a:tc>
                  <a:txBody>
                    <a:bodyPr/>
                    <a:lstStyle/>
                    <a:p>
                      <a:pPr algn="ctr" rtl="0" fontAlgn="ctr"/>
                      <a:r>
                        <a:rPr lang="en-IN" sz="1200" b="1" u="none" strike="noStrike">
                          <a:effectLst/>
                        </a:rPr>
                        <a:t>Date of Start</a:t>
                      </a:r>
                      <a:endParaRPr lang="en-IN" sz="1200" b="1" i="0" u="none" strike="noStrike">
                        <a:solidFill>
                          <a:srgbClr val="FFFFFF"/>
                        </a:solidFill>
                        <a:effectLst/>
                        <a:latin typeface="Century Gothic" panose="020B0502020202020204" pitchFamily="34" charset="0"/>
                      </a:endParaRPr>
                    </a:p>
                  </a:txBody>
                  <a:tcPr marL="9525" marR="9525" marT="9525" marB="0" anchor="ctr">
                    <a:solidFill>
                      <a:srgbClr val="92D050"/>
                    </a:solidFill>
                  </a:tcPr>
                </a:tc>
                <a:tc>
                  <a:txBody>
                    <a:bodyPr/>
                    <a:lstStyle/>
                    <a:p>
                      <a:pPr algn="ctr" rtl="0" fontAlgn="ctr"/>
                      <a:r>
                        <a:rPr lang="en-IN" sz="1200" b="1" u="none" strike="noStrike">
                          <a:effectLst/>
                        </a:rPr>
                        <a:t>Total Number of Members</a:t>
                      </a:r>
                      <a:endParaRPr lang="en-IN" sz="1200" b="1" i="0" u="none" strike="noStrike">
                        <a:solidFill>
                          <a:srgbClr val="FFFFFF"/>
                        </a:solidFill>
                        <a:effectLst/>
                        <a:latin typeface="Century Gothic" panose="020B0502020202020204" pitchFamily="34" charset="0"/>
                      </a:endParaRPr>
                    </a:p>
                  </a:txBody>
                  <a:tcPr marL="9525" marR="9525" marT="9525" marB="0" anchor="ctr">
                    <a:solidFill>
                      <a:srgbClr val="92D050"/>
                    </a:solidFill>
                  </a:tcPr>
                </a:tc>
                <a:tc>
                  <a:txBody>
                    <a:bodyPr/>
                    <a:lstStyle/>
                    <a:p>
                      <a:pPr algn="ctr" rtl="0" fontAlgn="ctr"/>
                      <a:r>
                        <a:rPr lang="en-US" sz="1200" b="1" u="none" strike="noStrike">
                          <a:effectLst/>
                        </a:rPr>
                        <a:t>New Troop Church Branch Out</a:t>
                      </a:r>
                      <a:endParaRPr lang="en-US" sz="1200" b="1" i="0" u="none" strike="noStrike">
                        <a:solidFill>
                          <a:srgbClr val="FFFFFF"/>
                        </a:solidFill>
                        <a:effectLst/>
                        <a:latin typeface="Century Gothic" panose="020B0502020202020204" pitchFamily="34" charset="0"/>
                      </a:endParaRPr>
                    </a:p>
                  </a:txBody>
                  <a:tcPr marL="9525" marR="9525" marT="9525" marB="0" anchor="ctr">
                    <a:solidFill>
                      <a:srgbClr val="92D050"/>
                    </a:solidFill>
                  </a:tcPr>
                </a:tc>
              </a:tr>
              <a:tr h="258304">
                <a:tc rowSpan="4">
                  <a:txBody>
                    <a:bodyPr/>
                    <a:lstStyle/>
                    <a:p>
                      <a:pPr algn="ctr" rtl="0" fontAlgn="ctr"/>
                      <a:r>
                        <a:rPr lang="en-IN" sz="1100" b="1" u="none" strike="noStrike">
                          <a:effectLst/>
                        </a:rPr>
                        <a:t>1</a:t>
                      </a:r>
                      <a:endParaRPr lang="en-IN" sz="1100" b="1" i="0" u="none" strike="noStrike">
                        <a:solidFill>
                          <a:srgbClr val="002060"/>
                        </a:solidFill>
                        <a:effectLst/>
                        <a:latin typeface="Century Gothic" panose="020B0502020202020204" pitchFamily="34" charset="0"/>
                      </a:endParaRPr>
                    </a:p>
                  </a:txBody>
                  <a:tcPr marL="9525" marR="9525" marT="9525" marB="0" anchor="ctr">
                    <a:solidFill>
                      <a:srgbClr val="92D050"/>
                    </a:solidFill>
                  </a:tcPr>
                </a:tc>
                <a:tc rowSpan="4">
                  <a:txBody>
                    <a:bodyPr/>
                    <a:lstStyle/>
                    <a:p>
                      <a:pPr algn="l" rtl="0" fontAlgn="ctr"/>
                      <a:r>
                        <a:rPr lang="en-IN" sz="1100" b="1" u="none" strike="noStrike">
                          <a:effectLst/>
                        </a:rPr>
                        <a:t>Uttar Pradesh West</a:t>
                      </a:r>
                      <a:endParaRPr lang="en-IN" sz="1100" b="1" i="0" u="none" strike="noStrike">
                        <a:solidFill>
                          <a:srgbClr val="002060"/>
                        </a:solidFill>
                        <a:effectLst/>
                        <a:latin typeface="Century Gothic" panose="020B0502020202020204" pitchFamily="34" charset="0"/>
                      </a:endParaRPr>
                    </a:p>
                  </a:txBody>
                  <a:tcPr marL="9525" marR="9525" marT="9525" marB="0" anchor="ctr">
                    <a:solidFill>
                      <a:srgbClr val="92D050"/>
                    </a:solidFill>
                  </a:tcPr>
                </a:tc>
                <a:tc>
                  <a:txBody>
                    <a:bodyPr/>
                    <a:lstStyle/>
                    <a:p>
                      <a:pPr algn="l" rtl="0" fontAlgn="ctr"/>
                      <a:r>
                        <a:rPr lang="en-IN" sz="1100" b="1" u="none" strike="noStrike">
                          <a:effectLst/>
                        </a:rPr>
                        <a:t>1. Micha Troop church</a:t>
                      </a:r>
                      <a:endParaRPr lang="en-IN" sz="1100" b="1" i="0" u="none" strike="noStrike">
                        <a:solidFill>
                          <a:srgbClr val="002060"/>
                        </a:solidFill>
                        <a:effectLst/>
                        <a:latin typeface="Century Gothic" panose="020B0502020202020204" pitchFamily="34" charset="0"/>
                      </a:endParaRPr>
                    </a:p>
                  </a:txBody>
                  <a:tcPr marL="9525" marR="9525" marT="9525" marB="0" anchor="ctr">
                    <a:solidFill>
                      <a:srgbClr val="92D050"/>
                    </a:solidFill>
                  </a:tcPr>
                </a:tc>
                <a:tc>
                  <a:txBody>
                    <a:bodyPr/>
                    <a:lstStyle/>
                    <a:p>
                      <a:pPr algn="l" rtl="0" fontAlgn="t"/>
                      <a:r>
                        <a:rPr lang="en-IN" sz="1100" b="1" u="none" strike="noStrike">
                          <a:effectLst/>
                        </a:rPr>
                        <a:t>Sol. Shibi</a:t>
                      </a:r>
                      <a:endParaRPr lang="en-IN" sz="1100" b="1" i="0" u="none" strike="noStrike">
                        <a:solidFill>
                          <a:srgbClr val="002060"/>
                        </a:solidFill>
                        <a:effectLst/>
                        <a:latin typeface="Century Gothic" panose="020B0502020202020204" pitchFamily="34" charset="0"/>
                      </a:endParaRPr>
                    </a:p>
                  </a:txBody>
                  <a:tcPr marL="9525" marR="9525" marT="9525" marB="0">
                    <a:solidFill>
                      <a:srgbClr val="92D050"/>
                    </a:solidFill>
                  </a:tcPr>
                </a:tc>
                <a:tc>
                  <a:txBody>
                    <a:bodyPr/>
                    <a:lstStyle/>
                    <a:p>
                      <a:pPr algn="l" rtl="0" fontAlgn="t"/>
                      <a:r>
                        <a:rPr lang="en-IN" sz="1100" b="1" u="none" strike="noStrike">
                          <a:effectLst/>
                        </a:rPr>
                        <a:t>24.08.2021</a:t>
                      </a:r>
                      <a:endParaRPr lang="en-IN" sz="1100" b="1" i="0" u="none" strike="noStrike">
                        <a:solidFill>
                          <a:srgbClr val="002060"/>
                        </a:solidFill>
                        <a:effectLst/>
                        <a:latin typeface="Century Gothic" panose="020B0502020202020204" pitchFamily="34" charset="0"/>
                      </a:endParaRPr>
                    </a:p>
                  </a:txBody>
                  <a:tcPr marL="9525" marR="9525" marT="9525" marB="0">
                    <a:solidFill>
                      <a:srgbClr val="92D050"/>
                    </a:solidFill>
                  </a:tcPr>
                </a:tc>
                <a:tc>
                  <a:txBody>
                    <a:bodyPr/>
                    <a:lstStyle/>
                    <a:p>
                      <a:pPr algn="l" rtl="0" fontAlgn="ctr"/>
                      <a:r>
                        <a:rPr lang="en-IN" sz="1100" b="1" u="none" strike="noStrike">
                          <a:effectLst/>
                        </a:rPr>
                        <a:t>10 members</a:t>
                      </a:r>
                      <a:endParaRPr lang="en-IN" sz="1100" b="1" i="0" u="none" strike="noStrike">
                        <a:solidFill>
                          <a:srgbClr val="002060"/>
                        </a:solidFill>
                        <a:effectLst/>
                        <a:latin typeface="Century Gothic" panose="020B0502020202020204" pitchFamily="34" charset="0"/>
                      </a:endParaRPr>
                    </a:p>
                  </a:txBody>
                  <a:tcPr marL="9525" marR="9525" marT="9525" marB="0" anchor="ctr">
                    <a:solidFill>
                      <a:srgbClr val="92D050"/>
                    </a:solidFill>
                  </a:tcPr>
                </a:tc>
                <a:tc>
                  <a:txBody>
                    <a:bodyPr/>
                    <a:lstStyle/>
                    <a:p>
                      <a:pPr algn="l" rtl="0" fontAlgn="b"/>
                      <a:r>
                        <a:rPr lang="en-IN" sz="1100" b="1" u="none" strike="noStrike">
                          <a:effectLst/>
                        </a:rPr>
                        <a:t> </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r>
              <a:tr h="425029">
                <a:tc vMerge="1">
                  <a:txBody>
                    <a:bodyPr/>
                    <a:lstStyle/>
                    <a:p>
                      <a:endParaRPr lang="en-IN"/>
                    </a:p>
                  </a:txBody>
                  <a:tcPr/>
                </a:tc>
                <a:tc vMerge="1">
                  <a:txBody>
                    <a:bodyPr/>
                    <a:lstStyle/>
                    <a:p>
                      <a:endParaRPr lang="en-IN"/>
                    </a:p>
                  </a:txBody>
                  <a:tcPr/>
                </a:tc>
                <a:tc>
                  <a:txBody>
                    <a:bodyPr/>
                    <a:lstStyle/>
                    <a:p>
                      <a:pPr algn="l" rtl="0" fontAlgn="ctr"/>
                      <a:r>
                        <a:rPr lang="en-IN" sz="1100" b="1" u="none" strike="noStrike">
                          <a:effectLst/>
                        </a:rPr>
                        <a:t>2. Yeheskel troop church</a:t>
                      </a:r>
                      <a:endParaRPr lang="en-IN" sz="1100" b="1" i="0" u="none" strike="noStrike">
                        <a:solidFill>
                          <a:srgbClr val="002060"/>
                        </a:solidFill>
                        <a:effectLst/>
                        <a:latin typeface="Century Gothic" panose="020B0502020202020204" pitchFamily="34" charset="0"/>
                      </a:endParaRPr>
                    </a:p>
                  </a:txBody>
                  <a:tcPr marL="9525" marR="9525" marT="9525" marB="0" anchor="ctr">
                    <a:solidFill>
                      <a:srgbClr val="92D050"/>
                    </a:solidFill>
                  </a:tcPr>
                </a:tc>
                <a:tc>
                  <a:txBody>
                    <a:bodyPr/>
                    <a:lstStyle/>
                    <a:p>
                      <a:pPr algn="l" rtl="0" fontAlgn="t"/>
                      <a:r>
                        <a:rPr lang="en-IN" sz="1100" b="1" u="none" strike="noStrike">
                          <a:effectLst/>
                        </a:rPr>
                        <a:t>Sol. Shibi</a:t>
                      </a:r>
                      <a:endParaRPr lang="en-IN" sz="1100" b="1" i="0" u="none" strike="noStrike">
                        <a:solidFill>
                          <a:srgbClr val="002060"/>
                        </a:solidFill>
                        <a:effectLst/>
                        <a:latin typeface="Century Gothic" panose="020B0502020202020204" pitchFamily="34" charset="0"/>
                      </a:endParaRPr>
                    </a:p>
                  </a:txBody>
                  <a:tcPr marL="9525" marR="9525" marT="9525" marB="0">
                    <a:solidFill>
                      <a:srgbClr val="92D050"/>
                    </a:solidFill>
                  </a:tcPr>
                </a:tc>
                <a:tc>
                  <a:txBody>
                    <a:bodyPr/>
                    <a:lstStyle/>
                    <a:p>
                      <a:pPr algn="l" rtl="0" fontAlgn="ctr"/>
                      <a:r>
                        <a:rPr lang="en-IN" sz="1100" b="1" u="none" strike="noStrike">
                          <a:effectLst/>
                        </a:rPr>
                        <a:t>09.08.2021</a:t>
                      </a:r>
                      <a:endParaRPr lang="en-IN" sz="1100" b="1" i="0" u="none" strike="noStrike">
                        <a:solidFill>
                          <a:srgbClr val="002060"/>
                        </a:solidFill>
                        <a:effectLst/>
                        <a:latin typeface="Century Gothic" panose="020B0502020202020204" pitchFamily="34" charset="0"/>
                      </a:endParaRPr>
                    </a:p>
                  </a:txBody>
                  <a:tcPr marL="9525" marR="9525" marT="9525" marB="0" anchor="ctr">
                    <a:solidFill>
                      <a:srgbClr val="92D050"/>
                    </a:solidFill>
                  </a:tcPr>
                </a:tc>
                <a:tc>
                  <a:txBody>
                    <a:bodyPr/>
                    <a:lstStyle/>
                    <a:p>
                      <a:pPr algn="l" rtl="0" fontAlgn="ctr"/>
                      <a:r>
                        <a:rPr lang="en-IN" sz="1100" b="1" u="none" strike="noStrike">
                          <a:effectLst/>
                        </a:rPr>
                        <a:t>7 members</a:t>
                      </a:r>
                      <a:endParaRPr lang="en-IN" sz="1100" b="1" i="0" u="none" strike="noStrike">
                        <a:solidFill>
                          <a:srgbClr val="002060"/>
                        </a:solidFill>
                        <a:effectLst/>
                        <a:latin typeface="Century Gothic" panose="020B0502020202020204" pitchFamily="34" charset="0"/>
                      </a:endParaRPr>
                    </a:p>
                  </a:txBody>
                  <a:tcPr marL="9525" marR="9525" marT="9525" marB="0" anchor="ctr">
                    <a:solidFill>
                      <a:srgbClr val="92D050"/>
                    </a:solidFill>
                  </a:tcPr>
                </a:tc>
                <a:tc>
                  <a:txBody>
                    <a:bodyPr/>
                    <a:lstStyle/>
                    <a:p>
                      <a:pPr algn="l" rtl="0" fontAlgn="b"/>
                      <a:r>
                        <a:rPr lang="en-IN" sz="1100" b="1" u="none" strike="noStrike">
                          <a:effectLst/>
                        </a:rPr>
                        <a:t> </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r>
              <a:tr h="425029">
                <a:tc vMerge="1">
                  <a:txBody>
                    <a:bodyPr/>
                    <a:lstStyle/>
                    <a:p>
                      <a:endParaRPr lang="en-IN"/>
                    </a:p>
                  </a:txBody>
                  <a:tcPr/>
                </a:tc>
                <a:tc vMerge="1">
                  <a:txBody>
                    <a:bodyPr/>
                    <a:lstStyle/>
                    <a:p>
                      <a:endParaRPr lang="en-IN"/>
                    </a:p>
                  </a:txBody>
                  <a:tcPr/>
                </a:tc>
                <a:tc>
                  <a:txBody>
                    <a:bodyPr/>
                    <a:lstStyle/>
                    <a:p>
                      <a:pPr algn="l" rtl="0" fontAlgn="ctr"/>
                      <a:r>
                        <a:rPr lang="en-IN" sz="1100" b="1" u="none" strike="noStrike">
                          <a:effectLst/>
                        </a:rPr>
                        <a:t>3. Yeheskel troop church</a:t>
                      </a:r>
                      <a:endParaRPr lang="en-IN" sz="1100" b="1" i="0" u="none" strike="noStrike">
                        <a:solidFill>
                          <a:srgbClr val="002060"/>
                        </a:solidFill>
                        <a:effectLst/>
                        <a:latin typeface="Century Gothic" panose="020B0502020202020204" pitchFamily="34" charset="0"/>
                      </a:endParaRPr>
                    </a:p>
                  </a:txBody>
                  <a:tcPr marL="9525" marR="9525" marT="9525" marB="0" anchor="ctr">
                    <a:solidFill>
                      <a:srgbClr val="92D050"/>
                    </a:solidFill>
                  </a:tcPr>
                </a:tc>
                <a:tc>
                  <a:txBody>
                    <a:bodyPr/>
                    <a:lstStyle/>
                    <a:p>
                      <a:pPr algn="l" rtl="0" fontAlgn="ctr"/>
                      <a:r>
                        <a:rPr lang="en-IN" sz="1100" b="1" u="none" strike="noStrike">
                          <a:effectLst/>
                        </a:rPr>
                        <a:t>Sol. Mini</a:t>
                      </a:r>
                      <a:endParaRPr lang="en-IN" sz="1100" b="1" i="0" u="none" strike="noStrike">
                        <a:solidFill>
                          <a:srgbClr val="002060"/>
                        </a:solidFill>
                        <a:effectLst/>
                        <a:latin typeface="Century Gothic" panose="020B0502020202020204" pitchFamily="34" charset="0"/>
                      </a:endParaRPr>
                    </a:p>
                  </a:txBody>
                  <a:tcPr marL="9525" marR="9525" marT="9525" marB="0" anchor="ctr">
                    <a:solidFill>
                      <a:srgbClr val="92D050"/>
                    </a:solidFill>
                  </a:tcPr>
                </a:tc>
                <a:tc>
                  <a:txBody>
                    <a:bodyPr/>
                    <a:lstStyle/>
                    <a:p>
                      <a:pPr algn="l" rtl="0" fontAlgn="ctr"/>
                      <a:r>
                        <a:rPr lang="en-IN" sz="1100" b="1" u="none" strike="noStrike">
                          <a:effectLst/>
                        </a:rPr>
                        <a:t>16.08.2021</a:t>
                      </a:r>
                      <a:endParaRPr lang="en-IN" sz="1100" b="1" i="0" u="none" strike="noStrike">
                        <a:solidFill>
                          <a:srgbClr val="002060"/>
                        </a:solidFill>
                        <a:effectLst/>
                        <a:latin typeface="Century Gothic" panose="020B0502020202020204" pitchFamily="34" charset="0"/>
                      </a:endParaRPr>
                    </a:p>
                  </a:txBody>
                  <a:tcPr marL="9525" marR="9525" marT="9525" marB="0" anchor="ctr">
                    <a:solidFill>
                      <a:srgbClr val="92D050"/>
                    </a:solidFill>
                  </a:tcPr>
                </a:tc>
                <a:tc>
                  <a:txBody>
                    <a:bodyPr/>
                    <a:lstStyle/>
                    <a:p>
                      <a:pPr algn="l" rtl="0" fontAlgn="ctr"/>
                      <a:r>
                        <a:rPr lang="en-IN" sz="1100" b="1" u="none" strike="noStrike">
                          <a:effectLst/>
                        </a:rPr>
                        <a:t>8 members</a:t>
                      </a:r>
                      <a:endParaRPr lang="en-IN" sz="1100" b="1" i="0" u="none" strike="noStrike">
                        <a:solidFill>
                          <a:srgbClr val="002060"/>
                        </a:solidFill>
                        <a:effectLst/>
                        <a:latin typeface="Century Gothic" panose="020B0502020202020204" pitchFamily="34" charset="0"/>
                      </a:endParaRPr>
                    </a:p>
                  </a:txBody>
                  <a:tcPr marL="9525" marR="9525" marT="9525" marB="0" anchor="ctr">
                    <a:solidFill>
                      <a:srgbClr val="92D050"/>
                    </a:solidFill>
                  </a:tcPr>
                </a:tc>
                <a:tc>
                  <a:txBody>
                    <a:bodyPr/>
                    <a:lstStyle/>
                    <a:p>
                      <a:pPr algn="l" rtl="0" fontAlgn="b"/>
                      <a:r>
                        <a:rPr lang="en-IN" sz="1100" b="1" u="none" strike="noStrike">
                          <a:effectLst/>
                        </a:rPr>
                        <a:t> </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r>
              <a:tr h="457904">
                <a:tc vMerge="1">
                  <a:txBody>
                    <a:bodyPr/>
                    <a:lstStyle/>
                    <a:p>
                      <a:endParaRPr lang="en-IN"/>
                    </a:p>
                  </a:txBody>
                  <a:tcPr/>
                </a:tc>
                <a:tc vMerge="1">
                  <a:txBody>
                    <a:bodyPr/>
                    <a:lstStyle/>
                    <a:p>
                      <a:endParaRPr lang="en-IN"/>
                    </a:p>
                  </a:txBody>
                  <a:tcPr/>
                </a:tc>
                <a:tc>
                  <a:txBody>
                    <a:bodyPr/>
                    <a:lstStyle/>
                    <a:p>
                      <a:pPr algn="l" rtl="0" fontAlgn="ctr"/>
                      <a:r>
                        <a:rPr lang="en-IN" sz="1100" b="1" u="none" strike="noStrike">
                          <a:effectLst/>
                        </a:rPr>
                        <a:t>4. Isiah troop church</a:t>
                      </a:r>
                      <a:endParaRPr lang="en-IN" sz="1100" b="1" i="0" u="none" strike="noStrike">
                        <a:solidFill>
                          <a:srgbClr val="002060"/>
                        </a:solidFill>
                        <a:effectLst/>
                        <a:latin typeface="Century Gothic" panose="020B0502020202020204" pitchFamily="34" charset="0"/>
                      </a:endParaRPr>
                    </a:p>
                  </a:txBody>
                  <a:tcPr marL="9525" marR="9525" marT="9525" marB="0" anchor="ctr">
                    <a:solidFill>
                      <a:srgbClr val="92D050"/>
                    </a:solidFill>
                  </a:tcPr>
                </a:tc>
                <a:tc>
                  <a:txBody>
                    <a:bodyPr/>
                    <a:lstStyle/>
                    <a:p>
                      <a:pPr algn="l" rtl="0" fontAlgn="ctr"/>
                      <a:r>
                        <a:rPr lang="en-IN" sz="1100" b="1" u="none" strike="noStrike">
                          <a:effectLst/>
                        </a:rPr>
                        <a:t>Sol. Mahendra Sigh</a:t>
                      </a:r>
                      <a:endParaRPr lang="en-IN" sz="1100" b="1" i="0" u="none" strike="noStrike">
                        <a:solidFill>
                          <a:srgbClr val="002060"/>
                        </a:solidFill>
                        <a:effectLst/>
                        <a:latin typeface="Century Gothic" panose="020B0502020202020204" pitchFamily="34" charset="0"/>
                      </a:endParaRPr>
                    </a:p>
                  </a:txBody>
                  <a:tcPr marL="9525" marR="9525" marT="9525" marB="0" anchor="ctr">
                    <a:solidFill>
                      <a:srgbClr val="92D050"/>
                    </a:solidFill>
                  </a:tcPr>
                </a:tc>
                <a:tc>
                  <a:txBody>
                    <a:bodyPr/>
                    <a:lstStyle/>
                    <a:p>
                      <a:pPr algn="l" rtl="0" fontAlgn="ctr"/>
                      <a:r>
                        <a:rPr lang="en-IN" sz="1100" b="1" u="none" strike="noStrike">
                          <a:effectLst/>
                        </a:rPr>
                        <a:t>09.08.2021</a:t>
                      </a:r>
                      <a:endParaRPr lang="en-IN" sz="1100" b="1" i="0" u="none" strike="noStrike">
                        <a:solidFill>
                          <a:srgbClr val="002060"/>
                        </a:solidFill>
                        <a:effectLst/>
                        <a:latin typeface="Century Gothic" panose="020B0502020202020204" pitchFamily="34" charset="0"/>
                      </a:endParaRPr>
                    </a:p>
                  </a:txBody>
                  <a:tcPr marL="9525" marR="9525" marT="9525" marB="0" anchor="ctr">
                    <a:solidFill>
                      <a:srgbClr val="92D050"/>
                    </a:solidFill>
                  </a:tcPr>
                </a:tc>
                <a:tc>
                  <a:txBody>
                    <a:bodyPr/>
                    <a:lstStyle/>
                    <a:p>
                      <a:pPr algn="l" rtl="0" fontAlgn="ctr"/>
                      <a:r>
                        <a:rPr lang="en-IN" sz="1100" b="1" u="none" strike="noStrike">
                          <a:effectLst/>
                        </a:rPr>
                        <a:t>9 members</a:t>
                      </a:r>
                      <a:endParaRPr lang="en-IN" sz="1100" b="1" i="0" u="none" strike="noStrike">
                        <a:solidFill>
                          <a:srgbClr val="002060"/>
                        </a:solidFill>
                        <a:effectLst/>
                        <a:latin typeface="Century Gothic" panose="020B0502020202020204" pitchFamily="34" charset="0"/>
                      </a:endParaRPr>
                    </a:p>
                  </a:txBody>
                  <a:tcPr marL="9525" marR="9525" marT="9525" marB="0" anchor="ctr">
                    <a:solidFill>
                      <a:srgbClr val="92D050"/>
                    </a:solidFill>
                  </a:tcPr>
                </a:tc>
                <a:tc>
                  <a:txBody>
                    <a:bodyPr/>
                    <a:lstStyle/>
                    <a:p>
                      <a:pPr algn="l" rtl="0" fontAlgn="b"/>
                      <a:r>
                        <a:rPr lang="en-IN" sz="1100" b="1" u="none" strike="noStrike">
                          <a:effectLst/>
                        </a:rPr>
                        <a:t> </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r>
              <a:tr h="246563">
                <a:tc>
                  <a:txBody>
                    <a:bodyPr/>
                    <a:lstStyle/>
                    <a:p>
                      <a:pPr algn="ctr" rtl="0" fontAlgn="ctr"/>
                      <a:r>
                        <a:rPr lang="en-IN" sz="1100" b="1" u="none" strike="noStrike">
                          <a:effectLst/>
                        </a:rPr>
                        <a:t>2</a:t>
                      </a:r>
                      <a:endParaRPr lang="en-IN" sz="1100" b="1" i="0" u="none" strike="noStrike">
                        <a:solidFill>
                          <a:srgbClr val="002060"/>
                        </a:solidFill>
                        <a:effectLst/>
                        <a:latin typeface="Century Gothic" panose="020B0502020202020204" pitchFamily="34" charset="0"/>
                      </a:endParaRPr>
                    </a:p>
                  </a:txBody>
                  <a:tcPr marL="9525" marR="9525" marT="9525" marB="0" anchor="ctr">
                    <a:solidFill>
                      <a:srgbClr val="92D050"/>
                    </a:solidFill>
                  </a:tcPr>
                </a:tc>
                <a:tc>
                  <a:txBody>
                    <a:bodyPr/>
                    <a:lstStyle/>
                    <a:p>
                      <a:pPr algn="l" rtl="0" fontAlgn="b"/>
                      <a:r>
                        <a:rPr lang="en-IN" sz="1100" b="1" u="none" strike="noStrike">
                          <a:effectLst/>
                        </a:rPr>
                        <a:t>Chandigarh</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rtl="0" fontAlgn="b"/>
                      <a:r>
                        <a:rPr lang="en-IN" sz="1100" b="1" u="none" strike="noStrike">
                          <a:effectLst/>
                        </a:rPr>
                        <a:t>Yuhana Troop Church</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rtl="0" fontAlgn="b"/>
                      <a:r>
                        <a:rPr lang="en-IN" sz="1100" b="1" u="none" strike="noStrike">
                          <a:effectLst/>
                        </a:rPr>
                        <a:t>Sol. Suresh</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rtl="0" fontAlgn="b"/>
                      <a:r>
                        <a:rPr lang="en-IN" sz="1100" b="1" u="none" strike="noStrike">
                          <a:effectLst/>
                        </a:rPr>
                        <a:t>12.08.2021</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rtl="0" fontAlgn="b"/>
                      <a:r>
                        <a:rPr lang="en-IN" sz="1100" b="1" u="none" strike="noStrike">
                          <a:effectLst/>
                        </a:rPr>
                        <a:t>11 Members</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rtl="0" fontAlgn="b"/>
                      <a:r>
                        <a:rPr lang="en-IN" sz="1100" b="1" u="none" strike="noStrike">
                          <a:effectLst/>
                        </a:rPr>
                        <a:t> </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r>
              <a:tr h="504868">
                <a:tc rowSpan="3">
                  <a:txBody>
                    <a:bodyPr/>
                    <a:lstStyle/>
                    <a:p>
                      <a:pPr algn="ctr" rtl="0" fontAlgn="ctr"/>
                      <a:r>
                        <a:rPr lang="en-IN" sz="1100" b="1" u="none" strike="noStrike">
                          <a:effectLst/>
                        </a:rPr>
                        <a:t>3</a:t>
                      </a:r>
                      <a:endParaRPr lang="en-IN" sz="1100" b="1" i="0" u="none" strike="noStrike">
                        <a:solidFill>
                          <a:srgbClr val="002060"/>
                        </a:solidFill>
                        <a:effectLst/>
                        <a:latin typeface="Century Gothic" panose="020B0502020202020204" pitchFamily="34" charset="0"/>
                      </a:endParaRPr>
                    </a:p>
                  </a:txBody>
                  <a:tcPr marL="9525" marR="9525" marT="9525" marB="0" anchor="ctr">
                    <a:solidFill>
                      <a:srgbClr val="92D050"/>
                    </a:solidFill>
                  </a:tcPr>
                </a:tc>
                <a:tc rowSpan="3">
                  <a:txBody>
                    <a:bodyPr/>
                    <a:lstStyle/>
                    <a:p>
                      <a:pPr algn="l" rtl="0" fontAlgn="ctr"/>
                      <a:r>
                        <a:rPr lang="en-IN" sz="1100" b="1" u="none" strike="noStrike">
                          <a:effectLst/>
                        </a:rPr>
                        <a:t>Delhi</a:t>
                      </a:r>
                      <a:endParaRPr lang="en-IN" sz="1100" b="1" i="0" u="none" strike="noStrike">
                        <a:solidFill>
                          <a:srgbClr val="002060"/>
                        </a:solidFill>
                        <a:effectLst/>
                        <a:latin typeface="Century Gothic" panose="020B0502020202020204" pitchFamily="34" charset="0"/>
                      </a:endParaRPr>
                    </a:p>
                  </a:txBody>
                  <a:tcPr marL="9525" marR="9525" marT="9525" marB="0" anchor="ctr">
                    <a:solidFill>
                      <a:srgbClr val="92D050"/>
                    </a:solidFill>
                  </a:tcPr>
                </a:tc>
                <a:tc>
                  <a:txBody>
                    <a:bodyPr/>
                    <a:lstStyle/>
                    <a:p>
                      <a:pPr algn="l" rtl="0" fontAlgn="b"/>
                      <a:r>
                        <a:rPr lang="en-IN" sz="1100" b="1" u="none" strike="noStrike">
                          <a:effectLst/>
                        </a:rPr>
                        <a:t>Paul Troop Church</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rtl="0" fontAlgn="b"/>
                      <a:r>
                        <a:rPr lang="en-IN" sz="1100" b="1" u="none" strike="noStrike">
                          <a:effectLst/>
                        </a:rPr>
                        <a:t>Sol. Jasmine James</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rtl="0" fontAlgn="b"/>
                      <a:r>
                        <a:rPr lang="en-IN" sz="1100" b="1" u="none" strike="noStrike">
                          <a:effectLst/>
                        </a:rPr>
                        <a:t>13.07.2021</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rtl="0" fontAlgn="b"/>
                      <a:r>
                        <a:rPr lang="en-IN" sz="1100" b="1" u="none" strike="noStrike">
                          <a:effectLst/>
                        </a:rPr>
                        <a:t>11 Members</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fontAlgn="b"/>
                      <a:r>
                        <a:rPr lang="en-IN" sz="1800" b="1" u="none" strike="noStrike">
                          <a:effectLst/>
                        </a:rPr>
                        <a:t> </a:t>
                      </a:r>
                      <a:endParaRPr lang="en-IN" sz="1800" b="1" i="0" u="none" strike="noStrike">
                        <a:solidFill>
                          <a:srgbClr val="000000"/>
                        </a:solidFill>
                        <a:effectLst/>
                        <a:latin typeface="Arial" panose="020B0604020202020204" pitchFamily="34" charset="0"/>
                      </a:endParaRPr>
                    </a:p>
                  </a:txBody>
                  <a:tcPr marL="9525" marR="9525" marT="9525" marB="0" anchor="b">
                    <a:solidFill>
                      <a:srgbClr val="92D050"/>
                    </a:solidFill>
                  </a:tcPr>
                </a:tc>
              </a:tr>
              <a:tr h="493127">
                <a:tc vMerge="1">
                  <a:txBody>
                    <a:bodyPr/>
                    <a:lstStyle/>
                    <a:p>
                      <a:endParaRPr lang="en-IN"/>
                    </a:p>
                  </a:txBody>
                  <a:tcPr/>
                </a:tc>
                <a:tc vMerge="1">
                  <a:txBody>
                    <a:bodyPr/>
                    <a:lstStyle/>
                    <a:p>
                      <a:endParaRPr lang="en-IN"/>
                    </a:p>
                  </a:txBody>
                  <a:tcPr/>
                </a:tc>
                <a:tc>
                  <a:txBody>
                    <a:bodyPr/>
                    <a:lstStyle/>
                    <a:p>
                      <a:pPr algn="l" rtl="0" fontAlgn="b"/>
                      <a:r>
                        <a:rPr lang="en-IN" sz="1100" b="1" u="none" strike="noStrike">
                          <a:effectLst/>
                        </a:rPr>
                        <a:t>Joseph Troop Church</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rtl="0" fontAlgn="b"/>
                      <a:r>
                        <a:rPr lang="en-IN" sz="1100" b="1" u="none" strike="noStrike">
                          <a:effectLst/>
                        </a:rPr>
                        <a:t>Sol. Jasmine James</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rtl="0" fontAlgn="b"/>
                      <a:r>
                        <a:rPr lang="en-IN" sz="1100" b="1" u="none" strike="noStrike">
                          <a:effectLst/>
                        </a:rPr>
                        <a:t>07.08.2021</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rtl="0" fontAlgn="b"/>
                      <a:r>
                        <a:rPr lang="en-IN" sz="1100" b="1" u="none" strike="noStrike">
                          <a:effectLst/>
                        </a:rPr>
                        <a:t>11 Members</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fontAlgn="b"/>
                      <a:r>
                        <a:rPr lang="en-IN" sz="1800" b="1" u="none" strike="noStrike">
                          <a:effectLst/>
                        </a:rPr>
                        <a:t> </a:t>
                      </a:r>
                      <a:endParaRPr lang="en-IN" sz="1800" b="1" i="0" u="none" strike="noStrike">
                        <a:solidFill>
                          <a:srgbClr val="000000"/>
                        </a:solidFill>
                        <a:effectLst/>
                        <a:latin typeface="Arial" panose="020B0604020202020204" pitchFamily="34" charset="0"/>
                      </a:endParaRPr>
                    </a:p>
                  </a:txBody>
                  <a:tcPr marL="9525" marR="9525" marT="9525" marB="0" anchor="b">
                    <a:solidFill>
                      <a:srgbClr val="92D050"/>
                    </a:solidFill>
                  </a:tcPr>
                </a:tc>
              </a:tr>
              <a:tr h="375716">
                <a:tc vMerge="1">
                  <a:txBody>
                    <a:bodyPr/>
                    <a:lstStyle/>
                    <a:p>
                      <a:endParaRPr lang="en-IN"/>
                    </a:p>
                  </a:txBody>
                  <a:tcPr/>
                </a:tc>
                <a:tc vMerge="1">
                  <a:txBody>
                    <a:bodyPr/>
                    <a:lstStyle/>
                    <a:p>
                      <a:endParaRPr lang="en-IN"/>
                    </a:p>
                  </a:txBody>
                  <a:tcPr/>
                </a:tc>
                <a:tc>
                  <a:txBody>
                    <a:bodyPr/>
                    <a:lstStyle/>
                    <a:p>
                      <a:pPr algn="l" rtl="0" fontAlgn="b"/>
                      <a:r>
                        <a:rPr lang="en-IN" sz="1100" b="1" u="none" strike="noStrike">
                          <a:effectLst/>
                        </a:rPr>
                        <a:t>Rejoice Troop Church</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rtl="0" fontAlgn="b"/>
                      <a:r>
                        <a:rPr lang="en-IN" sz="1100" b="1" u="none" strike="noStrike">
                          <a:effectLst/>
                        </a:rPr>
                        <a:t>Sol. Lissy</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rtl="0" fontAlgn="b"/>
                      <a:r>
                        <a:rPr lang="en-IN" sz="1100" b="1" u="none" strike="noStrike">
                          <a:effectLst/>
                        </a:rPr>
                        <a:t>07.08.2021</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rtl="0" fontAlgn="b"/>
                      <a:r>
                        <a:rPr lang="en-IN" sz="1100" b="1" u="none" strike="noStrike">
                          <a:effectLst/>
                        </a:rPr>
                        <a:t>9 members</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fontAlgn="b"/>
                      <a:r>
                        <a:rPr lang="en-IN" sz="1800" b="1" u="none" strike="noStrike">
                          <a:effectLst/>
                        </a:rPr>
                        <a:t> </a:t>
                      </a:r>
                      <a:endParaRPr lang="en-IN" sz="1800" b="1" i="0" u="none" strike="noStrike">
                        <a:solidFill>
                          <a:srgbClr val="000000"/>
                        </a:solidFill>
                        <a:effectLst/>
                        <a:latin typeface="Arial" panose="020B0604020202020204" pitchFamily="34" charset="0"/>
                      </a:endParaRPr>
                    </a:p>
                  </a:txBody>
                  <a:tcPr marL="9525" marR="9525" marT="9525" marB="0" anchor="b">
                    <a:solidFill>
                      <a:srgbClr val="92D050"/>
                    </a:solidFill>
                  </a:tcPr>
                </a:tc>
              </a:tr>
              <a:tr h="387457">
                <a:tc>
                  <a:txBody>
                    <a:bodyPr/>
                    <a:lstStyle/>
                    <a:p>
                      <a:pPr algn="ctr" rtl="0" fontAlgn="ctr"/>
                      <a:r>
                        <a:rPr lang="en-IN" sz="1100" b="1" u="none" strike="noStrike">
                          <a:effectLst/>
                        </a:rPr>
                        <a:t>4</a:t>
                      </a:r>
                      <a:endParaRPr lang="en-IN" sz="1100" b="1" i="0" u="none" strike="noStrike">
                        <a:solidFill>
                          <a:srgbClr val="002060"/>
                        </a:solidFill>
                        <a:effectLst/>
                        <a:latin typeface="Century Gothic" panose="020B0502020202020204" pitchFamily="34" charset="0"/>
                      </a:endParaRPr>
                    </a:p>
                  </a:txBody>
                  <a:tcPr marL="9525" marR="9525" marT="9525" marB="0" anchor="ctr">
                    <a:solidFill>
                      <a:srgbClr val="92D050"/>
                    </a:solidFill>
                  </a:tcPr>
                </a:tc>
                <a:tc>
                  <a:txBody>
                    <a:bodyPr/>
                    <a:lstStyle/>
                    <a:p>
                      <a:pPr algn="l" rtl="0" fontAlgn="ctr"/>
                      <a:r>
                        <a:rPr lang="en-IN" sz="1100" b="1" u="none" strike="noStrike">
                          <a:effectLst/>
                        </a:rPr>
                        <a:t>Himachal</a:t>
                      </a:r>
                      <a:endParaRPr lang="en-IN" sz="1100" b="1" i="0" u="none" strike="noStrike">
                        <a:solidFill>
                          <a:srgbClr val="002060"/>
                        </a:solidFill>
                        <a:effectLst/>
                        <a:latin typeface="Century Gothic" panose="020B0502020202020204" pitchFamily="34" charset="0"/>
                      </a:endParaRPr>
                    </a:p>
                  </a:txBody>
                  <a:tcPr marL="9525" marR="9525" marT="9525" marB="0" anchor="ctr">
                    <a:solidFill>
                      <a:srgbClr val="92D050"/>
                    </a:solidFill>
                  </a:tcPr>
                </a:tc>
                <a:tc>
                  <a:txBody>
                    <a:bodyPr/>
                    <a:lstStyle/>
                    <a:p>
                      <a:pPr algn="l" rtl="0" fontAlgn="b"/>
                      <a:r>
                        <a:rPr lang="en-IN" sz="1100" b="1" u="none" strike="noStrike">
                          <a:effectLst/>
                        </a:rPr>
                        <a:t>1 Troop Church</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rtl="0" fontAlgn="b"/>
                      <a:r>
                        <a:rPr lang="en-IN" sz="1100" b="1" u="none" strike="noStrike">
                          <a:effectLst/>
                        </a:rPr>
                        <a:t>Sol. Mukti</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rtl="0" fontAlgn="b"/>
                      <a:r>
                        <a:rPr lang="en-IN" sz="1100" b="1" u="none" strike="noStrike">
                          <a:effectLst/>
                        </a:rPr>
                        <a:t> </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rtl="0" fontAlgn="b"/>
                      <a:r>
                        <a:rPr lang="en-IN" sz="1100" b="1" u="none" strike="noStrike">
                          <a:effectLst/>
                        </a:rPr>
                        <a:t> </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fontAlgn="b"/>
                      <a:r>
                        <a:rPr lang="en-IN" sz="1800" b="1" u="none" strike="noStrike">
                          <a:effectLst/>
                        </a:rPr>
                        <a:t> </a:t>
                      </a:r>
                      <a:endParaRPr lang="en-IN" sz="1800" b="1" i="0" u="none" strike="noStrike">
                        <a:solidFill>
                          <a:srgbClr val="000000"/>
                        </a:solidFill>
                        <a:effectLst/>
                        <a:latin typeface="Arial" panose="020B0604020202020204" pitchFamily="34" charset="0"/>
                      </a:endParaRPr>
                    </a:p>
                  </a:txBody>
                  <a:tcPr marL="9525" marR="9525" marT="9525" marB="0" anchor="b">
                    <a:solidFill>
                      <a:srgbClr val="92D050"/>
                    </a:solidFill>
                  </a:tcPr>
                </a:tc>
              </a:tr>
              <a:tr h="425029">
                <a:tc>
                  <a:txBody>
                    <a:bodyPr/>
                    <a:lstStyle/>
                    <a:p>
                      <a:pPr algn="ctr" rtl="0" fontAlgn="b"/>
                      <a:r>
                        <a:rPr lang="en-IN" sz="1100" b="1" u="none" strike="noStrike">
                          <a:effectLst/>
                        </a:rPr>
                        <a:t>5</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rtl="0" fontAlgn="b"/>
                      <a:r>
                        <a:rPr lang="en-IN" sz="1100" b="1" u="none" strike="noStrike">
                          <a:effectLst/>
                        </a:rPr>
                        <a:t>Punjab</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rtl="0" fontAlgn="b"/>
                      <a:r>
                        <a:rPr lang="en-IN" sz="1100" b="1" u="none" strike="noStrike">
                          <a:effectLst/>
                        </a:rPr>
                        <a:t>4 Troop Churches Done</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rtl="0" fontAlgn="b"/>
                      <a:r>
                        <a:rPr lang="en-IN" sz="1100" b="1" u="none" strike="noStrike">
                          <a:effectLst/>
                        </a:rPr>
                        <a:t> </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rtl="0" fontAlgn="b"/>
                      <a:r>
                        <a:rPr lang="en-IN" sz="1100" b="1" u="none" strike="noStrike">
                          <a:effectLst/>
                        </a:rPr>
                        <a:t> </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rtl="0" fontAlgn="b"/>
                      <a:r>
                        <a:rPr lang="en-IN" sz="1100" b="1" u="none" strike="noStrike">
                          <a:effectLst/>
                        </a:rPr>
                        <a:t> </a:t>
                      </a:r>
                      <a:endParaRPr lang="en-IN" sz="1100" b="1" i="0" u="none" strike="noStrike">
                        <a:solidFill>
                          <a:srgbClr val="002060"/>
                        </a:solidFill>
                        <a:effectLst/>
                        <a:latin typeface="Century Gothic" panose="020B0502020202020204" pitchFamily="34" charset="0"/>
                      </a:endParaRPr>
                    </a:p>
                  </a:txBody>
                  <a:tcPr marL="9525" marR="9525" marT="9525" marB="0" anchor="b">
                    <a:solidFill>
                      <a:srgbClr val="92D050"/>
                    </a:solidFill>
                  </a:tcPr>
                </a:tc>
                <a:tc>
                  <a:txBody>
                    <a:bodyPr/>
                    <a:lstStyle/>
                    <a:p>
                      <a:pPr algn="l" fontAlgn="b"/>
                      <a:r>
                        <a:rPr lang="en-IN" sz="1800" b="1" u="none" strike="noStrike" dirty="0">
                          <a:effectLst/>
                        </a:rPr>
                        <a:t> </a:t>
                      </a:r>
                      <a:endParaRPr lang="en-IN" sz="1800" b="1" i="0" u="none" strike="noStrike" dirty="0">
                        <a:solidFill>
                          <a:srgbClr val="000000"/>
                        </a:solidFill>
                        <a:effectLst/>
                        <a:latin typeface="Arial" panose="020B0604020202020204" pitchFamily="34" charset="0"/>
                      </a:endParaRPr>
                    </a:p>
                  </a:txBody>
                  <a:tcPr marL="9525" marR="9525" marT="9525" marB="0" anchor="b">
                    <a:solidFill>
                      <a:srgbClr val="92D050"/>
                    </a:solidFill>
                  </a:tcPr>
                </a:tc>
              </a:tr>
            </a:tbl>
          </a:graphicData>
        </a:graphic>
      </p:graphicFrame>
    </p:spTree>
    <p:extLst>
      <p:ext uri="{BB962C8B-B14F-4D97-AF65-F5344CB8AC3E}">
        <p14:creationId xmlns:p14="http://schemas.microsoft.com/office/powerpoint/2010/main" val="1641121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00533" y="3244334"/>
            <a:ext cx="4390947" cy="707886"/>
          </a:xfrm>
          <a:prstGeom prst="rect">
            <a:avLst/>
          </a:prstGeom>
        </p:spPr>
        <p:txBody>
          <a:bodyPr wrap="none">
            <a:spAutoFit/>
          </a:bodyPr>
          <a:lstStyle/>
          <a:p>
            <a:pPr algn="ctr"/>
            <a:r>
              <a:rPr lang="en-IN" sz="4000" dirty="0" smtClean="0"/>
              <a:t>FAMILY BUILDING</a:t>
            </a:r>
            <a:endParaRPr lang="en-IN" sz="4000" dirty="0"/>
          </a:p>
        </p:txBody>
      </p:sp>
    </p:spTree>
    <p:extLst>
      <p:ext uri="{BB962C8B-B14F-4D97-AF65-F5344CB8AC3E}">
        <p14:creationId xmlns:p14="http://schemas.microsoft.com/office/powerpoint/2010/main" val="3795063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539435"/>
          </a:xfrm>
        </p:spPr>
        <p:txBody>
          <a:bodyPr>
            <a:normAutofit fontScale="90000"/>
          </a:bodyPr>
          <a:lstStyle/>
          <a:p>
            <a:r>
              <a:rPr lang="en-IN" dirty="0" smtClean="0"/>
              <a:t>FAMILY BUILDING - CHANDIGARH</a:t>
            </a:r>
            <a:endParaRPr lang="en-IN" dirty="0"/>
          </a:p>
        </p:txBody>
      </p:sp>
      <p:sp>
        <p:nvSpPr>
          <p:cNvPr id="3" name="Content Placeholder 2"/>
          <p:cNvSpPr>
            <a:spLocks noGrp="1"/>
          </p:cNvSpPr>
          <p:nvPr>
            <p:ph idx="1"/>
          </p:nvPr>
        </p:nvSpPr>
        <p:spPr>
          <a:xfrm>
            <a:off x="1066800" y="1182029"/>
            <a:ext cx="10058400" cy="4853011"/>
          </a:xfrm>
        </p:spPr>
        <p:txBody>
          <a:bodyPr/>
          <a:lstStyle/>
          <a:p>
            <a:r>
              <a:rPr lang="en-IN" b="1" dirty="0" smtClean="0"/>
              <a:t>Training Coordinator :	Sol</a:t>
            </a:r>
            <a:r>
              <a:rPr lang="en-IN" dirty="0"/>
              <a:t>. Johnson Samuel</a:t>
            </a:r>
            <a:endParaRPr lang="en-US" b="1" dirty="0" smtClean="0"/>
          </a:p>
          <a:p>
            <a:r>
              <a:rPr lang="en-US" b="1" dirty="0" smtClean="0"/>
              <a:t>Duration: 02.08.2021 </a:t>
            </a:r>
            <a:r>
              <a:rPr lang="en-US" b="1" dirty="0"/>
              <a:t>to 10.08.2021 </a:t>
            </a:r>
            <a:endParaRPr lang="en-US" b="1" dirty="0" smtClean="0"/>
          </a:p>
          <a:p>
            <a:r>
              <a:rPr lang="en-US" b="1" dirty="0" smtClean="0"/>
              <a:t>Time: 	09-10.30 </a:t>
            </a:r>
            <a:r>
              <a:rPr lang="en-US" b="1" dirty="0"/>
              <a:t>PM </a:t>
            </a:r>
            <a:endParaRPr lang="en-US" b="1" dirty="0" smtClean="0"/>
          </a:p>
          <a:p>
            <a:r>
              <a:rPr lang="en-US" b="1" dirty="0"/>
              <a:t>Number of Participants:</a:t>
            </a:r>
            <a:r>
              <a:rPr lang="en-US" dirty="0"/>
              <a:t> </a:t>
            </a:r>
            <a:r>
              <a:rPr lang="en-US" dirty="0" smtClean="0"/>
              <a:t>15 Nos</a:t>
            </a:r>
          </a:p>
          <a:p>
            <a:r>
              <a:rPr lang="en-US" b="1" dirty="0"/>
              <a:t>Testimonies of </a:t>
            </a:r>
            <a:r>
              <a:rPr lang="en-US" b="1" dirty="0" smtClean="0"/>
              <a:t>Participants</a:t>
            </a:r>
            <a:r>
              <a:rPr lang="en-US" dirty="0" smtClean="0"/>
              <a:t>:</a:t>
            </a:r>
          </a:p>
          <a:p>
            <a:pPr lvl="0"/>
            <a:r>
              <a:rPr lang="en-US" dirty="0"/>
              <a:t>Sol. </a:t>
            </a:r>
            <a:r>
              <a:rPr lang="en-US" dirty="0" err="1"/>
              <a:t>Ritu</a:t>
            </a:r>
            <a:r>
              <a:rPr lang="en-US" dirty="0"/>
              <a:t> testified how she got benefit of listening to word of God. She understood the concept of a Godly family and also got more clarity of Adam and Eve.            </a:t>
            </a:r>
            <a:endParaRPr lang="en-IN" dirty="0"/>
          </a:p>
          <a:p>
            <a:pPr lvl="0"/>
            <a:r>
              <a:rPr lang="en-US" dirty="0"/>
              <a:t>Sol. </a:t>
            </a:r>
            <a:r>
              <a:rPr lang="en-US" dirty="0" err="1"/>
              <a:t>Bimla</a:t>
            </a:r>
            <a:r>
              <a:rPr lang="en-US" dirty="0"/>
              <a:t> felt blessed to be in God's presence.        </a:t>
            </a:r>
            <a:endParaRPr lang="en-IN" dirty="0"/>
          </a:p>
          <a:p>
            <a:pPr lvl="0"/>
            <a:r>
              <a:rPr lang="en-US" dirty="0"/>
              <a:t>Sol. Suresh thanked and praised God for His word. He claims to be spiritually weak but got strength from hearing word of God and about Godly family. He thanked God for meeting new people.</a:t>
            </a:r>
            <a:endParaRPr lang="en-IN" dirty="0"/>
          </a:p>
          <a:p>
            <a:r>
              <a:rPr lang="en-US" b="1" dirty="0"/>
              <a:t>Number of troop Churches formed: </a:t>
            </a:r>
            <a:r>
              <a:rPr lang="en-US" dirty="0" smtClean="0"/>
              <a:t>1 </a:t>
            </a:r>
            <a:r>
              <a:rPr lang="en-US" dirty="0"/>
              <a:t>Troop </a:t>
            </a:r>
            <a:r>
              <a:rPr lang="en-US" dirty="0" smtClean="0"/>
              <a:t>Church </a:t>
            </a:r>
            <a:r>
              <a:rPr lang="en-US" dirty="0"/>
              <a:t>(</a:t>
            </a:r>
            <a:r>
              <a:rPr lang="en-US" dirty="0" err="1"/>
              <a:t>Yuhana</a:t>
            </a:r>
            <a:r>
              <a:rPr lang="en-US" dirty="0"/>
              <a:t> Troop Church) </a:t>
            </a:r>
            <a:endParaRPr lang="en-IN" dirty="0"/>
          </a:p>
        </p:txBody>
      </p:sp>
    </p:spTree>
    <p:extLst>
      <p:ext uri="{BB962C8B-B14F-4D97-AF65-F5344CB8AC3E}">
        <p14:creationId xmlns:p14="http://schemas.microsoft.com/office/powerpoint/2010/main" val="2515579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29795" y="3244334"/>
            <a:ext cx="1332417" cy="707886"/>
          </a:xfrm>
          <a:prstGeom prst="rect">
            <a:avLst/>
          </a:prstGeom>
        </p:spPr>
        <p:txBody>
          <a:bodyPr wrap="none">
            <a:spAutoFit/>
          </a:bodyPr>
          <a:lstStyle/>
          <a:p>
            <a:pPr algn="ctr"/>
            <a:r>
              <a:rPr lang="en-IN" sz="4000" dirty="0" smtClean="0"/>
              <a:t>F.R.P</a:t>
            </a:r>
            <a:endParaRPr lang="en-IN" sz="4000" dirty="0"/>
          </a:p>
        </p:txBody>
      </p:sp>
    </p:spTree>
    <p:extLst>
      <p:ext uri="{BB962C8B-B14F-4D97-AF65-F5344CB8AC3E}">
        <p14:creationId xmlns:p14="http://schemas.microsoft.com/office/powerpoint/2010/main" val="3039659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539435"/>
          </a:xfrm>
        </p:spPr>
        <p:txBody>
          <a:bodyPr>
            <a:normAutofit fontScale="90000"/>
          </a:bodyPr>
          <a:lstStyle/>
          <a:p>
            <a:r>
              <a:rPr lang="en-IN" dirty="0" smtClean="0"/>
              <a:t>F.R.P - DELHI</a:t>
            </a:r>
            <a:endParaRPr lang="en-IN" dirty="0"/>
          </a:p>
        </p:txBody>
      </p:sp>
      <p:sp>
        <p:nvSpPr>
          <p:cNvPr id="3" name="Content Placeholder 2"/>
          <p:cNvSpPr>
            <a:spLocks noGrp="1"/>
          </p:cNvSpPr>
          <p:nvPr>
            <p:ph idx="1"/>
          </p:nvPr>
        </p:nvSpPr>
        <p:spPr>
          <a:xfrm>
            <a:off x="1066800" y="1182029"/>
            <a:ext cx="10058400" cy="4853011"/>
          </a:xfrm>
        </p:spPr>
        <p:txBody>
          <a:bodyPr>
            <a:normAutofit fontScale="85000" lnSpcReduction="20000"/>
          </a:bodyPr>
          <a:lstStyle/>
          <a:p>
            <a:r>
              <a:rPr lang="en-IN" b="1" dirty="0" smtClean="0"/>
              <a:t>Training Coordinator : Sol</a:t>
            </a:r>
            <a:r>
              <a:rPr lang="en-IN" dirty="0"/>
              <a:t>. </a:t>
            </a:r>
            <a:r>
              <a:rPr lang="en-IN" b="1" dirty="0" smtClean="0"/>
              <a:t>Mini</a:t>
            </a:r>
            <a:endParaRPr lang="en-US" b="1" dirty="0" smtClean="0"/>
          </a:p>
          <a:p>
            <a:r>
              <a:rPr lang="en-US" b="1" dirty="0" smtClean="0"/>
              <a:t>Duration: 13.08.2021 </a:t>
            </a:r>
            <a:r>
              <a:rPr lang="en-US" b="1" dirty="0"/>
              <a:t>to </a:t>
            </a:r>
            <a:r>
              <a:rPr lang="en-US" b="1" dirty="0" smtClean="0"/>
              <a:t>21.08.2021 </a:t>
            </a:r>
          </a:p>
          <a:p>
            <a:r>
              <a:rPr lang="en-US" b="1" dirty="0" smtClean="0"/>
              <a:t>Time: 2.00 to 4.00 PM</a:t>
            </a:r>
          </a:p>
          <a:p>
            <a:r>
              <a:rPr lang="en-US" b="1" dirty="0" smtClean="0"/>
              <a:t>Number </a:t>
            </a:r>
            <a:r>
              <a:rPr lang="en-US" b="1" dirty="0"/>
              <a:t>of Participants:</a:t>
            </a:r>
            <a:r>
              <a:rPr lang="en-US" dirty="0"/>
              <a:t> </a:t>
            </a:r>
            <a:r>
              <a:rPr lang="en-US" b="1" dirty="0" smtClean="0"/>
              <a:t>46 Nos</a:t>
            </a:r>
          </a:p>
          <a:p>
            <a:r>
              <a:rPr lang="en-US" b="1" dirty="0"/>
              <a:t>Testimonies of </a:t>
            </a:r>
            <a:r>
              <a:rPr lang="en-US" b="1" dirty="0" smtClean="0"/>
              <a:t>Participants</a:t>
            </a:r>
            <a:r>
              <a:rPr lang="en-US" dirty="0" smtClean="0"/>
              <a:t>:</a:t>
            </a:r>
          </a:p>
          <a:p>
            <a:pPr lvl="0"/>
            <a:r>
              <a:rPr lang="en-US" dirty="0" smtClean="0"/>
              <a:t>Sol. Priyanka Arora: When </a:t>
            </a:r>
            <a:r>
              <a:rPr lang="en-US" dirty="0"/>
              <a:t>I started attending FRP classes, I learnt a lot about forgiveness. Learnt the real meaning of forgiveness. I was not able to forgive quite a few people from the core of my heart. So my heart and mind was lacking peace. FRP classes helped me a lot enabling me to forgive those people who have been the cause of my hurt. </a:t>
            </a:r>
            <a:r>
              <a:rPr lang="en-US" dirty="0" smtClean="0"/>
              <a:t>In </a:t>
            </a:r>
            <a:r>
              <a:rPr lang="en-US" dirty="0"/>
              <a:t>the Inner Healing class today, God healed and delivered me completely from my persistent headache ( which troubled me for quite some time) which was due to </a:t>
            </a:r>
            <a:r>
              <a:rPr lang="en-US" dirty="0" smtClean="0"/>
              <a:t>forgiveness </a:t>
            </a:r>
            <a:r>
              <a:rPr lang="en-US" dirty="0"/>
              <a:t>in my heart. What I learnt in the class I prayed accordingly and that stronghold of deep rooted </a:t>
            </a:r>
            <a:r>
              <a:rPr lang="en-US" dirty="0" smtClean="0"/>
              <a:t>forgiveness </a:t>
            </a:r>
            <a:r>
              <a:rPr lang="en-US" dirty="0"/>
              <a:t>was broken and I got completely healed. Glory and thanks to my Lord and </a:t>
            </a:r>
            <a:r>
              <a:rPr lang="en-US" dirty="0" smtClean="0"/>
              <a:t>Savior </a:t>
            </a:r>
            <a:r>
              <a:rPr lang="en-US" dirty="0"/>
              <a:t>Jesus. Thank u AOJ for all these beautiful classes. </a:t>
            </a:r>
            <a:endParaRPr lang="en-US" dirty="0" smtClean="0"/>
          </a:p>
          <a:p>
            <a:r>
              <a:rPr lang="en-US" b="1" dirty="0" smtClean="0"/>
              <a:t>Participants Interested in Teaching: </a:t>
            </a:r>
          </a:p>
          <a:p>
            <a:r>
              <a:rPr lang="en-US" altLang="zh-CN" b="1" dirty="0" smtClean="0"/>
              <a:t>Sol. Priyanka </a:t>
            </a:r>
            <a:r>
              <a:rPr lang="en-US" altLang="zh-CN" b="1" dirty="0"/>
              <a:t>Arora</a:t>
            </a:r>
            <a:endParaRPr lang="zh-CN" altLang="en-US" b="1" dirty="0"/>
          </a:p>
          <a:p>
            <a:r>
              <a:rPr lang="en-US" altLang="zh-CN" b="1" dirty="0" smtClean="0"/>
              <a:t>Sol. </a:t>
            </a:r>
            <a:r>
              <a:rPr lang="en-US" altLang="zh-CN" b="1" dirty="0" err="1"/>
              <a:t>J</a:t>
            </a:r>
            <a:r>
              <a:rPr lang="en-US" altLang="zh-CN" b="1" dirty="0" err="1" smtClean="0"/>
              <a:t>ayaram</a:t>
            </a:r>
            <a:endParaRPr lang="zh-CN" altLang="en-US" dirty="0"/>
          </a:p>
          <a:p>
            <a:r>
              <a:rPr lang="en-US" altLang="zh-CN" b="1" dirty="0"/>
              <a:t>Sol. Neha</a:t>
            </a:r>
            <a:endParaRPr lang="zh-CN" altLang="en-US" dirty="0"/>
          </a:p>
          <a:p>
            <a:r>
              <a:rPr lang="en-US" altLang="zh-CN" b="1" dirty="0"/>
              <a:t>Sol</a:t>
            </a:r>
            <a:r>
              <a:rPr lang="en-US" altLang="zh-CN" b="1" dirty="0" smtClean="0"/>
              <a:t>. </a:t>
            </a:r>
            <a:r>
              <a:rPr lang="en-US" altLang="zh-CN" b="1" dirty="0" err="1" smtClean="0"/>
              <a:t>Renu</a:t>
            </a:r>
            <a:r>
              <a:rPr lang="en-US" altLang="zh-CN" b="1" dirty="0" smtClean="0"/>
              <a:t> Solanki</a:t>
            </a:r>
            <a:endParaRPr lang="zh-CN" altLang="en-US" dirty="0"/>
          </a:p>
          <a:p>
            <a:pPr lvl="0"/>
            <a:endParaRPr lang="en-US" dirty="0" smtClean="0"/>
          </a:p>
        </p:txBody>
      </p:sp>
    </p:spTree>
    <p:extLst>
      <p:ext uri="{BB962C8B-B14F-4D97-AF65-F5344CB8AC3E}">
        <p14:creationId xmlns:p14="http://schemas.microsoft.com/office/powerpoint/2010/main" val="27220874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b385d60f68dd989dca1fdc827799d853">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911b479caf7b199da365455750e4572"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Status xmlns="71af3243-3dd4-4a8d-8c0d-dd76da1f02a5">Not started</Status>
  </documentManagement>
</p:properties>
</file>

<file path=customXml/itemProps1.xml><?xml version="1.0" encoding="utf-8"?>
<ds:datastoreItem xmlns:ds="http://schemas.openxmlformats.org/officeDocument/2006/customXml" ds:itemID="{35CA6D35-17B7-413E-98AB-823CBCB8E2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3821B79-AD0B-4D14-A179-D860A55FA06E}">
  <ds:schemaRefs>
    <ds:schemaRef ds:uri="http://schemas.microsoft.com/sharepoint/v3/contenttype/forms"/>
  </ds:schemaRefs>
</ds:datastoreItem>
</file>

<file path=customXml/itemProps3.xml><?xml version="1.0" encoding="utf-8"?>
<ds:datastoreItem xmlns:ds="http://schemas.openxmlformats.org/officeDocument/2006/customXml" ds:itemID="{14758583-3BF2-49DD-B2F1-0E7456A4E134}">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TM03457444[[fn=Basis]]</Template>
  <TotalTime>0</TotalTime>
  <Words>4324</Words>
  <Application>Microsoft Office PowerPoint</Application>
  <PresentationFormat>Widescreen</PresentationFormat>
  <Paragraphs>273</Paragraphs>
  <Slides>36</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宋体</vt:lpstr>
      <vt:lpstr>Arial</vt:lpstr>
      <vt:lpstr>Calibri</vt:lpstr>
      <vt:lpstr>Century Gothic</vt:lpstr>
      <vt:lpstr>Savon</vt:lpstr>
      <vt:lpstr>PRAISE REPORT  NORTH REGION</vt:lpstr>
      <vt:lpstr>STATES </vt:lpstr>
      <vt:lpstr>PowerPoint Presentation</vt:lpstr>
      <vt:lpstr>PowerPoint Presentation</vt:lpstr>
      <vt:lpstr>TROOP CHURCH REPORT OF AUGUST</vt:lpstr>
      <vt:lpstr>PowerPoint Presentation</vt:lpstr>
      <vt:lpstr>FAMILY BUILDING - CHANDIGARH</vt:lpstr>
      <vt:lpstr>PowerPoint Presentation</vt:lpstr>
      <vt:lpstr>F.R.P - DELHI</vt:lpstr>
      <vt:lpstr>F.R.P - CHANDIGARH</vt:lpstr>
      <vt:lpstr>F.R.P – HIMACHAL PRADESH</vt:lpstr>
      <vt:lpstr>F.R.P – UTTAR PRADESH WEST</vt:lpstr>
      <vt:lpstr>PowerPoint Presentation</vt:lpstr>
      <vt:lpstr>HEALING – DELHI</vt:lpstr>
      <vt:lpstr>HEALING – UTTAR PRADESH WEST</vt:lpstr>
      <vt:lpstr>HEALING – HIMACHAL PRADESH</vt:lpstr>
      <vt:lpstr>PowerPoint Presentation</vt:lpstr>
      <vt:lpstr>HOSPITALITY – UTTAR PRADESH WEST</vt:lpstr>
      <vt:lpstr>PowerPoint Presentation</vt:lpstr>
      <vt:lpstr>STATES CONDUCTING MORNING PRAYERS</vt:lpstr>
      <vt:lpstr>PowerPoint Presentation</vt:lpstr>
      <vt:lpstr>NIGHT PRAYER CONDUCTED TOGETHER WITH ALL STATES</vt:lpstr>
      <vt:lpstr>PowerPoint Presentation</vt:lpstr>
      <vt:lpstr>FASTING PRAYER CONDUCTING WITH ALL STATES TOGETHER ON ALL FRIDAYS</vt:lpstr>
      <vt:lpstr>PowerPoint Presentation</vt:lpstr>
      <vt:lpstr>PowerPoint Presentation</vt:lpstr>
      <vt:lpstr>PowerPoint Presentation</vt:lpstr>
      <vt:lpstr>PowerPoint Presentation</vt:lpstr>
      <vt:lpstr>PROPHETIC PRAYER FROM MONDAY TO THURSDAY AND SATURDAY – 6.00 PM TO 6.30 PM</vt:lpstr>
      <vt:lpstr>PROPHETIC PRAYER FROM MONDAY TO THURSDAY AND SATURDAY – 6.00 PM TO 6.30 PM</vt:lpstr>
      <vt:lpstr>PROPHETIC PRAYER FROM MONDAY TO THURSDAY AND SATURDAY – 6.00 PM TO 6.30 PM</vt:lpstr>
      <vt:lpstr>PROPHETIC PRAYER FROM MONDAY TO THURSDAY AND SATURDAY – 6.00 PM TO 6.30 PM</vt:lpstr>
      <vt:lpstr>PROPHETIC PRAYER FROM MONDAY TO THURSDAY AND SATURDAY – 6.00 PM TO 6.30 PM</vt:lpstr>
      <vt:lpstr>PROPHETIC PRAYER FROM MONDAY TO THURSDAY AND SATURDAY – 6.00 PM TO 6.30 PM</vt:lpstr>
      <vt:lpstr>PROPHETIC PRAYER FROM MONDAY TO THURSDAY AND SATURDAY – 6.00 PM TO 6.30 PM</vt:lpstr>
      <vt:lpstr>PROPHETIC PRAYER FROM MONDAY TO THURSDAY AND SATURDAY – 6.00 PM TO 6.30 PM</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2021-09-02T04:53:49Z</dcterms:created>
  <dcterms:modified xsi:type="dcterms:W3CDTF">2021-09-08T01:17:58Z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