
<file path=[Content_Types].xml><?xml version="1.0" encoding="utf-8"?>
<Types xmlns="http://schemas.openxmlformats.org/package/2006/content-types">
  <Default Extension="bmp" ContentType="image/bmp"/>
  <Default Extension="crdownload"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34"/>
  </p:notesMasterIdLst>
  <p:handoutMasterIdLst>
    <p:handoutMasterId r:id="rId35"/>
  </p:handoutMasterIdLst>
  <p:sldIdLst>
    <p:sldId id="256" r:id="rId5"/>
    <p:sldId id="258" r:id="rId6"/>
    <p:sldId id="264" r:id="rId7"/>
    <p:sldId id="302" r:id="rId8"/>
    <p:sldId id="266" r:id="rId9"/>
    <p:sldId id="265" r:id="rId10"/>
    <p:sldId id="303" r:id="rId11"/>
    <p:sldId id="309" r:id="rId12"/>
    <p:sldId id="310" r:id="rId13"/>
    <p:sldId id="311" r:id="rId14"/>
    <p:sldId id="304" r:id="rId15"/>
    <p:sldId id="305" r:id="rId16"/>
    <p:sldId id="306" r:id="rId17"/>
    <p:sldId id="307" r:id="rId18"/>
    <p:sldId id="308" r:id="rId19"/>
    <p:sldId id="312" r:id="rId20"/>
    <p:sldId id="313" r:id="rId21"/>
    <p:sldId id="279" r:id="rId22"/>
    <p:sldId id="280" r:id="rId23"/>
    <p:sldId id="314" r:id="rId24"/>
    <p:sldId id="281" r:id="rId25"/>
    <p:sldId id="282" r:id="rId26"/>
    <p:sldId id="283" r:id="rId27"/>
    <p:sldId id="285" r:id="rId28"/>
    <p:sldId id="315" r:id="rId29"/>
    <p:sldId id="316" r:id="rId30"/>
    <p:sldId id="318" r:id="rId31"/>
    <p:sldId id="317" r:id="rId32"/>
    <p:sldId id="31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p:scale>
          <a:sx n="67" d="100"/>
          <a:sy n="67" d="100"/>
        </p:scale>
        <p:origin x="644" y="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10/3/2021</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10/3/2021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2570254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10/3/2021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10/3/2021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10/3/2021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10/3/2021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10/3/2021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10/3/2021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10/3/2021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10/3/2021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81201" y="971344"/>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285750"/>
            <a:ext cx="3238829" cy="4409397"/>
          </a:xfrm>
        </p:spPr>
        <p:txBody>
          <a:bodyPr>
            <a:normAutofit/>
          </a:bodyPr>
          <a:lstStyle/>
          <a:p>
            <a:r>
              <a:rPr lang="en-US" sz="4800" b="1" dirty="0">
                <a:solidFill>
                  <a:srgbClr val="FFFFFF"/>
                </a:solidFill>
              </a:rPr>
              <a:t>PRAISE REPORT</a:t>
            </a:r>
            <a:br>
              <a:rPr lang="en-US" sz="4800" b="1" dirty="0">
                <a:solidFill>
                  <a:srgbClr val="FFFFFF"/>
                </a:solidFill>
              </a:rPr>
            </a:br>
            <a:br>
              <a:rPr lang="en-US" sz="4800" dirty="0">
                <a:solidFill>
                  <a:srgbClr val="FFFFFF"/>
                </a:solidFill>
              </a:rPr>
            </a:br>
            <a:r>
              <a:rPr lang="en-US" sz="4800" b="1" cap="none" spc="0" dirty="0">
                <a:ln w="22225">
                  <a:solidFill>
                    <a:schemeClr val="accent2"/>
                  </a:solidFill>
                  <a:prstDash val="solid"/>
                </a:ln>
                <a:solidFill>
                  <a:schemeClr val="accent2">
                    <a:lumMod val="40000"/>
                    <a:lumOff val="60000"/>
                  </a:schemeClr>
                </a:solidFill>
                <a:effectLst/>
              </a:rPr>
              <a:t>NORTH REGION</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a:bodyPr>
          <a:lstStyle/>
          <a:p>
            <a:endParaRPr lang="en-US" sz="2800" b="1" spc="0" dirty="0">
              <a:ln w="13462">
                <a:solidFill>
                  <a:schemeClr val="bg1"/>
                </a:solidFill>
                <a:prstDash val="solid"/>
              </a:ln>
              <a:solidFill>
                <a:srgbClr val="FF0000"/>
              </a:solidFill>
              <a:effectLst>
                <a:outerShdw dist="38100" dir="2700000" algn="bl" rotWithShape="0">
                  <a:schemeClr val="accent5"/>
                </a:outerShdw>
              </a:effectLst>
            </a:endParaRPr>
          </a:p>
          <a:p>
            <a:r>
              <a:rPr lang="en-US" sz="2800" b="1" spc="0" dirty="0">
                <a:ln w="13462">
                  <a:solidFill>
                    <a:schemeClr val="bg1"/>
                  </a:solidFill>
                  <a:prstDash val="solid"/>
                </a:ln>
                <a:solidFill>
                  <a:srgbClr val="FF0000"/>
                </a:solidFill>
                <a:effectLst>
                  <a:outerShdw dist="38100" dir="2700000" algn="bl" rotWithShape="0">
                    <a:schemeClr val="accent5"/>
                  </a:outerShdw>
                </a:effectLst>
              </a:rPr>
              <a:t>SEPTEMBER 2021</a:t>
            </a:r>
          </a:p>
        </p:txBody>
      </p:sp>
      <p:pic>
        <p:nvPicPr>
          <p:cNvPr id="13" name="Picture 6" descr="http://blog.troopchurch.com/wp-content/uploads/2020/07/aoj-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288" y="1535663"/>
            <a:ext cx="5872161" cy="438596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891" y="490654"/>
            <a:ext cx="7974109" cy="1147646"/>
          </a:xfrm>
        </p:spPr>
        <p:txBody>
          <a:bodyPr>
            <a:noAutofit/>
          </a:bodyPr>
          <a:lstStyle/>
          <a:p>
            <a:pPr algn="ctr"/>
            <a:r>
              <a:rPr lang="en-US" dirty="0"/>
              <a:t>U.P. </a:t>
            </a:r>
            <a:r>
              <a:rPr lang="en-US" sz="4400" dirty="0"/>
              <a:t>(WEST)</a:t>
            </a:r>
            <a:endParaRPr lang="en-IN" sz="4000" dirty="0"/>
          </a:p>
        </p:txBody>
      </p:sp>
      <p:sp>
        <p:nvSpPr>
          <p:cNvPr id="4" name="Content Placeholder 3">
            <a:extLst>
              <a:ext uri="{FF2B5EF4-FFF2-40B4-BE49-F238E27FC236}">
                <a16:creationId xmlns:a16="http://schemas.microsoft.com/office/drawing/2014/main" id="{F2FB9349-4312-4EE9-A5C9-AE136DB69A11}"/>
              </a:ext>
            </a:extLst>
          </p:cNvPr>
          <p:cNvSpPr>
            <a:spLocks noGrp="1"/>
          </p:cNvSpPr>
          <p:nvPr>
            <p:ph idx="1"/>
          </p:nvPr>
        </p:nvSpPr>
        <p:spPr/>
        <p:txBody>
          <a:bodyPr>
            <a:normAutofit/>
          </a:bodyPr>
          <a:lstStyle/>
          <a:p>
            <a:pPr marL="0" indent="0">
              <a:buNone/>
            </a:pPr>
            <a:r>
              <a:rPr lang="en-US" sz="2400" dirty="0"/>
              <a:t>Testimonies of Troop Churches</a:t>
            </a:r>
            <a:r>
              <a:rPr lang="en-US" dirty="0"/>
              <a:t>:</a:t>
            </a:r>
          </a:p>
          <a:p>
            <a:pPr marL="0" indent="0">
              <a:buNone/>
            </a:pPr>
            <a:endParaRPr lang="en-US" sz="1800" dirty="0"/>
          </a:p>
          <a:p>
            <a:pPr marL="0" indent="0">
              <a:buNone/>
            </a:pPr>
            <a:endParaRPr lang="en-US" dirty="0"/>
          </a:p>
          <a:p>
            <a:pPr marL="0" indent="0">
              <a:buNone/>
            </a:pP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D7FFD7A5-8CE4-4FBD-BA80-9445B450BC16}"/>
              </a:ext>
            </a:extLst>
          </p:cNvPr>
          <p:cNvPicPr>
            <a:picLocks/>
          </p:cNvPicPr>
          <p:nvPr/>
        </p:nvPicPr>
        <p:blipFill>
          <a:blip r:embed="rId2"/>
          <a:stretch>
            <a:fillRect/>
          </a:stretch>
        </p:blipFill>
        <p:spPr>
          <a:xfrm rot="21600000">
            <a:off x="923925" y="3286125"/>
            <a:ext cx="3867151" cy="2499360"/>
          </a:xfrm>
          <a:prstGeom prst="rect">
            <a:avLst/>
          </a:prstGeom>
        </p:spPr>
      </p:pic>
      <p:pic>
        <p:nvPicPr>
          <p:cNvPr id="7" name="Picture 6">
            <a:extLst>
              <a:ext uri="{FF2B5EF4-FFF2-40B4-BE49-F238E27FC236}">
                <a16:creationId xmlns:a16="http://schemas.microsoft.com/office/drawing/2014/main" id="{1D4938BE-D1F7-4157-A803-A7FEAA44DEDE}"/>
              </a:ext>
            </a:extLst>
          </p:cNvPr>
          <p:cNvPicPr>
            <a:picLocks noChangeAspect="1"/>
          </p:cNvPicPr>
          <p:nvPr/>
        </p:nvPicPr>
        <p:blipFill>
          <a:blip r:embed="rId3"/>
          <a:stretch>
            <a:fillRect/>
          </a:stretch>
        </p:blipFill>
        <p:spPr>
          <a:xfrm>
            <a:off x="5013174" y="2687614"/>
            <a:ext cx="3673394" cy="3347426"/>
          </a:xfrm>
          <a:prstGeom prst="rect">
            <a:avLst/>
          </a:prstGeom>
        </p:spPr>
      </p:pic>
      <p:pic>
        <p:nvPicPr>
          <p:cNvPr id="8" name="Picture 7">
            <a:extLst>
              <a:ext uri="{FF2B5EF4-FFF2-40B4-BE49-F238E27FC236}">
                <a16:creationId xmlns:a16="http://schemas.microsoft.com/office/drawing/2014/main" id="{037BE20D-920A-413B-AB64-73C3DBC7F09F}"/>
              </a:ext>
            </a:extLst>
          </p:cNvPr>
          <p:cNvPicPr>
            <a:picLocks/>
          </p:cNvPicPr>
          <p:nvPr/>
        </p:nvPicPr>
        <p:blipFill>
          <a:blip r:embed="rId4"/>
          <a:stretch>
            <a:fillRect/>
          </a:stretch>
        </p:blipFill>
        <p:spPr>
          <a:xfrm>
            <a:off x="8908665" y="1677469"/>
            <a:ext cx="2438632" cy="4357571"/>
          </a:xfrm>
          <a:prstGeom prst="rect">
            <a:avLst/>
          </a:prstGeom>
        </p:spPr>
      </p:pic>
    </p:spTree>
    <p:extLst>
      <p:ext uri="{BB962C8B-B14F-4D97-AF65-F5344CB8AC3E}">
        <p14:creationId xmlns:p14="http://schemas.microsoft.com/office/powerpoint/2010/main" val="397510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sz="4400" dirty="0"/>
              <a:t>HARYANA</a:t>
            </a:r>
            <a:endParaRPr lang="en-IN" sz="4400" dirty="0"/>
          </a:p>
        </p:txBody>
      </p:sp>
      <p:sp>
        <p:nvSpPr>
          <p:cNvPr id="3" name="Content Placeholder 2">
            <a:extLst>
              <a:ext uri="{FF2B5EF4-FFF2-40B4-BE49-F238E27FC236}">
                <a16:creationId xmlns:a16="http://schemas.microsoft.com/office/drawing/2014/main" id="{74CF7003-4CA2-425B-8E1F-79B037E90D28}"/>
              </a:ext>
            </a:extLst>
          </p:cNvPr>
          <p:cNvSpPr>
            <a:spLocks noGrp="1"/>
          </p:cNvSpPr>
          <p:nvPr>
            <p:ph idx="1"/>
          </p:nvPr>
        </p:nvSpPr>
        <p:spPr/>
        <p:txBody>
          <a:bodyPr/>
          <a:lstStyle/>
          <a:p>
            <a:pPr>
              <a:buFont typeface="Wingdings" panose="05000000000000000000" pitchFamily="2" charset="2"/>
              <a:buChar char="v"/>
            </a:pPr>
            <a:r>
              <a:rPr lang="en-US" sz="1800" dirty="0"/>
              <a:t>IMMANUEL TROOP CHURCH </a:t>
            </a:r>
          </a:p>
          <a:p>
            <a:pPr marL="0" indent="0">
              <a:buNone/>
            </a:pPr>
            <a:r>
              <a:rPr lang="en-US" sz="1800" dirty="0"/>
              <a:t> Co-</a:t>
            </a:r>
            <a:r>
              <a:rPr lang="en-US" sz="1800" dirty="0" err="1"/>
              <a:t>ordinator</a:t>
            </a:r>
            <a:r>
              <a:rPr lang="en-US" sz="1800" dirty="0"/>
              <a:t>- Sol. PIYA</a:t>
            </a:r>
          </a:p>
          <a:p>
            <a:pPr marL="0" indent="0">
              <a:buNone/>
            </a:pPr>
            <a:r>
              <a:rPr lang="en-US" sz="1800" dirty="0"/>
              <a:t>No. of Members: 10</a:t>
            </a:r>
          </a:p>
          <a:p>
            <a:pPr marL="0" indent="0">
              <a:buNone/>
            </a:pPr>
            <a:r>
              <a:rPr lang="en-US" sz="1800" dirty="0"/>
              <a:t>Status- Still Continuing</a:t>
            </a:r>
          </a:p>
          <a:p>
            <a:pPr marL="0" indent="0">
              <a:buNone/>
            </a:pPr>
            <a:endParaRPr lang="en-US" sz="1800" dirty="0"/>
          </a:p>
          <a:p>
            <a:pPr>
              <a:buFont typeface="Wingdings" panose="05000000000000000000" pitchFamily="2" charset="2"/>
              <a:buChar char="v"/>
            </a:pPr>
            <a:r>
              <a:rPr lang="en-US" sz="1800" dirty="0"/>
              <a:t>ELIJAH TROOP CHURCH </a:t>
            </a:r>
          </a:p>
          <a:p>
            <a:pPr marL="0" indent="0">
              <a:buNone/>
            </a:pPr>
            <a:r>
              <a:rPr lang="en-US" sz="1800" dirty="0"/>
              <a:t> Co-</a:t>
            </a:r>
            <a:r>
              <a:rPr lang="en-US" sz="1800" dirty="0" err="1"/>
              <a:t>ordinator</a:t>
            </a:r>
            <a:r>
              <a:rPr lang="en-US" sz="1800" dirty="0"/>
              <a:t>- Sol. JYOTI</a:t>
            </a:r>
          </a:p>
          <a:p>
            <a:pPr marL="0" indent="0">
              <a:buNone/>
            </a:pPr>
            <a:r>
              <a:rPr lang="en-US" sz="1800" dirty="0"/>
              <a:t>No. of Members: 8</a:t>
            </a:r>
          </a:p>
          <a:p>
            <a:pPr marL="0" indent="0">
              <a:buNone/>
            </a:pPr>
            <a:r>
              <a:rPr lang="en-US" sz="1800" dirty="0"/>
              <a:t>Status- Still Continuing</a:t>
            </a:r>
          </a:p>
          <a:p>
            <a:pPr marL="0" indent="0">
              <a:buNone/>
            </a:pPr>
            <a:endParaRPr lang="en-IN" dirty="0"/>
          </a:p>
        </p:txBody>
      </p:sp>
    </p:spTree>
    <p:extLst>
      <p:ext uri="{BB962C8B-B14F-4D97-AF65-F5344CB8AC3E}">
        <p14:creationId xmlns:p14="http://schemas.microsoft.com/office/powerpoint/2010/main" val="332483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59CEB-3B54-4089-A8C4-D402668BDF75}"/>
              </a:ext>
            </a:extLst>
          </p:cNvPr>
          <p:cNvSpPr>
            <a:spLocks noGrp="1"/>
          </p:cNvSpPr>
          <p:nvPr>
            <p:ph idx="1"/>
          </p:nvPr>
        </p:nvSpPr>
        <p:spPr>
          <a:xfrm>
            <a:off x="1066800" y="1552575"/>
            <a:ext cx="10058400" cy="4482465"/>
          </a:xfrm>
        </p:spPr>
        <p:txBody>
          <a:bodyPr/>
          <a:lstStyle/>
          <a:p>
            <a:pPr>
              <a:buFont typeface="Wingdings" panose="05000000000000000000" pitchFamily="2" charset="2"/>
              <a:buChar char="v"/>
            </a:pPr>
            <a:r>
              <a:rPr lang="en-US" sz="1800" dirty="0"/>
              <a:t>YAHOWA TROOP CHURCH </a:t>
            </a:r>
          </a:p>
          <a:p>
            <a:pPr marL="0" indent="0">
              <a:buNone/>
            </a:pPr>
            <a:r>
              <a:rPr lang="en-US" sz="1800" dirty="0"/>
              <a:t> Co-</a:t>
            </a:r>
            <a:r>
              <a:rPr lang="en-US" sz="1800" dirty="0" err="1"/>
              <a:t>ordinator</a:t>
            </a:r>
            <a:r>
              <a:rPr lang="en-US" sz="1800" dirty="0"/>
              <a:t>- Sol. USHA</a:t>
            </a:r>
          </a:p>
          <a:p>
            <a:pPr marL="0" indent="0">
              <a:buNone/>
            </a:pPr>
            <a:r>
              <a:rPr lang="en-US" sz="1800" dirty="0"/>
              <a:t>No. of Members: 8</a:t>
            </a:r>
          </a:p>
          <a:p>
            <a:pPr marL="0" indent="0">
              <a:buNone/>
            </a:pPr>
            <a:r>
              <a:rPr lang="en-US" sz="1800" dirty="0"/>
              <a:t>Status- Still Continuing</a:t>
            </a:r>
          </a:p>
          <a:p>
            <a:pPr marL="0" indent="0">
              <a:buNone/>
            </a:pPr>
            <a:endParaRPr lang="en-US" sz="1800" dirty="0"/>
          </a:p>
          <a:p>
            <a:pPr marL="0" indent="0">
              <a:buNone/>
            </a:pPr>
            <a:endParaRPr lang="en-US" sz="1800" dirty="0"/>
          </a:p>
          <a:p>
            <a:pPr>
              <a:buFont typeface="Wingdings" panose="05000000000000000000" pitchFamily="2" charset="2"/>
              <a:buChar char="v"/>
            </a:pPr>
            <a:r>
              <a:rPr lang="en-US" sz="1800" dirty="0"/>
              <a:t>ESTHER TROOP CHURCH </a:t>
            </a:r>
          </a:p>
          <a:p>
            <a:pPr marL="0" indent="0">
              <a:buNone/>
            </a:pPr>
            <a:r>
              <a:rPr lang="en-US" sz="1800" dirty="0"/>
              <a:t> Co-</a:t>
            </a:r>
            <a:r>
              <a:rPr lang="en-US" sz="1800" dirty="0" err="1"/>
              <a:t>ordinator</a:t>
            </a:r>
            <a:r>
              <a:rPr lang="en-US" sz="1800" dirty="0"/>
              <a:t>- Sol. KAMLESH</a:t>
            </a:r>
          </a:p>
          <a:p>
            <a:pPr marL="0" indent="0">
              <a:buNone/>
            </a:pPr>
            <a:r>
              <a:rPr lang="en-US" sz="1800" dirty="0"/>
              <a:t>No. of Members: 10</a:t>
            </a:r>
          </a:p>
          <a:p>
            <a:pPr marL="0" indent="0">
              <a:buNone/>
            </a:pPr>
            <a:r>
              <a:rPr lang="en-US" sz="1800" dirty="0"/>
              <a:t>Status- Still Continuing</a:t>
            </a:r>
            <a:endParaRPr lang="en-IN" dirty="0"/>
          </a:p>
        </p:txBody>
      </p:sp>
    </p:spTree>
    <p:extLst>
      <p:ext uri="{BB962C8B-B14F-4D97-AF65-F5344CB8AC3E}">
        <p14:creationId xmlns:p14="http://schemas.microsoft.com/office/powerpoint/2010/main" val="189083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sz="4400" dirty="0"/>
              <a:t>UTTARAKHAND</a:t>
            </a:r>
            <a:endParaRPr lang="en-IN" sz="4400" dirty="0"/>
          </a:p>
        </p:txBody>
      </p:sp>
      <p:sp>
        <p:nvSpPr>
          <p:cNvPr id="3" name="Content Placeholder 2">
            <a:extLst>
              <a:ext uri="{FF2B5EF4-FFF2-40B4-BE49-F238E27FC236}">
                <a16:creationId xmlns:a16="http://schemas.microsoft.com/office/drawing/2014/main" id="{74CF7003-4CA2-425B-8E1F-79B037E90D28}"/>
              </a:ext>
            </a:extLst>
          </p:cNvPr>
          <p:cNvSpPr>
            <a:spLocks noGrp="1"/>
          </p:cNvSpPr>
          <p:nvPr>
            <p:ph idx="1"/>
          </p:nvPr>
        </p:nvSpPr>
        <p:spPr/>
        <p:txBody>
          <a:bodyPr/>
          <a:lstStyle/>
          <a:p>
            <a:pPr>
              <a:buFont typeface="Wingdings" panose="05000000000000000000" pitchFamily="2" charset="2"/>
              <a:buChar char="v"/>
            </a:pPr>
            <a:r>
              <a:rPr lang="en-US" sz="1800" dirty="0"/>
              <a:t>CANAAN TROOP CHURCH</a:t>
            </a:r>
          </a:p>
          <a:p>
            <a:pPr marL="0" indent="0">
              <a:buNone/>
            </a:pPr>
            <a:r>
              <a:rPr lang="en-US" sz="1800" dirty="0"/>
              <a:t> Co-</a:t>
            </a:r>
            <a:r>
              <a:rPr lang="en-US" sz="1800" dirty="0" err="1"/>
              <a:t>ordinator</a:t>
            </a:r>
            <a:r>
              <a:rPr lang="en-US" sz="1800" dirty="0"/>
              <a:t>- Sol. CHUBA</a:t>
            </a:r>
          </a:p>
          <a:p>
            <a:pPr marL="0" indent="0">
              <a:buNone/>
            </a:pPr>
            <a:r>
              <a:rPr lang="en-US" sz="1800" dirty="0"/>
              <a:t>No. of Members: </a:t>
            </a:r>
          </a:p>
          <a:p>
            <a:pPr marL="0" indent="0">
              <a:buNone/>
            </a:pPr>
            <a:r>
              <a:rPr lang="en-US" sz="1800" dirty="0"/>
              <a:t>Status- Ongoing</a:t>
            </a:r>
          </a:p>
        </p:txBody>
      </p:sp>
    </p:spTree>
    <p:extLst>
      <p:ext uri="{BB962C8B-B14F-4D97-AF65-F5344CB8AC3E}">
        <p14:creationId xmlns:p14="http://schemas.microsoft.com/office/powerpoint/2010/main" val="316041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sz="4400" dirty="0"/>
              <a:t>HIMANCHAL</a:t>
            </a:r>
            <a:endParaRPr lang="en-IN" sz="4400" dirty="0"/>
          </a:p>
        </p:txBody>
      </p:sp>
      <p:sp>
        <p:nvSpPr>
          <p:cNvPr id="3" name="Content Placeholder 2">
            <a:extLst>
              <a:ext uri="{FF2B5EF4-FFF2-40B4-BE49-F238E27FC236}">
                <a16:creationId xmlns:a16="http://schemas.microsoft.com/office/drawing/2014/main" id="{74CF7003-4CA2-425B-8E1F-79B037E90D28}"/>
              </a:ext>
            </a:extLst>
          </p:cNvPr>
          <p:cNvSpPr>
            <a:spLocks noGrp="1"/>
          </p:cNvSpPr>
          <p:nvPr>
            <p:ph idx="1"/>
          </p:nvPr>
        </p:nvSpPr>
        <p:spPr>
          <a:xfrm>
            <a:off x="1066799" y="1657351"/>
            <a:ext cx="10258425" cy="4743450"/>
          </a:xfrm>
        </p:spPr>
        <p:txBody>
          <a:bodyPr>
            <a:normAutofit fontScale="92500" lnSpcReduction="20000"/>
          </a:bodyPr>
          <a:lstStyle/>
          <a:p>
            <a:pPr>
              <a:buFont typeface="Wingdings" panose="05000000000000000000" pitchFamily="2" charset="2"/>
              <a:buChar char="v"/>
            </a:pPr>
            <a:r>
              <a:rPr lang="en-US" sz="2200" dirty="0"/>
              <a:t>ELOHIM TROOP  CHURCH</a:t>
            </a:r>
          </a:p>
          <a:p>
            <a:pPr marL="0" indent="0">
              <a:buNone/>
            </a:pPr>
            <a:r>
              <a:rPr lang="en-US" sz="1800" dirty="0"/>
              <a:t> Co-</a:t>
            </a:r>
            <a:r>
              <a:rPr lang="en-US" sz="1800" dirty="0" err="1"/>
              <a:t>ordinator</a:t>
            </a:r>
            <a:r>
              <a:rPr lang="en-US" sz="1800" dirty="0"/>
              <a:t>- Sol. </a:t>
            </a:r>
          </a:p>
          <a:p>
            <a:pPr marL="0" indent="0">
              <a:buNone/>
            </a:pPr>
            <a:r>
              <a:rPr lang="en-US" sz="1800" dirty="0"/>
              <a:t> No. of Members: 12</a:t>
            </a:r>
          </a:p>
          <a:p>
            <a:pPr marL="0" indent="0">
              <a:buNone/>
            </a:pPr>
            <a:r>
              <a:rPr lang="en-US" sz="1800" dirty="0"/>
              <a:t> Status- Sep, 1 to Sep, 8</a:t>
            </a:r>
          </a:p>
          <a:p>
            <a:pPr marL="0" indent="0">
              <a:buNone/>
            </a:pPr>
            <a:r>
              <a:rPr lang="en-US" sz="1800" dirty="0"/>
              <a:t>Testimony: </a:t>
            </a:r>
            <a:r>
              <a:rPr lang="en-US" sz="1600" dirty="0"/>
              <a:t>My name is Ashrita, I have a short testimony. On the 2</a:t>
            </a:r>
            <a:r>
              <a:rPr lang="en-US" sz="1600" baseline="30000" dirty="0"/>
              <a:t>nd</a:t>
            </a:r>
            <a:r>
              <a:rPr lang="en-US" sz="1600" dirty="0"/>
              <a:t> day of the day at around 2 pm when I was at work, I started feeling dizzy or I felt like I am short of breath and I was sweating a lot. I was not able to understand what to do, then I prayed to the Lord, whatever sins I have committed knowingly, forgive me. I asked for forgiveness and I felt good. I was healed before evening. God healed me. I thank the Lord, may the Lord be glorified by this testimony. Amen</a:t>
            </a:r>
          </a:p>
          <a:p>
            <a:pPr marL="0" indent="0">
              <a:buNone/>
            </a:pPr>
            <a:endParaRPr lang="en-US" sz="1600" dirty="0"/>
          </a:p>
          <a:p>
            <a:pPr>
              <a:buFont typeface="Wingdings" panose="05000000000000000000" pitchFamily="2" charset="2"/>
              <a:buChar char="v"/>
            </a:pPr>
            <a:r>
              <a:rPr lang="en-US" sz="2400" dirty="0"/>
              <a:t>ZECHARIAH TROOP CHURCH</a:t>
            </a:r>
          </a:p>
          <a:p>
            <a:pPr marL="0" indent="0">
              <a:buNone/>
            </a:pPr>
            <a:r>
              <a:rPr lang="en-US" sz="1800" dirty="0"/>
              <a:t>   Co-</a:t>
            </a:r>
            <a:r>
              <a:rPr lang="en-US" sz="1800" dirty="0" err="1"/>
              <a:t>ordinator</a:t>
            </a:r>
            <a:r>
              <a:rPr lang="en-US" sz="1800" dirty="0"/>
              <a:t>- Sol. </a:t>
            </a:r>
          </a:p>
          <a:p>
            <a:pPr marL="0" indent="0">
              <a:buNone/>
            </a:pPr>
            <a:r>
              <a:rPr lang="en-US" sz="1800" dirty="0"/>
              <a:t> No. of Members: 3 (Through Conference Call)</a:t>
            </a:r>
          </a:p>
          <a:p>
            <a:pPr marL="0" indent="0">
              <a:buNone/>
            </a:pPr>
            <a:r>
              <a:rPr lang="en-US" sz="1800" dirty="0"/>
              <a:t> Status- Sep, 20 to Sep, 27</a:t>
            </a:r>
          </a:p>
          <a:p>
            <a:pPr marL="0" indent="0">
              <a:buNone/>
            </a:pPr>
            <a:r>
              <a:rPr lang="en-US" sz="1800" dirty="0"/>
              <a:t>Testimony: </a:t>
            </a:r>
            <a:r>
              <a:rPr lang="en-US" sz="1700" dirty="0"/>
              <a:t>One Sister who couldn’t read the Bible and didn’t know how to pray, she learnt to read the Bible and pray also. She was extremely happy and praised God. Amen</a:t>
            </a:r>
            <a:endParaRPr lang="en-US" sz="1800" dirty="0"/>
          </a:p>
          <a:p>
            <a:pPr marL="0" indent="0">
              <a:buNone/>
            </a:pPr>
            <a:endParaRPr lang="en-US" sz="1800" dirty="0"/>
          </a:p>
          <a:p>
            <a:pPr marL="0" indent="0">
              <a:buNone/>
            </a:pPr>
            <a:endParaRPr lang="en-IN" dirty="0"/>
          </a:p>
        </p:txBody>
      </p:sp>
    </p:spTree>
    <p:extLst>
      <p:ext uri="{BB962C8B-B14F-4D97-AF65-F5344CB8AC3E}">
        <p14:creationId xmlns:p14="http://schemas.microsoft.com/office/powerpoint/2010/main" val="226309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sz="4400" dirty="0"/>
              <a:t>PUNJAB</a:t>
            </a:r>
            <a:endParaRPr lang="en-IN" sz="4400" dirty="0"/>
          </a:p>
        </p:txBody>
      </p:sp>
      <p:sp>
        <p:nvSpPr>
          <p:cNvPr id="3" name="Content Placeholder 2">
            <a:extLst>
              <a:ext uri="{FF2B5EF4-FFF2-40B4-BE49-F238E27FC236}">
                <a16:creationId xmlns:a16="http://schemas.microsoft.com/office/drawing/2014/main" id="{74CF7003-4CA2-425B-8E1F-79B037E90D28}"/>
              </a:ext>
            </a:extLst>
          </p:cNvPr>
          <p:cNvSpPr>
            <a:spLocks noGrp="1"/>
          </p:cNvSpPr>
          <p:nvPr>
            <p:ph idx="1"/>
          </p:nvPr>
        </p:nvSpPr>
        <p:spPr>
          <a:xfrm>
            <a:off x="1066800" y="1857375"/>
            <a:ext cx="10058400" cy="4177665"/>
          </a:xfrm>
        </p:spPr>
        <p:txBody>
          <a:bodyPr/>
          <a:lstStyle/>
          <a:p>
            <a:pPr>
              <a:buFont typeface="Wingdings" panose="05000000000000000000" pitchFamily="2" charset="2"/>
              <a:buChar char="v"/>
            </a:pPr>
            <a:r>
              <a:rPr lang="en-US" sz="1800" dirty="0"/>
              <a:t>PATRAS (PETER) TROOP CHURCH</a:t>
            </a:r>
          </a:p>
          <a:p>
            <a:pPr marL="0" indent="0">
              <a:buNone/>
            </a:pPr>
            <a:r>
              <a:rPr lang="en-US" sz="1800" dirty="0"/>
              <a:t> Co-</a:t>
            </a:r>
            <a:r>
              <a:rPr lang="en-US" sz="1800" dirty="0" err="1"/>
              <a:t>ordinator</a:t>
            </a:r>
            <a:r>
              <a:rPr lang="en-US" sz="1800" dirty="0"/>
              <a:t>- Sol. HARDEEP</a:t>
            </a:r>
          </a:p>
          <a:p>
            <a:pPr marL="0" indent="0">
              <a:buNone/>
            </a:pPr>
            <a:r>
              <a:rPr lang="en-US" sz="1800" dirty="0"/>
              <a:t>No. of Members: 35</a:t>
            </a:r>
          </a:p>
          <a:p>
            <a:pPr marL="0" indent="0">
              <a:buNone/>
            </a:pPr>
            <a:r>
              <a:rPr lang="en-US" sz="1800" dirty="0"/>
              <a:t>Status- Ongoing</a:t>
            </a:r>
          </a:p>
          <a:p>
            <a:pPr marL="0" indent="0">
              <a:buNone/>
            </a:pPr>
            <a:endParaRPr lang="en-US" sz="1800" dirty="0"/>
          </a:p>
          <a:p>
            <a:pPr marL="0" indent="0" algn="just">
              <a:buNone/>
            </a:pPr>
            <a:r>
              <a:rPr lang="en-US" dirty="0"/>
              <a:t>Bro. </a:t>
            </a:r>
            <a:r>
              <a:rPr lang="en-US" dirty="0" err="1"/>
              <a:t>Jagmeet</a:t>
            </a:r>
            <a:r>
              <a:rPr lang="en-US" dirty="0"/>
              <a:t> </a:t>
            </a:r>
            <a:r>
              <a:rPr lang="en-US" dirty="0" err="1"/>
              <a:t>Kalvinder</a:t>
            </a:r>
            <a:r>
              <a:rPr lang="en-US" dirty="0"/>
              <a:t>, Sister </a:t>
            </a:r>
            <a:r>
              <a:rPr lang="en-US" dirty="0" err="1"/>
              <a:t>Karamjeet</a:t>
            </a:r>
            <a:r>
              <a:rPr lang="en-US" dirty="0"/>
              <a:t> and </a:t>
            </a:r>
            <a:r>
              <a:rPr lang="en-US" dirty="0" err="1"/>
              <a:t>Reeta</a:t>
            </a:r>
            <a:r>
              <a:rPr lang="en-US" dirty="0"/>
              <a:t> coming up very well by Gods’ Grace. Out of this Patras Troop Church, one new </a:t>
            </a:r>
            <a:r>
              <a:rPr lang="en-US" sz="2400" dirty="0" err="1"/>
              <a:t>Yakoob</a:t>
            </a:r>
            <a:r>
              <a:rPr lang="en-US" sz="2400" dirty="0"/>
              <a:t> Troop Church </a:t>
            </a:r>
            <a:r>
              <a:rPr lang="en-US" dirty="0"/>
              <a:t>started with 4 Troop members. Bro Hardeep separately conducting </a:t>
            </a:r>
            <a:r>
              <a:rPr lang="en-US" sz="2000" dirty="0" err="1"/>
              <a:t>Yirmiah</a:t>
            </a:r>
            <a:r>
              <a:rPr lang="en-US" sz="2000" dirty="0"/>
              <a:t> Troop </a:t>
            </a:r>
            <a:r>
              <a:rPr lang="en-US" dirty="0"/>
              <a:t>with 10 new members and Bro Sandeep conducting one New </a:t>
            </a:r>
            <a:r>
              <a:rPr lang="en-US" sz="2000" dirty="0" err="1"/>
              <a:t>Yuhanna</a:t>
            </a:r>
            <a:r>
              <a:rPr lang="en-US" sz="2000" dirty="0"/>
              <a:t> Troop </a:t>
            </a:r>
            <a:r>
              <a:rPr lang="en-US" dirty="0"/>
              <a:t>with four members. One major testimony - One lady completely healed of breast cancer. Praise the Lord !</a:t>
            </a:r>
          </a:p>
          <a:p>
            <a:pPr marL="0" indent="0">
              <a:buNone/>
            </a:pPr>
            <a:endParaRPr lang="en-IN" dirty="0"/>
          </a:p>
        </p:txBody>
      </p:sp>
    </p:spTree>
    <p:extLst>
      <p:ext uri="{BB962C8B-B14F-4D97-AF65-F5344CB8AC3E}">
        <p14:creationId xmlns:p14="http://schemas.microsoft.com/office/powerpoint/2010/main" val="20067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4723" y="3244334"/>
            <a:ext cx="3762569" cy="707886"/>
          </a:xfrm>
          <a:prstGeom prst="rect">
            <a:avLst/>
          </a:prstGeom>
        </p:spPr>
        <p:txBody>
          <a:bodyPr wrap="none">
            <a:spAutoFit/>
          </a:bodyPr>
          <a:lstStyle/>
          <a:p>
            <a:pPr algn="ctr"/>
            <a:r>
              <a:rPr lang="en-US" sz="4000" dirty="0"/>
              <a:t>GIFT SCHOOLS</a:t>
            </a:r>
            <a:endParaRPr lang="en-IN" sz="4000" dirty="0"/>
          </a:p>
        </p:txBody>
      </p:sp>
    </p:spTree>
    <p:extLst>
      <p:ext uri="{BB962C8B-B14F-4D97-AF65-F5344CB8AC3E}">
        <p14:creationId xmlns:p14="http://schemas.microsoft.com/office/powerpoint/2010/main" val="71651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sz="4400" dirty="0"/>
              <a:t>Gift schools of September </a:t>
            </a:r>
            <a:br>
              <a:rPr lang="en-US" sz="4400" dirty="0"/>
            </a:br>
            <a:endParaRPr lang="en-IN" sz="4400" dirty="0"/>
          </a:p>
        </p:txBody>
      </p:sp>
      <p:pic>
        <p:nvPicPr>
          <p:cNvPr id="5" name="Content Placeholder 4">
            <a:extLst>
              <a:ext uri="{FF2B5EF4-FFF2-40B4-BE49-F238E27FC236}">
                <a16:creationId xmlns:a16="http://schemas.microsoft.com/office/drawing/2014/main" id="{95647284-D316-4DD7-9D95-98379F0254AF}"/>
              </a:ext>
            </a:extLst>
          </p:cNvPr>
          <p:cNvPicPr>
            <a:picLocks noGrp="1" noChangeAspect="1"/>
          </p:cNvPicPr>
          <p:nvPr>
            <p:ph idx="1"/>
          </p:nvPr>
        </p:nvPicPr>
        <p:blipFill>
          <a:blip r:embed="rId2"/>
          <a:stretch>
            <a:fillRect/>
          </a:stretch>
        </p:blipFill>
        <p:spPr>
          <a:xfrm>
            <a:off x="1247776" y="1628774"/>
            <a:ext cx="9697906" cy="4634803"/>
          </a:xfrm>
        </p:spPr>
      </p:pic>
    </p:spTree>
    <p:extLst>
      <p:ext uri="{BB962C8B-B14F-4D97-AF65-F5344CB8AC3E}">
        <p14:creationId xmlns:p14="http://schemas.microsoft.com/office/powerpoint/2010/main" val="4505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5386" y="3244334"/>
            <a:ext cx="4761240" cy="707886"/>
          </a:xfrm>
          <a:prstGeom prst="rect">
            <a:avLst/>
          </a:prstGeom>
        </p:spPr>
        <p:txBody>
          <a:bodyPr wrap="none">
            <a:spAutoFit/>
          </a:bodyPr>
          <a:lstStyle/>
          <a:p>
            <a:pPr algn="ctr"/>
            <a:r>
              <a:rPr lang="en-IN" sz="4000" dirty="0"/>
              <a:t>MORNING PRAYER</a:t>
            </a:r>
          </a:p>
        </p:txBody>
      </p:sp>
    </p:spTree>
    <p:extLst>
      <p:ext uri="{BB962C8B-B14F-4D97-AF65-F5344CB8AC3E}">
        <p14:creationId xmlns:p14="http://schemas.microsoft.com/office/powerpoint/2010/main" val="398579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solidFill>
                  <a:schemeClr val="tx1">
                    <a:lumMod val="95000"/>
                  </a:schemeClr>
                </a:solidFill>
              </a:rPr>
              <a:t>STATES CONDUCTING MORNING PRAYERS</a:t>
            </a:r>
          </a:p>
        </p:txBody>
      </p:sp>
      <p:sp>
        <p:nvSpPr>
          <p:cNvPr id="3" name="Content Placeholder 2"/>
          <p:cNvSpPr>
            <a:spLocks noGrp="1"/>
          </p:cNvSpPr>
          <p:nvPr>
            <p:ph idx="1"/>
          </p:nvPr>
        </p:nvSpPr>
        <p:spPr>
          <a:xfrm>
            <a:off x="1066800" y="1628078"/>
            <a:ext cx="10058400" cy="4406962"/>
          </a:xfrm>
        </p:spPr>
        <p:txBody>
          <a:bodyPr>
            <a:noAutofit/>
          </a:bodyPr>
          <a:lstStyle/>
          <a:p>
            <a:pPr marL="342900" indent="-342900">
              <a:buFont typeface="+mj-lt"/>
              <a:buAutoNum type="arabicPeriod"/>
            </a:pPr>
            <a:r>
              <a:rPr lang="en-IN" sz="2400" b="1" dirty="0"/>
              <a:t>UTTAR PRADESH </a:t>
            </a:r>
          </a:p>
          <a:p>
            <a:pPr marL="617220" lvl="1" indent="-342900">
              <a:buFont typeface="+mj-lt"/>
              <a:buAutoNum type="arabicPeriod"/>
            </a:pPr>
            <a:r>
              <a:rPr lang="en-IN" sz="2000" b="1" dirty="0"/>
              <a:t>Cana Zone</a:t>
            </a:r>
          </a:p>
          <a:p>
            <a:pPr marL="617220" lvl="1" indent="-342900">
              <a:buFont typeface="+mj-lt"/>
              <a:buAutoNum type="arabicPeriod"/>
            </a:pPr>
            <a:r>
              <a:rPr lang="en-IN" sz="2000" b="1" dirty="0"/>
              <a:t>Sinai Zone</a:t>
            </a:r>
          </a:p>
          <a:p>
            <a:pPr marL="617220" lvl="1" indent="-342900">
              <a:buFont typeface="+mj-lt"/>
              <a:buAutoNum type="arabicPeriod"/>
            </a:pPr>
            <a:r>
              <a:rPr lang="en-IN" sz="2000" b="1" dirty="0"/>
              <a:t>Tiberias Zone</a:t>
            </a:r>
          </a:p>
          <a:p>
            <a:pPr marL="342900" indent="-342900">
              <a:buFont typeface="+mj-lt"/>
              <a:buAutoNum type="arabicPeriod"/>
            </a:pPr>
            <a:r>
              <a:rPr lang="en-IN" sz="2400" b="1" dirty="0"/>
              <a:t>DELHI – Joseph Zone</a:t>
            </a:r>
          </a:p>
          <a:p>
            <a:pPr marL="342900" indent="-342900">
              <a:buFont typeface="+mj-lt"/>
              <a:buAutoNum type="arabicPeriod"/>
            </a:pPr>
            <a:r>
              <a:rPr lang="en-IN" sz="2400" b="1" dirty="0"/>
              <a:t>HARIYANA – Moses Zone</a:t>
            </a:r>
          </a:p>
          <a:p>
            <a:pPr marL="342900" indent="-342900">
              <a:buFont typeface="+mj-lt"/>
              <a:buAutoNum type="arabicPeriod"/>
            </a:pPr>
            <a:r>
              <a:rPr lang="en-IN" sz="2400" b="1" dirty="0"/>
              <a:t>PUNJAB – Moses Zone</a:t>
            </a:r>
          </a:p>
          <a:p>
            <a:pPr marL="342900" indent="-342900">
              <a:buFont typeface="+mj-lt"/>
              <a:buAutoNum type="arabicPeriod"/>
            </a:pPr>
            <a:r>
              <a:rPr lang="en-IN" sz="2400" b="1" dirty="0"/>
              <a:t>UTTARAKHAND –</a:t>
            </a:r>
          </a:p>
          <a:p>
            <a:pPr marL="342900" indent="-342900">
              <a:buFont typeface="+mj-lt"/>
              <a:buAutoNum type="arabicPeriod"/>
            </a:pPr>
            <a:r>
              <a:rPr lang="en-IN" sz="2400" b="1" dirty="0"/>
              <a:t>CHANDIGARH, Jammu &amp; Kashmir and </a:t>
            </a:r>
            <a:r>
              <a:rPr lang="en-IN" sz="2400" b="1" dirty="0" err="1"/>
              <a:t>Ladak</a:t>
            </a:r>
            <a:r>
              <a:rPr lang="en-IN" sz="2400" b="1" dirty="0"/>
              <a:t> – Sharon Zone (Started on 29.08.2021</a:t>
            </a:r>
          </a:p>
          <a:p>
            <a:pPr marL="342900" indent="-342900">
              <a:buFont typeface="+mj-lt"/>
              <a:buAutoNum type="arabicPeriod"/>
            </a:pPr>
            <a:r>
              <a:rPr lang="en-IN" sz="2400" b="1" dirty="0"/>
              <a:t>Himachal Pradesh – Abraham Zone</a:t>
            </a:r>
          </a:p>
        </p:txBody>
      </p:sp>
    </p:spTree>
    <p:extLst>
      <p:ext uri="{BB962C8B-B14F-4D97-AF65-F5344CB8AC3E}">
        <p14:creationId xmlns:p14="http://schemas.microsoft.com/office/powerpoint/2010/main" val="138142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F9C9470D-F677-4F4D-91C6-DDAAFB41E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91" t="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9">
            <a:extLst>
              <a:ext uri="{FF2B5EF4-FFF2-40B4-BE49-F238E27FC236}">
                <a16:creationId xmlns:a16="http://schemas.microsoft.com/office/drawing/2014/main" id="{BF9DC97C-B63C-41D6-923D-44FF13CF2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9D35CC7-2F55-4CD1-8570-56ADF4255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solidFill>
            <a:schemeClr val="tx2">
              <a:alpha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106"/>
            <a:ext cx="4348523" cy="2419815"/>
          </a:xfrm>
          <a:prstGeom prst="rect">
            <a:avLst/>
          </a:prstGeom>
        </p:spPr>
      </p:pic>
      <p:sp>
        <p:nvSpPr>
          <p:cNvPr id="10" name="Title 9"/>
          <p:cNvSpPr>
            <a:spLocks noGrp="1"/>
          </p:cNvSpPr>
          <p:nvPr>
            <p:ph type="title"/>
          </p:nvPr>
        </p:nvSpPr>
        <p:spPr>
          <a:xfrm>
            <a:off x="4716463" y="642938"/>
            <a:ext cx="6746875" cy="76739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ormAutofit fontScale="90000"/>
          </a:bodyPr>
          <a:lstStyle/>
          <a:p>
            <a:pPr algn="ctr"/>
            <a:r>
              <a:rPr lang="en-IN" b="1" dirty="0"/>
              <a:t>STATES </a:t>
            </a:r>
          </a:p>
        </p:txBody>
      </p:sp>
      <p:sp>
        <p:nvSpPr>
          <p:cNvPr id="11" name="Rounded Rectangle 10"/>
          <p:cNvSpPr/>
          <p:nvPr/>
        </p:nvSpPr>
        <p:spPr>
          <a:xfrm>
            <a:off x="4713701" y="1516945"/>
            <a:ext cx="6746960" cy="46224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1. UTTAR PRADESH</a:t>
            </a:r>
          </a:p>
        </p:txBody>
      </p:sp>
      <p:sp>
        <p:nvSpPr>
          <p:cNvPr id="15" name="Rounded Rectangle 14"/>
          <p:cNvSpPr/>
          <p:nvPr/>
        </p:nvSpPr>
        <p:spPr>
          <a:xfrm>
            <a:off x="4732951" y="2072069"/>
            <a:ext cx="6746960" cy="436024"/>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2. DELHI</a:t>
            </a:r>
          </a:p>
        </p:txBody>
      </p:sp>
      <p:sp>
        <p:nvSpPr>
          <p:cNvPr id="19" name="Rounded Rectangle 18"/>
          <p:cNvSpPr/>
          <p:nvPr/>
        </p:nvSpPr>
        <p:spPr>
          <a:xfrm>
            <a:off x="4713701" y="2598385"/>
            <a:ext cx="6746960" cy="443876"/>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3. HARYANA</a:t>
            </a:r>
          </a:p>
        </p:txBody>
      </p:sp>
      <p:sp>
        <p:nvSpPr>
          <p:cNvPr id="20" name="Rounded Rectangle 19"/>
          <p:cNvSpPr/>
          <p:nvPr/>
        </p:nvSpPr>
        <p:spPr>
          <a:xfrm>
            <a:off x="4713701" y="3130325"/>
            <a:ext cx="6746960" cy="443876"/>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4. PUNJAB</a:t>
            </a:r>
          </a:p>
        </p:txBody>
      </p:sp>
      <p:sp>
        <p:nvSpPr>
          <p:cNvPr id="21" name="Rounded Rectangle 20"/>
          <p:cNvSpPr/>
          <p:nvPr/>
        </p:nvSpPr>
        <p:spPr>
          <a:xfrm>
            <a:off x="4713701" y="3664661"/>
            <a:ext cx="6746960" cy="443876"/>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5. UTTARAKHAND</a:t>
            </a:r>
          </a:p>
        </p:txBody>
      </p:sp>
      <p:sp>
        <p:nvSpPr>
          <p:cNvPr id="22" name="Rounded Rectangle 21"/>
          <p:cNvSpPr/>
          <p:nvPr/>
        </p:nvSpPr>
        <p:spPr>
          <a:xfrm>
            <a:off x="4732951" y="4176078"/>
            <a:ext cx="6746960" cy="447168"/>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6. CHANDIGARH</a:t>
            </a:r>
          </a:p>
        </p:txBody>
      </p:sp>
      <p:sp>
        <p:nvSpPr>
          <p:cNvPr id="23" name="Rounded Rectangle 22"/>
          <p:cNvSpPr/>
          <p:nvPr/>
        </p:nvSpPr>
        <p:spPr>
          <a:xfrm>
            <a:off x="4713701" y="4729296"/>
            <a:ext cx="6746960" cy="451102"/>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7. HIMACHAL PRADESH</a:t>
            </a:r>
          </a:p>
        </p:txBody>
      </p:sp>
      <p:sp>
        <p:nvSpPr>
          <p:cNvPr id="24" name="Rounded Rectangle 23"/>
          <p:cNvSpPr/>
          <p:nvPr/>
        </p:nvSpPr>
        <p:spPr>
          <a:xfrm>
            <a:off x="4732951" y="5317558"/>
            <a:ext cx="6746960" cy="405477"/>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8. JAMMU &amp; KASHMIR</a:t>
            </a:r>
          </a:p>
        </p:txBody>
      </p:sp>
      <p:sp>
        <p:nvSpPr>
          <p:cNvPr id="25" name="Rounded Rectangle 24"/>
          <p:cNvSpPr/>
          <p:nvPr/>
        </p:nvSpPr>
        <p:spPr>
          <a:xfrm>
            <a:off x="4732951" y="5902710"/>
            <a:ext cx="6746960" cy="405477"/>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9. LADDAKH</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44" y="2598385"/>
            <a:ext cx="4372167" cy="225603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5" y="4861863"/>
            <a:ext cx="4372168" cy="1985811"/>
          </a:xfrm>
          <a:prstGeom prst="rect">
            <a:avLst/>
          </a:prstGeom>
        </p:spPr>
      </p:pic>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BE3-AEC0-4B84-85B4-516D587A3867}"/>
              </a:ext>
            </a:extLst>
          </p:cNvPr>
          <p:cNvSpPr>
            <a:spLocks noGrp="1"/>
          </p:cNvSpPr>
          <p:nvPr>
            <p:ph type="title"/>
          </p:nvPr>
        </p:nvSpPr>
        <p:spPr/>
        <p:txBody>
          <a:bodyPr>
            <a:normAutofit/>
          </a:bodyPr>
          <a:lstStyle/>
          <a:p>
            <a:pPr algn="ctr"/>
            <a:r>
              <a:rPr lang="en-US" altLang="zh-CN" sz="4400" dirty="0"/>
              <a:t>Morning Worship </a:t>
            </a:r>
            <a:br>
              <a:rPr lang="en-US" sz="4400" dirty="0"/>
            </a:br>
            <a:endParaRPr lang="en-IN" sz="4400" dirty="0"/>
          </a:p>
        </p:txBody>
      </p:sp>
      <p:sp>
        <p:nvSpPr>
          <p:cNvPr id="4" name="Content Placeholder 3">
            <a:extLst>
              <a:ext uri="{FF2B5EF4-FFF2-40B4-BE49-F238E27FC236}">
                <a16:creationId xmlns:a16="http://schemas.microsoft.com/office/drawing/2014/main" id="{C6D6F8E1-C2AA-49DB-9420-8144A76E2CF6}"/>
              </a:ext>
            </a:extLst>
          </p:cNvPr>
          <p:cNvSpPr>
            <a:spLocks noGrp="1"/>
          </p:cNvSpPr>
          <p:nvPr>
            <p:ph idx="1"/>
          </p:nvPr>
        </p:nvSpPr>
        <p:spPr/>
        <p:txBody>
          <a:bodyPr/>
          <a:lstStyle/>
          <a:p>
            <a:r>
              <a:rPr lang="en-US" altLang="zh-CN" sz="2000" dirty="0"/>
              <a:t>Morning Worship continued separately in U.P. West (3 groups), Delhi, Haryana, Himanchal and Chandigarh (with J&amp;K and </a:t>
            </a:r>
            <a:r>
              <a:rPr lang="en-US" altLang="zh-CN" sz="2000" dirty="0" err="1"/>
              <a:t>Laddakh</a:t>
            </a:r>
            <a:r>
              <a:rPr lang="en-US" altLang="zh-CN" sz="2000" dirty="0"/>
              <a:t>). </a:t>
            </a:r>
          </a:p>
          <a:p>
            <a:pPr marL="0" indent="0" algn="just">
              <a:buNone/>
            </a:pPr>
            <a:endParaRPr lang="en-US" sz="2000" dirty="0"/>
          </a:p>
          <a:p>
            <a:pPr marL="0" indent="0" algn="just">
              <a:buNone/>
            </a:pPr>
            <a:r>
              <a:rPr lang="en-US" sz="2000" dirty="0"/>
              <a:t>Testimonies:</a:t>
            </a:r>
            <a:r>
              <a:rPr lang="en-US" sz="3200" dirty="0"/>
              <a:t> </a:t>
            </a:r>
            <a:r>
              <a:rPr lang="en-US" sz="1800" dirty="0"/>
              <a:t>Sister Mohini from Delhi who joined AOJ on 27</a:t>
            </a:r>
            <a:r>
              <a:rPr lang="en-US" sz="1800" baseline="30000" dirty="0"/>
              <a:t>th</a:t>
            </a:r>
            <a:r>
              <a:rPr lang="en-US" sz="1800" dirty="0"/>
              <a:t> August asked Lord on 29</a:t>
            </a:r>
            <a:r>
              <a:rPr lang="en-US" sz="1800" baseline="30000" dirty="0"/>
              <a:t>th</a:t>
            </a:r>
            <a:r>
              <a:rPr lang="en-US" sz="1800" dirty="0"/>
              <a:t> August the meaning of this Army of Jesus and with the help of Holy Spirit, she understood the meaning of Army as do not rest (</a:t>
            </a:r>
            <a:r>
              <a:rPr lang="en-US" sz="1800" dirty="0" err="1"/>
              <a:t>aaram</a:t>
            </a:r>
            <a:r>
              <a:rPr lang="en-US" sz="1800" dirty="0"/>
              <a:t>), put your I, me and myself behind and Ministry means go on straight, don’t look around which is according to Isaiah 41:10. Praise God. Amen</a:t>
            </a:r>
          </a:p>
          <a:p>
            <a:pPr marL="0" indent="0" algn="just">
              <a:buNone/>
            </a:pPr>
            <a:r>
              <a:rPr lang="en-US" sz="1800" dirty="0"/>
              <a:t>Sister Neeta Devi from Delhi whose husband deserted her and she had no clue what to do now. In morning worship she got prayed and praise God her husband came back home. All glory to God!</a:t>
            </a:r>
            <a:endParaRPr lang="en-US" sz="2000" dirty="0"/>
          </a:p>
          <a:p>
            <a:endParaRPr lang="en-IN" dirty="0"/>
          </a:p>
        </p:txBody>
      </p:sp>
    </p:spTree>
    <p:extLst>
      <p:ext uri="{BB962C8B-B14F-4D97-AF65-F5344CB8AC3E}">
        <p14:creationId xmlns:p14="http://schemas.microsoft.com/office/powerpoint/2010/main" val="184506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4758" y="3244334"/>
            <a:ext cx="3722494" cy="707886"/>
          </a:xfrm>
          <a:prstGeom prst="rect">
            <a:avLst/>
          </a:prstGeom>
        </p:spPr>
        <p:txBody>
          <a:bodyPr wrap="none">
            <a:spAutoFit/>
          </a:bodyPr>
          <a:lstStyle/>
          <a:p>
            <a:pPr algn="ctr"/>
            <a:r>
              <a:rPr lang="en-IN" sz="4000" dirty="0"/>
              <a:t>NIGHT PRAYER</a:t>
            </a:r>
          </a:p>
        </p:txBody>
      </p:sp>
    </p:spTree>
    <p:extLst>
      <p:ext uri="{BB962C8B-B14F-4D97-AF65-F5344CB8AC3E}">
        <p14:creationId xmlns:p14="http://schemas.microsoft.com/office/powerpoint/2010/main" val="226286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solidFill>
                  <a:schemeClr val="accent4">
                    <a:lumMod val="40000"/>
                    <a:lumOff val="60000"/>
                  </a:schemeClr>
                </a:solidFill>
              </a:rPr>
              <a:t>NIGHT PRAYER CONDUCTED TOGETHER WITH ALL STATES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IN" sz="2800" b="1" dirty="0">
                <a:solidFill>
                  <a:schemeClr val="accent5">
                    <a:lumMod val="60000"/>
                    <a:lumOff val="40000"/>
                  </a:schemeClr>
                </a:solidFill>
              </a:rPr>
              <a:t>Common night prayer is conducted with all the 9 states.</a:t>
            </a:r>
          </a:p>
          <a:p>
            <a:pPr marL="0" indent="0">
              <a:buNone/>
            </a:pPr>
            <a:endParaRPr lang="en-IN" sz="2800" b="1" dirty="0">
              <a:solidFill>
                <a:schemeClr val="accent5">
                  <a:lumMod val="60000"/>
                  <a:lumOff val="40000"/>
                </a:schemeClr>
              </a:solidFill>
            </a:endParaRPr>
          </a:p>
          <a:p>
            <a:pPr>
              <a:buFont typeface="Wingdings" panose="05000000000000000000" pitchFamily="2" charset="2"/>
              <a:buChar char="v"/>
            </a:pPr>
            <a:r>
              <a:rPr lang="en-IN" sz="2800" b="1" dirty="0">
                <a:solidFill>
                  <a:schemeClr val="accent5">
                    <a:lumMod val="60000"/>
                    <a:lumOff val="40000"/>
                  </a:schemeClr>
                </a:solidFill>
              </a:rPr>
              <a:t>From 17</a:t>
            </a:r>
            <a:r>
              <a:rPr lang="en-IN" sz="2800" b="1" baseline="30000" dirty="0">
                <a:solidFill>
                  <a:schemeClr val="accent5">
                    <a:lumMod val="60000"/>
                    <a:lumOff val="40000"/>
                  </a:schemeClr>
                </a:solidFill>
              </a:rPr>
              <a:t>th</a:t>
            </a:r>
            <a:r>
              <a:rPr lang="en-IN" sz="2800" b="1" dirty="0">
                <a:solidFill>
                  <a:schemeClr val="accent5">
                    <a:lumMod val="60000"/>
                    <a:lumOff val="40000"/>
                  </a:schemeClr>
                </a:solidFill>
              </a:rPr>
              <a:t> September, 2021, Delhi state started conducting night prayer separately on every week on Friday night.</a:t>
            </a:r>
          </a:p>
        </p:txBody>
      </p:sp>
    </p:spTree>
    <p:extLst>
      <p:ext uri="{BB962C8B-B14F-4D97-AF65-F5344CB8AC3E}">
        <p14:creationId xmlns:p14="http://schemas.microsoft.com/office/powerpoint/2010/main" val="3508882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7321" y="2491859"/>
            <a:ext cx="4397358" cy="707886"/>
          </a:xfrm>
          <a:prstGeom prst="rect">
            <a:avLst/>
          </a:prstGeom>
        </p:spPr>
        <p:txBody>
          <a:bodyPr wrap="none">
            <a:spAutoFit/>
          </a:bodyPr>
          <a:lstStyle/>
          <a:p>
            <a:pPr algn="ctr"/>
            <a:r>
              <a:rPr lang="en-IN" sz="4000" dirty="0"/>
              <a:t>FASTING PRAYER</a:t>
            </a:r>
          </a:p>
        </p:txBody>
      </p:sp>
      <p:sp>
        <p:nvSpPr>
          <p:cNvPr id="6" name="TextBox 5">
            <a:extLst>
              <a:ext uri="{FF2B5EF4-FFF2-40B4-BE49-F238E27FC236}">
                <a16:creationId xmlns:a16="http://schemas.microsoft.com/office/drawing/2014/main" id="{141CC21C-44E7-4DD6-8450-27900629C2B8}"/>
              </a:ext>
            </a:extLst>
          </p:cNvPr>
          <p:cNvSpPr txBox="1"/>
          <p:nvPr/>
        </p:nvSpPr>
        <p:spPr>
          <a:xfrm>
            <a:off x="3181350" y="3905935"/>
            <a:ext cx="6096000" cy="1200329"/>
          </a:xfrm>
          <a:prstGeom prst="rect">
            <a:avLst/>
          </a:prstGeom>
          <a:noFill/>
        </p:spPr>
        <p:txBody>
          <a:bodyPr wrap="square">
            <a:spAutoFit/>
          </a:bodyPr>
          <a:lstStyle/>
          <a:p>
            <a:pPr algn="ctr"/>
            <a:r>
              <a:rPr lang="en-IN" sz="2400" b="1" dirty="0">
                <a:solidFill>
                  <a:srgbClr val="FFC000"/>
                </a:solidFill>
              </a:rPr>
              <a:t>FASTING PRAYER CONDUCTED WITH ALL STATES TOGETHER ON ALL FRIDAYS        (6-7 PM)</a:t>
            </a:r>
            <a:endParaRPr lang="en-IN" dirty="0"/>
          </a:p>
        </p:txBody>
      </p:sp>
    </p:spTree>
    <p:extLst>
      <p:ext uri="{BB962C8B-B14F-4D97-AF65-F5344CB8AC3E}">
        <p14:creationId xmlns:p14="http://schemas.microsoft.com/office/powerpoint/2010/main" val="423137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979" y="2491859"/>
            <a:ext cx="8292655" cy="2800767"/>
          </a:xfrm>
          <a:prstGeom prst="rect">
            <a:avLst/>
          </a:prstGeom>
        </p:spPr>
        <p:txBody>
          <a:bodyPr wrap="none">
            <a:spAutoFit/>
          </a:bodyPr>
          <a:lstStyle/>
          <a:p>
            <a:pPr algn="ctr"/>
            <a:r>
              <a:rPr lang="en-IN" sz="4000" dirty="0"/>
              <a:t>PROPHETICAL PRAYER </a:t>
            </a:r>
            <a:r>
              <a:rPr lang="en-US" sz="4000" dirty="0"/>
              <a:t>MEETING:</a:t>
            </a:r>
          </a:p>
          <a:p>
            <a:pPr algn="ctr"/>
            <a:r>
              <a:rPr lang="en-US" sz="4000" dirty="0"/>
              <a:t> </a:t>
            </a:r>
            <a:r>
              <a:rPr kumimoji="0" lang="en-IN" sz="2800" b="1" i="0" u="none" strike="noStrike" kern="1200" cap="none" spc="0" normalizeH="0" baseline="0" noProof="0" dirty="0">
                <a:ln>
                  <a:noFill/>
                </a:ln>
                <a:solidFill>
                  <a:srgbClr val="FFC000"/>
                </a:solidFill>
                <a:effectLst/>
                <a:uLnTx/>
                <a:uFillTx/>
                <a:latin typeface="Century Gothic" panose="020B0502020202020204"/>
                <a:ea typeface="+mn-ea"/>
                <a:cs typeface="+mn-cs"/>
              </a:rPr>
              <a:t>CONDUCTED WITH ALL STATES TOGETHER FROM</a:t>
            </a:r>
          </a:p>
          <a:p>
            <a:pPr algn="ctr"/>
            <a:r>
              <a:rPr lang="en-US" sz="2800" b="1" dirty="0">
                <a:solidFill>
                  <a:srgbClr val="FFC000"/>
                </a:solidFill>
                <a:latin typeface="Century Gothic" panose="020B0502020202020204"/>
              </a:rPr>
              <a:t>MONDAY TO THURDAY &amp; SATURDAY</a:t>
            </a:r>
          </a:p>
          <a:p>
            <a:pPr algn="ctr"/>
            <a:r>
              <a:rPr lang="en-US" sz="2800" b="1" dirty="0">
                <a:solidFill>
                  <a:srgbClr val="FFC000"/>
                </a:solidFill>
                <a:latin typeface="Century Gothic" panose="020B0502020202020204"/>
              </a:rPr>
              <a:t> (6-6:30PM) </a:t>
            </a:r>
          </a:p>
          <a:p>
            <a:pPr algn="ctr"/>
            <a:endParaRPr lang="en-IN" sz="4000" dirty="0"/>
          </a:p>
        </p:txBody>
      </p:sp>
    </p:spTree>
    <p:extLst>
      <p:ext uri="{BB962C8B-B14F-4D97-AF65-F5344CB8AC3E}">
        <p14:creationId xmlns:p14="http://schemas.microsoft.com/office/powerpoint/2010/main" val="246452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2523" y="2949059"/>
            <a:ext cx="2686954" cy="769441"/>
          </a:xfrm>
          <a:prstGeom prst="rect">
            <a:avLst/>
          </a:prstGeom>
        </p:spPr>
        <p:txBody>
          <a:bodyPr wrap="none">
            <a:spAutoFit/>
          </a:bodyPr>
          <a:lstStyle/>
          <a:p>
            <a:pPr algn="ctr"/>
            <a:r>
              <a:rPr lang="en-IN" sz="4400" dirty="0"/>
              <a:t>WORSHIP</a:t>
            </a:r>
          </a:p>
        </p:txBody>
      </p:sp>
    </p:spTree>
    <p:extLst>
      <p:ext uri="{BB962C8B-B14F-4D97-AF65-F5344CB8AC3E}">
        <p14:creationId xmlns:p14="http://schemas.microsoft.com/office/powerpoint/2010/main" val="149351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p:txBody>
          <a:bodyPr/>
          <a:lstStyle/>
          <a:p>
            <a:pPr algn="ctr"/>
            <a:r>
              <a:rPr lang="en-US" sz="4000" dirty="0"/>
              <a:t>24 </a:t>
            </a:r>
            <a:r>
              <a:rPr lang="en-US" sz="3600" dirty="0"/>
              <a:t>HOURS OFFLINE WORSHIP</a:t>
            </a:r>
            <a:br>
              <a:rPr lang="en-US" sz="3600" dirty="0"/>
            </a:br>
            <a:r>
              <a:rPr lang="en-US" sz="2400" dirty="0"/>
              <a:t>(MONDAY TO SATURDAY)</a:t>
            </a:r>
            <a:endParaRPr lang="en-IN" dirty="0"/>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lstStyle/>
          <a:p>
            <a:pPr marL="342900" indent="-342900">
              <a:buFont typeface="Wingdings" panose="05000000000000000000" pitchFamily="2" charset="2"/>
              <a:buChar char="v"/>
            </a:pPr>
            <a:r>
              <a:rPr lang="en-US" sz="1800" dirty="0"/>
              <a:t>Co-</a:t>
            </a:r>
            <a:r>
              <a:rPr lang="en-US" sz="1800" dirty="0" err="1"/>
              <a:t>ordinator</a:t>
            </a:r>
            <a:r>
              <a:rPr lang="en-US" sz="1800" dirty="0"/>
              <a:t>: Sol. Neha</a:t>
            </a:r>
          </a:p>
          <a:p>
            <a:pPr marL="342900" indent="-342900">
              <a:buFont typeface="Wingdings" panose="05000000000000000000" pitchFamily="2" charset="2"/>
              <a:buChar char="v"/>
            </a:pPr>
            <a:r>
              <a:rPr lang="en-US" sz="1800" dirty="0"/>
              <a:t>States covered: 9 </a:t>
            </a:r>
          </a:p>
          <a:p>
            <a:pPr marL="342900" indent="-342900">
              <a:buFont typeface="Wingdings" panose="05000000000000000000" pitchFamily="2" charset="2"/>
              <a:buChar char="v"/>
            </a:pPr>
            <a:r>
              <a:rPr lang="en-US" sz="1800" dirty="0"/>
              <a:t>Date of Commencement: 20</a:t>
            </a:r>
            <a:r>
              <a:rPr lang="en-US" sz="1800" baseline="30000" dirty="0"/>
              <a:t>th</a:t>
            </a:r>
            <a:r>
              <a:rPr lang="en-US" sz="1800" dirty="0"/>
              <a:t> Sept, 2021 </a:t>
            </a:r>
          </a:p>
          <a:p>
            <a:pPr marL="342900" indent="-342900">
              <a:buFont typeface="Wingdings" panose="05000000000000000000" pitchFamily="2" charset="2"/>
              <a:buChar char="v"/>
            </a:pPr>
            <a:r>
              <a:rPr lang="en-US" sz="1800" dirty="0"/>
              <a:t>Slots filled: U.P. West, Haryana and   </a:t>
            </a:r>
          </a:p>
          <a:p>
            <a:pPr marL="0" indent="0">
              <a:buNone/>
            </a:pPr>
            <a:r>
              <a:rPr lang="en-US" dirty="0"/>
              <a:t>    </a:t>
            </a:r>
            <a:r>
              <a:rPr lang="en-US" sz="1800" dirty="0"/>
              <a:t>Uttarakhand have 100%volunteers.</a:t>
            </a:r>
          </a:p>
          <a:p>
            <a:pPr marL="0" indent="0">
              <a:buNone/>
            </a:pPr>
            <a:r>
              <a:rPr lang="en-US" dirty="0"/>
              <a:t>    </a:t>
            </a:r>
            <a:r>
              <a:rPr lang="en-US" sz="1800" dirty="0"/>
              <a:t>Delhi and Himanchal have 90% </a:t>
            </a:r>
          </a:p>
          <a:p>
            <a:pPr marL="0" indent="0">
              <a:buNone/>
            </a:pPr>
            <a:r>
              <a:rPr lang="en-US" dirty="0"/>
              <a:t>    </a:t>
            </a:r>
            <a:r>
              <a:rPr lang="en-US" sz="1800" dirty="0"/>
              <a:t>and 80% volunteers respectively.</a:t>
            </a:r>
          </a:p>
          <a:p>
            <a:pPr marL="0" indent="0">
              <a:buNone/>
            </a:pPr>
            <a:r>
              <a:rPr lang="en-US" sz="1800" dirty="0"/>
              <a:t>   Punjab, Chandigarh and J&amp;K have </a:t>
            </a:r>
          </a:p>
          <a:p>
            <a:pPr marL="0" indent="0">
              <a:buNone/>
            </a:pPr>
            <a:r>
              <a:rPr lang="en-US" dirty="0"/>
              <a:t>   </a:t>
            </a:r>
            <a:r>
              <a:rPr lang="en-US" sz="1800" dirty="0"/>
              <a:t>less than 50 % volunteers.</a:t>
            </a:r>
          </a:p>
          <a:p>
            <a:endParaRPr lang="en-IN" dirty="0"/>
          </a:p>
        </p:txBody>
      </p:sp>
      <p:pic>
        <p:nvPicPr>
          <p:cNvPr id="4" name="Content Placeholder 15">
            <a:extLst>
              <a:ext uri="{FF2B5EF4-FFF2-40B4-BE49-F238E27FC236}">
                <a16:creationId xmlns:a16="http://schemas.microsoft.com/office/drawing/2014/main" id="{B278B2C5-18AA-4BC9-B759-DBB401A9DA99}"/>
              </a:ext>
            </a:extLst>
          </p:cNvPr>
          <p:cNvPicPr>
            <a:picLocks noChangeAspect="1"/>
          </p:cNvPicPr>
          <p:nvPr/>
        </p:nvPicPr>
        <p:blipFill>
          <a:blip r:embed="rId2"/>
          <a:stretch>
            <a:fillRect/>
          </a:stretch>
        </p:blipFill>
        <p:spPr>
          <a:xfrm>
            <a:off x="6743700" y="2014194"/>
            <a:ext cx="4295720" cy="4379181"/>
          </a:xfrm>
          <a:prstGeom prst="rect">
            <a:avLst/>
          </a:prstGeom>
        </p:spPr>
      </p:pic>
    </p:spTree>
    <p:extLst>
      <p:ext uri="{BB962C8B-B14F-4D97-AF65-F5344CB8AC3E}">
        <p14:creationId xmlns:p14="http://schemas.microsoft.com/office/powerpoint/2010/main" val="51607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p:txBody>
          <a:bodyPr>
            <a:normAutofit/>
          </a:bodyPr>
          <a:lstStyle/>
          <a:p>
            <a:pPr algn="ctr"/>
            <a:r>
              <a:rPr lang="en-US" sz="4000" dirty="0"/>
              <a:t>24 </a:t>
            </a:r>
            <a:r>
              <a:rPr lang="en-US" sz="3600" dirty="0"/>
              <a:t>HOURS OFFLINE WORSHIP</a:t>
            </a:r>
            <a:br>
              <a:rPr lang="en-US" sz="3600" dirty="0"/>
            </a:br>
            <a:r>
              <a:rPr lang="en-US" sz="3600" dirty="0"/>
              <a:t>Testimonies</a:t>
            </a:r>
            <a:endParaRPr lang="en-IN" dirty="0"/>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a:xfrm>
            <a:off x="1066800" y="2283486"/>
            <a:ext cx="10058400" cy="3931920"/>
          </a:xfrm>
        </p:spPr>
        <p:txBody>
          <a:bodyPr>
            <a:normAutofit fontScale="85000" lnSpcReduction="20000"/>
          </a:bodyPr>
          <a:lstStyle/>
          <a:p>
            <a:pPr marL="342900" indent="-342900">
              <a:buFont typeface="Wingdings" panose="05000000000000000000" pitchFamily="2" charset="2"/>
              <a:buChar char="v"/>
            </a:pPr>
            <a:r>
              <a:rPr lang="en-US" sz="1900" b="1" dirty="0"/>
              <a:t>Sol. Neha</a:t>
            </a:r>
            <a:r>
              <a:rPr lang="en-US" sz="1900" dirty="0"/>
              <a:t>: Right from the time I was first made SMLA, God showed me that 24 hours worship should start here. There was a burden in my heart. Finally after 2 months, God gave us the lead towards this and the </a:t>
            </a:r>
            <a:r>
              <a:rPr lang="en-US" sz="1900" dirty="0" err="1"/>
              <a:t>co-ordinator</a:t>
            </a:r>
            <a:r>
              <a:rPr lang="en-US" sz="1900" dirty="0"/>
              <a:t> of North Region asked me if I were willing to take this responsibility. </a:t>
            </a:r>
            <a:r>
              <a:rPr lang="en-IN" sz="1900" dirty="0"/>
              <a:t>I gladly accepted this task and praise God that 3 states started this in their zones.</a:t>
            </a:r>
          </a:p>
          <a:p>
            <a:pPr marL="0" indent="0">
              <a:buNone/>
            </a:pPr>
            <a:endParaRPr lang="en-IN" sz="1900" dirty="0"/>
          </a:p>
          <a:p>
            <a:pPr marL="342900" indent="-342900">
              <a:buFont typeface="Wingdings" panose="05000000000000000000" pitchFamily="2" charset="2"/>
              <a:buChar char="v"/>
            </a:pPr>
            <a:r>
              <a:rPr lang="en-IN" sz="1900" b="1" dirty="0"/>
              <a:t>Sol. Chuba</a:t>
            </a:r>
            <a:r>
              <a:rPr lang="en-IN" sz="1900" dirty="0"/>
              <a:t>: </a:t>
            </a:r>
            <a:r>
              <a:rPr lang="en-US" sz="1900" dirty="0"/>
              <a:t>My first 24hrs worship experience(for UTTARAKHAND): As my turn comes @ 3 A.M. no pre-planned worship songs .As I opened my mouth to sing ,my lips straight away sang the song YOU ARE WORTHY OF IT ALL...I opened the net for the lyrics ....All the saints and angels bow before your </a:t>
            </a:r>
            <a:r>
              <a:rPr lang="en-US" sz="1900" dirty="0" err="1"/>
              <a:t>throneAll</a:t>
            </a:r>
            <a:r>
              <a:rPr lang="en-US" sz="1900" dirty="0"/>
              <a:t> the elders cast their crowns before the lamb of God and sing. You are worthy of it all, you are worthy of it </a:t>
            </a:r>
            <a:r>
              <a:rPr lang="en-US" sz="1900" dirty="0" err="1"/>
              <a:t>allFor</a:t>
            </a:r>
            <a:r>
              <a:rPr lang="en-US" sz="1900" dirty="0"/>
              <a:t> from you are all things, and to you are all things, you deserve the glory…..Day and night, night and day, let incense arise (keep repeating).Wow !!!! song based on Rev.4.</a:t>
            </a:r>
            <a:r>
              <a:rPr lang="en-IN" sz="1900" dirty="0"/>
              <a:t> </a:t>
            </a:r>
          </a:p>
          <a:p>
            <a:pPr marL="0" indent="0">
              <a:buNone/>
            </a:pPr>
            <a:endParaRPr lang="en-IN" sz="1900" dirty="0"/>
          </a:p>
          <a:p>
            <a:pPr marL="342900" indent="-342900">
              <a:buFont typeface="Wingdings" panose="05000000000000000000" pitchFamily="2" charset="2"/>
              <a:buChar char="v"/>
            </a:pPr>
            <a:r>
              <a:rPr lang="en-US" sz="1900" b="1" dirty="0"/>
              <a:t>Sol. Pradeep</a:t>
            </a:r>
            <a:r>
              <a:rPr lang="en-US" sz="1900" dirty="0"/>
              <a:t>: As I worshipped, the Lord gave me a new song with just two lines "There is power in Jesus There is power in His Blood ..Holy Spirit is Power…Holy Spirit is God's breathe. O Father you are good O Father you are beautiful. "The Lord brought back to my memory the song on Psalm 89. "I will sing of the mercies of the Lord“ Praise the Lord.</a:t>
            </a:r>
          </a:p>
        </p:txBody>
      </p:sp>
    </p:spTree>
    <p:extLst>
      <p:ext uri="{BB962C8B-B14F-4D97-AF65-F5344CB8AC3E}">
        <p14:creationId xmlns:p14="http://schemas.microsoft.com/office/powerpoint/2010/main" val="192048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p:txBody>
          <a:bodyPr/>
          <a:lstStyle/>
          <a:p>
            <a:pPr algn="ctr"/>
            <a:r>
              <a:rPr lang="en-US" sz="4000" dirty="0"/>
              <a:t>24 </a:t>
            </a:r>
            <a:r>
              <a:rPr lang="en-US" sz="3600" dirty="0"/>
              <a:t>HOURS ONLINE WORSHIP</a:t>
            </a:r>
            <a:br>
              <a:rPr lang="en-US" sz="3600" dirty="0"/>
            </a:br>
            <a:r>
              <a:rPr lang="en-US" sz="2400" dirty="0"/>
              <a:t>(EVERY SUNDAY)</a:t>
            </a:r>
            <a:endParaRPr lang="en-IN" dirty="0"/>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lstStyle/>
          <a:p>
            <a:pPr marL="342900" indent="-342900">
              <a:buFont typeface="Wingdings" panose="05000000000000000000" pitchFamily="2" charset="2"/>
              <a:buChar char="v"/>
            </a:pPr>
            <a:r>
              <a:rPr lang="en-US" sz="1800" dirty="0"/>
              <a:t>Co-</a:t>
            </a:r>
            <a:r>
              <a:rPr lang="en-US" sz="1800" dirty="0" err="1"/>
              <a:t>ordinator</a:t>
            </a:r>
            <a:r>
              <a:rPr lang="en-US" sz="1800" dirty="0"/>
              <a:t>: Sol. Ajay</a:t>
            </a:r>
          </a:p>
          <a:p>
            <a:pPr marL="342900" indent="-342900">
              <a:buFont typeface="Wingdings" panose="05000000000000000000" pitchFamily="2" charset="2"/>
              <a:buChar char="v"/>
            </a:pPr>
            <a:r>
              <a:rPr lang="en-US" sz="1800" dirty="0"/>
              <a:t>States covered: 9</a:t>
            </a:r>
          </a:p>
          <a:p>
            <a:pPr marL="0" indent="0">
              <a:buNone/>
            </a:pPr>
            <a:endParaRPr lang="en-US" sz="1800" dirty="0"/>
          </a:p>
        </p:txBody>
      </p:sp>
      <p:pic>
        <p:nvPicPr>
          <p:cNvPr id="5" name="Content Placeholder 5">
            <a:extLst>
              <a:ext uri="{FF2B5EF4-FFF2-40B4-BE49-F238E27FC236}">
                <a16:creationId xmlns:a16="http://schemas.microsoft.com/office/drawing/2014/main" id="{64EA95BD-42F4-4B9E-A0A7-313C6CF18FDA}"/>
              </a:ext>
            </a:extLst>
          </p:cNvPr>
          <p:cNvPicPr>
            <a:picLocks noChangeAspect="1"/>
          </p:cNvPicPr>
          <p:nvPr/>
        </p:nvPicPr>
        <p:blipFill>
          <a:blip r:embed="rId2"/>
          <a:stretch>
            <a:fillRect/>
          </a:stretch>
        </p:blipFill>
        <p:spPr>
          <a:xfrm>
            <a:off x="4981575" y="2207894"/>
            <a:ext cx="4800600" cy="3827146"/>
          </a:xfrm>
          <a:prstGeom prst="rect">
            <a:avLst/>
          </a:prstGeom>
        </p:spPr>
      </p:pic>
    </p:spTree>
    <p:extLst>
      <p:ext uri="{BB962C8B-B14F-4D97-AF65-F5344CB8AC3E}">
        <p14:creationId xmlns:p14="http://schemas.microsoft.com/office/powerpoint/2010/main" val="1905192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58EBA-8925-44E2-8921-EBD394FD61BF}"/>
              </a:ext>
            </a:extLst>
          </p:cNvPr>
          <p:cNvPicPr>
            <a:picLocks noGrp="1" noChangeAspect="1"/>
          </p:cNvPicPr>
          <p:nvPr>
            <p:ph idx="1"/>
          </p:nvPr>
        </p:nvPicPr>
        <p:blipFill>
          <a:blip r:embed="rId2"/>
          <a:stretch>
            <a:fillRect/>
          </a:stretch>
        </p:blipFill>
        <p:spPr>
          <a:xfrm>
            <a:off x="3572495" y="1865314"/>
            <a:ext cx="4608000" cy="3068929"/>
          </a:xfrm>
        </p:spPr>
      </p:pic>
    </p:spTree>
    <p:extLst>
      <p:ext uri="{BB962C8B-B14F-4D97-AF65-F5344CB8AC3E}">
        <p14:creationId xmlns:p14="http://schemas.microsoft.com/office/powerpoint/2010/main" val="100339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39" y="316861"/>
            <a:ext cx="11485756" cy="6228905"/>
          </a:xfrm>
          <a:prstGeom prst="rect">
            <a:avLst/>
          </a:prstGeom>
        </p:spPr>
      </p:pic>
    </p:spTree>
    <p:extLst>
      <p:ext uri="{BB962C8B-B14F-4D97-AF65-F5344CB8AC3E}">
        <p14:creationId xmlns:p14="http://schemas.microsoft.com/office/powerpoint/2010/main" val="273119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30DE-12CF-42F4-ADE2-3AF9CE85F28E}"/>
              </a:ext>
            </a:extLst>
          </p:cNvPr>
          <p:cNvSpPr>
            <a:spLocks noGrp="1"/>
          </p:cNvSpPr>
          <p:nvPr>
            <p:ph type="title"/>
          </p:nvPr>
        </p:nvSpPr>
        <p:spPr/>
        <p:txBody>
          <a:bodyPr/>
          <a:lstStyle/>
          <a:p>
            <a:pPr algn="ctr"/>
            <a:r>
              <a:rPr lang="en-US" sz="4800" b="1" dirty="0"/>
              <a:t>CORE TEAM OF NORTH REGION</a:t>
            </a:r>
            <a:endParaRPr lang="en-IN" dirty="0"/>
          </a:p>
        </p:txBody>
      </p:sp>
      <p:sp>
        <p:nvSpPr>
          <p:cNvPr id="3" name="Content Placeholder 2">
            <a:extLst>
              <a:ext uri="{FF2B5EF4-FFF2-40B4-BE49-F238E27FC236}">
                <a16:creationId xmlns:a16="http://schemas.microsoft.com/office/drawing/2014/main" id="{95EF5188-98BA-4DD5-8E3B-EE61F01C7081}"/>
              </a:ext>
            </a:extLst>
          </p:cNvPr>
          <p:cNvSpPr>
            <a:spLocks noGrp="1"/>
          </p:cNvSpPr>
          <p:nvPr>
            <p:ph idx="1"/>
          </p:nvPr>
        </p:nvSpPr>
        <p:spPr/>
        <p:txBody>
          <a:bodyPr/>
          <a:lstStyle/>
          <a:p>
            <a:pPr>
              <a:buFont typeface="Wingdings" panose="05000000000000000000" pitchFamily="2" charset="2"/>
              <a:buChar char="q"/>
            </a:pPr>
            <a:r>
              <a:rPr lang="en-IN" sz="3600" dirty="0"/>
              <a:t>Speaker – Sol. Jasmine James </a:t>
            </a:r>
          </a:p>
          <a:p>
            <a:pPr>
              <a:buFont typeface="Wingdings" panose="05000000000000000000" pitchFamily="2" charset="2"/>
              <a:buChar char="q"/>
            </a:pPr>
            <a:r>
              <a:rPr lang="en-IN" sz="3600" dirty="0"/>
              <a:t>Dy Speaker – Sol. Mini and Sol. </a:t>
            </a:r>
            <a:r>
              <a:rPr lang="en-IN" sz="3600" dirty="0" err="1"/>
              <a:t>Shibi</a:t>
            </a:r>
            <a:r>
              <a:rPr lang="en-IN" sz="3600" dirty="0"/>
              <a:t> </a:t>
            </a:r>
          </a:p>
          <a:p>
            <a:pPr>
              <a:buFont typeface="Wingdings" panose="05000000000000000000" pitchFamily="2" charset="2"/>
              <a:buChar char="q"/>
            </a:pPr>
            <a:r>
              <a:rPr lang="en-IN" sz="3600" dirty="0"/>
              <a:t>Co-ordinator – Sol. Gita </a:t>
            </a:r>
          </a:p>
          <a:p>
            <a:pPr>
              <a:buFont typeface="Wingdings" panose="05000000000000000000" pitchFamily="2" charset="2"/>
              <a:buChar char="q"/>
            </a:pPr>
            <a:r>
              <a:rPr lang="en-IN" sz="3600" dirty="0"/>
              <a:t>Secretary - Sol </a:t>
            </a:r>
            <a:r>
              <a:rPr lang="en-IN" sz="3600" dirty="0" err="1"/>
              <a:t>Aparajita</a:t>
            </a:r>
            <a:endParaRPr lang="en-IN" sz="3600" dirty="0"/>
          </a:p>
          <a:p>
            <a:endParaRPr lang="en-IN" dirty="0"/>
          </a:p>
        </p:txBody>
      </p:sp>
    </p:spTree>
    <p:extLst>
      <p:ext uri="{BB962C8B-B14F-4D97-AF65-F5344CB8AC3E}">
        <p14:creationId xmlns:p14="http://schemas.microsoft.com/office/powerpoint/2010/main" val="103910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IN" sz="4800" dirty="0"/>
          </a:p>
          <a:p>
            <a:pPr marL="0" indent="0" algn="ctr">
              <a:buNone/>
            </a:pPr>
            <a:r>
              <a:rPr lang="en-IN" sz="4800" dirty="0"/>
              <a:t>TROOP CHURCHES</a:t>
            </a:r>
          </a:p>
        </p:txBody>
      </p:sp>
    </p:spTree>
    <p:extLst>
      <p:ext uri="{BB962C8B-B14F-4D97-AF65-F5344CB8AC3E}">
        <p14:creationId xmlns:p14="http://schemas.microsoft.com/office/powerpoint/2010/main" val="142137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891" y="490654"/>
            <a:ext cx="7974109" cy="1147646"/>
          </a:xfrm>
        </p:spPr>
        <p:txBody>
          <a:bodyPr>
            <a:noAutofit/>
          </a:bodyPr>
          <a:lstStyle/>
          <a:p>
            <a:pPr algn="ctr"/>
            <a:r>
              <a:rPr lang="en-US" sz="4400" dirty="0"/>
              <a:t>DELHI</a:t>
            </a:r>
            <a:endParaRPr lang="en-IN" sz="4000" dirty="0"/>
          </a:p>
        </p:txBody>
      </p:sp>
      <p:sp>
        <p:nvSpPr>
          <p:cNvPr id="4" name="Content Placeholder 3">
            <a:extLst>
              <a:ext uri="{FF2B5EF4-FFF2-40B4-BE49-F238E27FC236}">
                <a16:creationId xmlns:a16="http://schemas.microsoft.com/office/drawing/2014/main" id="{F2FB9349-4312-4EE9-A5C9-AE136DB69A11}"/>
              </a:ext>
            </a:extLst>
          </p:cNvPr>
          <p:cNvSpPr>
            <a:spLocks noGrp="1"/>
          </p:cNvSpPr>
          <p:nvPr>
            <p:ph idx="1"/>
          </p:nvPr>
        </p:nvSpPr>
        <p:spPr/>
        <p:txBody>
          <a:bodyPr>
            <a:normAutofit lnSpcReduction="10000"/>
          </a:bodyPr>
          <a:lstStyle/>
          <a:p>
            <a:pPr>
              <a:buFont typeface="Wingdings" panose="05000000000000000000" pitchFamily="2" charset="2"/>
              <a:buChar char="v"/>
            </a:pPr>
            <a:r>
              <a:rPr lang="en-US" sz="1800" dirty="0"/>
              <a:t>ADONAI TROOP CHURCH </a:t>
            </a:r>
          </a:p>
          <a:p>
            <a:pPr marL="0" indent="0">
              <a:buNone/>
            </a:pPr>
            <a:r>
              <a:rPr lang="en-US" sz="1800" dirty="0"/>
              <a:t> Co-</a:t>
            </a:r>
            <a:r>
              <a:rPr lang="en-US" sz="1800" dirty="0" err="1"/>
              <a:t>ordinator</a:t>
            </a:r>
            <a:r>
              <a:rPr lang="en-US" sz="1800" dirty="0"/>
              <a:t>- Sol. NEHA</a:t>
            </a:r>
          </a:p>
          <a:p>
            <a:pPr marL="0" indent="0">
              <a:buNone/>
            </a:pPr>
            <a:r>
              <a:rPr lang="en-US" sz="1800" dirty="0"/>
              <a:t>No. of Members: 9</a:t>
            </a:r>
          </a:p>
          <a:p>
            <a:pPr marL="0" indent="0">
              <a:buNone/>
            </a:pPr>
            <a:r>
              <a:rPr lang="en-US" sz="1800" dirty="0"/>
              <a:t>Status- Started on Aug, 21 (Every Saturday) …Still Continuing</a:t>
            </a:r>
          </a:p>
          <a:p>
            <a:pPr marL="0" indent="0">
              <a:buNone/>
            </a:pPr>
            <a:endParaRPr lang="en-US" sz="1800" dirty="0"/>
          </a:p>
          <a:p>
            <a:pPr>
              <a:buFont typeface="Wingdings" panose="05000000000000000000" pitchFamily="2" charset="2"/>
              <a:buChar char="v"/>
            </a:pPr>
            <a:r>
              <a:rPr lang="en-US" sz="1800" dirty="0"/>
              <a:t>MARY TROOP CHURCH </a:t>
            </a:r>
          </a:p>
          <a:p>
            <a:pPr marL="0" indent="0">
              <a:buNone/>
            </a:pPr>
            <a:r>
              <a:rPr lang="en-US" sz="1800" dirty="0"/>
              <a:t> Co-</a:t>
            </a:r>
            <a:r>
              <a:rPr lang="en-US" sz="1800" dirty="0" err="1"/>
              <a:t>ordinator</a:t>
            </a:r>
            <a:r>
              <a:rPr lang="en-US" sz="1800" dirty="0"/>
              <a:t>- Sol. NEHA</a:t>
            </a:r>
          </a:p>
          <a:p>
            <a:pPr marL="0" indent="0">
              <a:buNone/>
            </a:pPr>
            <a:r>
              <a:rPr lang="en-US" sz="1800" dirty="0"/>
              <a:t>No. of Members: 7, Average Attendance: 2-3  </a:t>
            </a:r>
          </a:p>
          <a:p>
            <a:pPr marL="0" indent="0">
              <a:buNone/>
            </a:pPr>
            <a:r>
              <a:rPr lang="en-US" sz="1800" dirty="0"/>
              <a:t>Status- Sep, 15 to Sep, 23, 2021</a:t>
            </a:r>
          </a:p>
          <a:p>
            <a:pPr marL="0" indent="0">
              <a:buNone/>
            </a:pPr>
            <a:r>
              <a:rPr lang="en-US" sz="2000" dirty="0"/>
              <a:t>Testimony of Meera Jain:</a:t>
            </a:r>
            <a:r>
              <a:rPr lang="en-US" dirty="0"/>
              <a:t> </a:t>
            </a:r>
            <a:r>
              <a:rPr lang="en-US" sz="1600" dirty="0"/>
              <a:t>I feel really blessed by these meetings. I wish to continue meeting like this and read and know the word of God.</a:t>
            </a:r>
            <a:r>
              <a:rPr lang="en-US" sz="1800" dirty="0"/>
              <a:t>  </a:t>
            </a:r>
          </a:p>
          <a:p>
            <a:pPr marL="0" indent="0">
              <a:buNone/>
            </a:pPr>
            <a:endParaRPr lang="en-US" sz="1800" dirty="0"/>
          </a:p>
          <a:p>
            <a:pPr marL="0" indent="0">
              <a:buNone/>
            </a:pPr>
            <a:endParaRPr lang="en-IN" dirty="0"/>
          </a:p>
        </p:txBody>
      </p:sp>
      <p:pic>
        <p:nvPicPr>
          <p:cNvPr id="6" name="Picture 5">
            <a:extLst>
              <a:ext uri="{FF2B5EF4-FFF2-40B4-BE49-F238E27FC236}">
                <a16:creationId xmlns:a16="http://schemas.microsoft.com/office/drawing/2014/main" id="{7DECD783-059C-42E7-8083-509D4219F0CC}"/>
              </a:ext>
            </a:extLst>
          </p:cNvPr>
          <p:cNvPicPr/>
          <p:nvPr/>
        </p:nvPicPr>
        <p:blipFill>
          <a:blip r:embed="rId2"/>
          <a:stretch>
            <a:fillRect/>
          </a:stretch>
        </p:blipFill>
        <p:spPr>
          <a:xfrm>
            <a:off x="7991474" y="1975340"/>
            <a:ext cx="3505201" cy="2423305"/>
          </a:xfrm>
          <a:prstGeom prst="rect">
            <a:avLst/>
          </a:prstGeom>
        </p:spPr>
      </p:pic>
    </p:spTree>
    <p:extLst>
      <p:ext uri="{BB962C8B-B14F-4D97-AF65-F5344CB8AC3E}">
        <p14:creationId xmlns:p14="http://schemas.microsoft.com/office/powerpoint/2010/main" val="164112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59CEB-3B54-4089-A8C4-D402668BDF75}"/>
              </a:ext>
            </a:extLst>
          </p:cNvPr>
          <p:cNvSpPr>
            <a:spLocks noGrp="1"/>
          </p:cNvSpPr>
          <p:nvPr>
            <p:ph idx="1"/>
          </p:nvPr>
        </p:nvSpPr>
        <p:spPr>
          <a:xfrm>
            <a:off x="1066800" y="1552575"/>
            <a:ext cx="10058400" cy="4482465"/>
          </a:xfrm>
        </p:spPr>
        <p:txBody>
          <a:bodyPr/>
          <a:lstStyle/>
          <a:p>
            <a:pPr>
              <a:buFont typeface="Wingdings" panose="05000000000000000000" pitchFamily="2" charset="2"/>
              <a:buChar char="v"/>
            </a:pPr>
            <a:r>
              <a:rPr lang="en-US" sz="1800" dirty="0"/>
              <a:t>JOSEPH TROOP CHURCH </a:t>
            </a:r>
          </a:p>
          <a:p>
            <a:pPr marL="0" indent="0">
              <a:buNone/>
            </a:pPr>
            <a:r>
              <a:rPr lang="en-US" sz="1800" dirty="0"/>
              <a:t> Co-</a:t>
            </a:r>
            <a:r>
              <a:rPr lang="en-US" sz="1800" dirty="0" err="1"/>
              <a:t>ordinator</a:t>
            </a:r>
            <a:r>
              <a:rPr lang="en-US" sz="1800" dirty="0"/>
              <a:t>- Sol. JASMINE</a:t>
            </a:r>
          </a:p>
          <a:p>
            <a:pPr marL="0" indent="0">
              <a:buNone/>
            </a:pPr>
            <a:r>
              <a:rPr lang="en-US" sz="1800" dirty="0"/>
              <a:t>No. of Members: 18, Average Attendance: 10  </a:t>
            </a:r>
          </a:p>
          <a:p>
            <a:pPr marL="0" indent="0">
              <a:buNone/>
            </a:pPr>
            <a:r>
              <a:rPr lang="en-US" sz="1800" dirty="0"/>
              <a:t>Status- Runs on every Sunday Morning</a:t>
            </a:r>
            <a:endParaRPr lang="en-IN" sz="1800" dirty="0"/>
          </a:p>
          <a:p>
            <a:endParaRPr lang="en-IN" dirty="0"/>
          </a:p>
          <a:p>
            <a:endParaRPr lang="en-IN" dirty="0"/>
          </a:p>
          <a:p>
            <a:pPr>
              <a:buFont typeface="Wingdings" panose="05000000000000000000" pitchFamily="2" charset="2"/>
              <a:buChar char="v"/>
            </a:pPr>
            <a:r>
              <a:rPr lang="en-US" sz="1800" dirty="0"/>
              <a:t>MAHIMA TROOP CHURCH </a:t>
            </a:r>
          </a:p>
          <a:p>
            <a:pPr marL="0" indent="0">
              <a:buNone/>
            </a:pPr>
            <a:r>
              <a:rPr lang="en-US" sz="1800" dirty="0"/>
              <a:t> Co-</a:t>
            </a:r>
            <a:r>
              <a:rPr lang="en-US" sz="1800" dirty="0" err="1"/>
              <a:t>ordinator</a:t>
            </a:r>
            <a:r>
              <a:rPr lang="en-US" sz="1800" dirty="0"/>
              <a:t>- Sol. LISSY</a:t>
            </a:r>
          </a:p>
          <a:p>
            <a:pPr marL="0" indent="0">
              <a:buNone/>
            </a:pPr>
            <a:r>
              <a:rPr lang="en-US" sz="1800" dirty="0"/>
              <a:t>No. of Members: 8  , Average Attendance: 3</a:t>
            </a:r>
          </a:p>
          <a:p>
            <a:pPr marL="0" indent="0">
              <a:buNone/>
            </a:pPr>
            <a:r>
              <a:rPr lang="en-US" sz="1800" dirty="0"/>
              <a:t>Status- Sep. 3 to Sep.11, 2021</a:t>
            </a:r>
            <a:endParaRPr lang="en-IN" sz="1800" dirty="0"/>
          </a:p>
        </p:txBody>
      </p:sp>
    </p:spTree>
    <p:extLst>
      <p:ext uri="{BB962C8B-B14F-4D97-AF65-F5344CB8AC3E}">
        <p14:creationId xmlns:p14="http://schemas.microsoft.com/office/powerpoint/2010/main" val="249693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891" y="490654"/>
            <a:ext cx="7974109" cy="1147646"/>
          </a:xfrm>
        </p:spPr>
        <p:txBody>
          <a:bodyPr>
            <a:noAutofit/>
          </a:bodyPr>
          <a:lstStyle/>
          <a:p>
            <a:pPr algn="ctr"/>
            <a:r>
              <a:rPr lang="en-US" dirty="0"/>
              <a:t>U.P. </a:t>
            </a:r>
            <a:r>
              <a:rPr lang="en-US" sz="4400" dirty="0"/>
              <a:t>(WEST)</a:t>
            </a:r>
            <a:endParaRPr lang="en-IN" sz="4000" dirty="0"/>
          </a:p>
        </p:txBody>
      </p:sp>
      <p:sp>
        <p:nvSpPr>
          <p:cNvPr id="4" name="Content Placeholder 3">
            <a:extLst>
              <a:ext uri="{FF2B5EF4-FFF2-40B4-BE49-F238E27FC236}">
                <a16:creationId xmlns:a16="http://schemas.microsoft.com/office/drawing/2014/main" id="{F2FB9349-4312-4EE9-A5C9-AE136DB69A11}"/>
              </a:ext>
            </a:extLst>
          </p:cNvPr>
          <p:cNvSpPr>
            <a:spLocks noGrp="1"/>
          </p:cNvSpPr>
          <p:nvPr>
            <p:ph idx="1"/>
          </p:nvPr>
        </p:nvSpPr>
        <p:spPr/>
        <p:txBody>
          <a:bodyPr>
            <a:normAutofit/>
          </a:bodyPr>
          <a:lstStyle/>
          <a:p>
            <a:pPr>
              <a:buFont typeface="Wingdings" panose="05000000000000000000" pitchFamily="2" charset="2"/>
              <a:buChar char="v"/>
            </a:pPr>
            <a:r>
              <a:rPr lang="en-US" sz="1800" dirty="0"/>
              <a:t>Micah Troop Church </a:t>
            </a:r>
          </a:p>
          <a:p>
            <a:pPr marL="0" indent="0">
              <a:buNone/>
            </a:pPr>
            <a:r>
              <a:rPr lang="en-US" sz="1800" dirty="0"/>
              <a:t> Co-</a:t>
            </a:r>
            <a:r>
              <a:rPr lang="en-US" sz="1800" dirty="0" err="1"/>
              <a:t>ordinator</a:t>
            </a:r>
            <a:r>
              <a:rPr lang="en-US" sz="1800" dirty="0"/>
              <a:t>- Sol. </a:t>
            </a:r>
            <a:r>
              <a:rPr lang="en-US" altLang="zh-CN" sz="1800" dirty="0" err="1"/>
              <a:t>Mahendra</a:t>
            </a:r>
            <a:endParaRPr lang="en-US" sz="1800" dirty="0"/>
          </a:p>
          <a:p>
            <a:pPr marL="0" indent="0">
              <a:buNone/>
            </a:pPr>
            <a:r>
              <a:rPr lang="en-US" sz="1800" dirty="0"/>
              <a:t>No. of Members: 10</a:t>
            </a:r>
          </a:p>
          <a:p>
            <a:pPr marL="0" indent="0">
              <a:buNone/>
            </a:pPr>
            <a:r>
              <a:rPr lang="en-US" sz="1800" dirty="0"/>
              <a:t>Status-Complete</a:t>
            </a:r>
          </a:p>
          <a:p>
            <a:pPr marL="0" indent="0">
              <a:buNone/>
            </a:pPr>
            <a:endParaRPr lang="en-US" sz="1800" dirty="0"/>
          </a:p>
          <a:p>
            <a:pPr>
              <a:buFont typeface="Wingdings" panose="05000000000000000000" pitchFamily="2" charset="2"/>
              <a:buChar char="v"/>
            </a:pPr>
            <a:r>
              <a:rPr lang="en-US" sz="1800" dirty="0"/>
              <a:t>Horeb Troop Church</a:t>
            </a:r>
          </a:p>
          <a:p>
            <a:pPr marL="0" indent="0">
              <a:buNone/>
            </a:pPr>
            <a:r>
              <a:rPr lang="en-US" sz="1800" dirty="0"/>
              <a:t> Co-</a:t>
            </a:r>
            <a:r>
              <a:rPr lang="en-US" sz="1800" dirty="0" err="1"/>
              <a:t>ordinator</a:t>
            </a:r>
            <a:r>
              <a:rPr lang="en-US" sz="1800" dirty="0"/>
              <a:t>- Sol. Sita</a:t>
            </a:r>
          </a:p>
          <a:p>
            <a:pPr marL="0" indent="0">
              <a:buNone/>
            </a:pPr>
            <a:r>
              <a:rPr lang="en-US" sz="1800" dirty="0"/>
              <a:t>No. of Members: 11 </a:t>
            </a:r>
          </a:p>
          <a:p>
            <a:pPr marL="0" indent="0">
              <a:buNone/>
            </a:pPr>
            <a:r>
              <a:rPr lang="en-US" sz="1800" dirty="0"/>
              <a:t>Status- Sep, 15 to Sep, 23</a:t>
            </a:r>
          </a:p>
          <a:p>
            <a:pPr marL="0" indent="0">
              <a:buNone/>
            </a:pPr>
            <a:endParaRPr lang="en-IN" dirty="0"/>
          </a:p>
        </p:txBody>
      </p:sp>
      <p:pic>
        <p:nvPicPr>
          <p:cNvPr id="5" name="Picture 4">
            <a:extLst>
              <a:ext uri="{FF2B5EF4-FFF2-40B4-BE49-F238E27FC236}">
                <a16:creationId xmlns:a16="http://schemas.microsoft.com/office/drawing/2014/main" id="{A742E9E2-87D2-402A-AC19-26ACB855C1C3}"/>
              </a:ext>
            </a:extLst>
          </p:cNvPr>
          <p:cNvPicPr>
            <a:picLocks/>
          </p:cNvPicPr>
          <p:nvPr/>
        </p:nvPicPr>
        <p:blipFill>
          <a:blip r:embed="rId2"/>
          <a:stretch>
            <a:fillRect/>
          </a:stretch>
        </p:blipFill>
        <p:spPr>
          <a:xfrm>
            <a:off x="8801100" y="1508760"/>
            <a:ext cx="2286000" cy="2895600"/>
          </a:xfrm>
          <a:prstGeom prst="rect">
            <a:avLst/>
          </a:prstGeom>
        </p:spPr>
      </p:pic>
      <p:pic>
        <p:nvPicPr>
          <p:cNvPr id="7" name="Picture 6">
            <a:extLst>
              <a:ext uri="{FF2B5EF4-FFF2-40B4-BE49-F238E27FC236}">
                <a16:creationId xmlns:a16="http://schemas.microsoft.com/office/drawing/2014/main" id="{AE8BE9F8-D790-4F2A-B044-15901AE192D2}"/>
              </a:ext>
            </a:extLst>
          </p:cNvPr>
          <p:cNvPicPr>
            <a:picLocks/>
          </p:cNvPicPr>
          <p:nvPr/>
        </p:nvPicPr>
        <p:blipFill>
          <a:blip r:embed="rId3"/>
          <a:stretch>
            <a:fillRect/>
          </a:stretch>
        </p:blipFill>
        <p:spPr>
          <a:xfrm>
            <a:off x="6372225" y="3314700"/>
            <a:ext cx="2286000" cy="2971800"/>
          </a:xfrm>
          <a:prstGeom prst="rect">
            <a:avLst/>
          </a:prstGeom>
        </p:spPr>
      </p:pic>
    </p:spTree>
    <p:extLst>
      <p:ext uri="{BB962C8B-B14F-4D97-AF65-F5344CB8AC3E}">
        <p14:creationId xmlns:p14="http://schemas.microsoft.com/office/powerpoint/2010/main" val="340131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891" y="490654"/>
            <a:ext cx="7974109" cy="1147646"/>
          </a:xfrm>
        </p:spPr>
        <p:txBody>
          <a:bodyPr>
            <a:noAutofit/>
          </a:bodyPr>
          <a:lstStyle/>
          <a:p>
            <a:pPr algn="ctr"/>
            <a:r>
              <a:rPr lang="en-US" dirty="0"/>
              <a:t>U.P. </a:t>
            </a:r>
            <a:r>
              <a:rPr lang="en-US" sz="4400" dirty="0"/>
              <a:t>(WEST)</a:t>
            </a:r>
            <a:endParaRPr lang="en-IN" sz="4000" dirty="0"/>
          </a:p>
        </p:txBody>
      </p:sp>
      <p:sp>
        <p:nvSpPr>
          <p:cNvPr id="4" name="Content Placeholder 3">
            <a:extLst>
              <a:ext uri="{FF2B5EF4-FFF2-40B4-BE49-F238E27FC236}">
                <a16:creationId xmlns:a16="http://schemas.microsoft.com/office/drawing/2014/main" id="{F2FB9349-4312-4EE9-A5C9-AE136DB69A11}"/>
              </a:ext>
            </a:extLst>
          </p:cNvPr>
          <p:cNvSpPr>
            <a:spLocks noGrp="1"/>
          </p:cNvSpPr>
          <p:nvPr>
            <p:ph idx="1"/>
          </p:nvPr>
        </p:nvSpPr>
        <p:spPr/>
        <p:txBody>
          <a:bodyPr>
            <a:normAutofit/>
          </a:bodyPr>
          <a:lstStyle/>
          <a:p>
            <a:pPr>
              <a:buFont typeface="Wingdings" panose="05000000000000000000" pitchFamily="2" charset="2"/>
              <a:buChar char="v"/>
            </a:pPr>
            <a:r>
              <a:rPr lang="en-US" sz="1800" dirty="0"/>
              <a:t>Angel Troop Church </a:t>
            </a:r>
          </a:p>
          <a:p>
            <a:pPr marL="0" indent="0">
              <a:buNone/>
            </a:pPr>
            <a:r>
              <a:rPr lang="en-US" sz="1800" dirty="0"/>
              <a:t> Co-</a:t>
            </a:r>
            <a:r>
              <a:rPr lang="en-US" sz="1800" dirty="0" err="1"/>
              <a:t>ordinator</a:t>
            </a:r>
            <a:r>
              <a:rPr lang="en-US" sz="1800" dirty="0"/>
              <a:t>- Sol. </a:t>
            </a:r>
            <a:r>
              <a:rPr lang="en-US" altLang="zh-CN" sz="1800" dirty="0" err="1"/>
              <a:t>Naitik</a:t>
            </a:r>
            <a:endParaRPr lang="en-US" sz="1800" dirty="0"/>
          </a:p>
          <a:p>
            <a:pPr marL="0" indent="0">
              <a:buNone/>
            </a:pPr>
            <a:r>
              <a:rPr lang="en-US" sz="1800" dirty="0"/>
              <a:t>No. of Members: 12</a:t>
            </a:r>
          </a:p>
          <a:p>
            <a:pPr marL="0" indent="0">
              <a:buNone/>
            </a:pPr>
            <a:r>
              <a:rPr lang="en-US" sz="1800" dirty="0"/>
              <a:t>Status-Complete</a:t>
            </a:r>
          </a:p>
          <a:p>
            <a:pPr marL="0" indent="0">
              <a:buNone/>
            </a:pPr>
            <a:endParaRPr lang="en-US" sz="1800" dirty="0"/>
          </a:p>
        </p:txBody>
      </p:sp>
      <p:pic>
        <p:nvPicPr>
          <p:cNvPr id="6" name="Picture 5">
            <a:extLst>
              <a:ext uri="{FF2B5EF4-FFF2-40B4-BE49-F238E27FC236}">
                <a16:creationId xmlns:a16="http://schemas.microsoft.com/office/drawing/2014/main" id="{365729A7-719B-456C-BCDC-3AA10CAD0281}"/>
              </a:ext>
            </a:extLst>
          </p:cNvPr>
          <p:cNvPicPr>
            <a:picLocks/>
          </p:cNvPicPr>
          <p:nvPr/>
        </p:nvPicPr>
        <p:blipFill>
          <a:blip r:embed="rId2"/>
          <a:stretch>
            <a:fillRect/>
          </a:stretch>
        </p:blipFill>
        <p:spPr>
          <a:xfrm>
            <a:off x="6591301" y="1981200"/>
            <a:ext cx="2209799" cy="2895600"/>
          </a:xfrm>
          <a:prstGeom prst="rect">
            <a:avLst/>
          </a:prstGeom>
        </p:spPr>
      </p:pic>
    </p:spTree>
    <p:extLst>
      <p:ext uri="{BB962C8B-B14F-4D97-AF65-F5344CB8AC3E}">
        <p14:creationId xmlns:p14="http://schemas.microsoft.com/office/powerpoint/2010/main" val="2285624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58583-3BF2-49DD-B2F1-0E7456A4E13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3821B79-AD0B-4D14-A179-D860A55FA06E}">
  <ds:schemaRefs>
    <ds:schemaRef ds:uri="http://schemas.microsoft.com/sharepoint/v3/contenttype/forms"/>
  </ds:schemaRefs>
</ds:datastoreItem>
</file>

<file path=customXml/itemProps3.xml><?xml version="1.0" encoding="utf-8"?>
<ds:datastoreItem xmlns:ds="http://schemas.openxmlformats.org/officeDocument/2006/customXml" ds:itemID="{35CA6D35-17B7-413E-98AB-823CBCB8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1341</Words>
  <Application>Microsoft Office PowerPoint</Application>
  <PresentationFormat>Widescreen</PresentationFormat>
  <Paragraphs>156</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vt:lpstr>
      <vt:lpstr>Savon</vt:lpstr>
      <vt:lpstr>PRAISE REPORT  NORTH REGION</vt:lpstr>
      <vt:lpstr>STATES </vt:lpstr>
      <vt:lpstr>PowerPoint Presentation</vt:lpstr>
      <vt:lpstr>CORE TEAM OF NORTH REGION</vt:lpstr>
      <vt:lpstr>PowerPoint Presentation</vt:lpstr>
      <vt:lpstr>DELHI</vt:lpstr>
      <vt:lpstr>PowerPoint Presentation</vt:lpstr>
      <vt:lpstr>U.P. (WEST)</vt:lpstr>
      <vt:lpstr>U.P. (WEST)</vt:lpstr>
      <vt:lpstr>U.P. (WEST)</vt:lpstr>
      <vt:lpstr>HARYANA</vt:lpstr>
      <vt:lpstr>PowerPoint Presentation</vt:lpstr>
      <vt:lpstr>UTTARAKHAND</vt:lpstr>
      <vt:lpstr>HIMANCHAL</vt:lpstr>
      <vt:lpstr>PUNJAB</vt:lpstr>
      <vt:lpstr>PowerPoint Presentation</vt:lpstr>
      <vt:lpstr>Gift schools of September  </vt:lpstr>
      <vt:lpstr>PowerPoint Presentation</vt:lpstr>
      <vt:lpstr>STATES CONDUCTING MORNING PRAYERS</vt:lpstr>
      <vt:lpstr>Morning Worship  </vt:lpstr>
      <vt:lpstr>PowerPoint Presentation</vt:lpstr>
      <vt:lpstr>NIGHT PRAYER CONDUCTED TOGETHER WITH ALL STATES</vt:lpstr>
      <vt:lpstr>PowerPoint Presentation</vt:lpstr>
      <vt:lpstr>PowerPoint Presentation</vt:lpstr>
      <vt:lpstr>PowerPoint Presentation</vt:lpstr>
      <vt:lpstr>24 HOURS OFFLINE WORSHIP (MONDAY TO SATURDAY)</vt:lpstr>
      <vt:lpstr>24 HOURS OFFLINE WORSHIP Testimonies</vt:lpstr>
      <vt:lpstr>24 HOURS ONLINE WORSHIP (EVERY SUNDAY)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2021-09-02T04:53:49Z</dcterms:created>
  <dcterms:modified xsi:type="dcterms:W3CDTF">2021-10-03T12:57:05Z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