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sldIdLst>
    <p:sldId id="316" r:id="rId2"/>
    <p:sldId id="281" r:id="rId3"/>
    <p:sldId id="261" r:id="rId4"/>
    <p:sldId id="317" r:id="rId5"/>
    <p:sldId id="318" r:id="rId6"/>
    <p:sldId id="322" r:id="rId7"/>
    <p:sldId id="324" r:id="rId8"/>
    <p:sldId id="326" r:id="rId9"/>
    <p:sldId id="330" r:id="rId10"/>
    <p:sldId id="309" r:id="rId11"/>
    <p:sldId id="319" r:id="rId12"/>
    <p:sldId id="293" r:id="rId13"/>
    <p:sldId id="323" r:id="rId14"/>
    <p:sldId id="325" r:id="rId15"/>
    <p:sldId id="327" r:id="rId16"/>
    <p:sldId id="328" r:id="rId17"/>
    <p:sldId id="308" r:id="rId18"/>
    <p:sldId id="304" r:id="rId19"/>
    <p:sldId id="311" r:id="rId20"/>
    <p:sldId id="262" r:id="rId21"/>
    <p:sldId id="331" r:id="rId22"/>
    <p:sldId id="320" r:id="rId23"/>
    <p:sldId id="301" r:id="rId24"/>
    <p:sldId id="297" r:id="rId25"/>
    <p:sldId id="298" r:id="rId26"/>
    <p:sldId id="299" r:id="rId27"/>
    <p:sldId id="300" r:id="rId28"/>
    <p:sldId id="314" r:id="rId29"/>
    <p:sldId id="315" r:id="rId30"/>
    <p:sldId id="287" r:id="rId31"/>
    <p:sldId id="285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/>
    <p:restoredTop sz="96405"/>
  </p:normalViewPr>
  <p:slideViewPr>
    <p:cSldViewPr snapToGrid="0" snapToObjects="1">
      <p:cViewPr varScale="1">
        <p:scale>
          <a:sx n="109" d="100"/>
          <a:sy n="109" d="100"/>
        </p:scale>
        <p:origin x="216" y="6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yeshua/Desktop/NR%20PPTs%202022/statisticPag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yeshua/Desktop/NR%20PPTs%202022/statisticPag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yeshua/Desktop/NR%20PPTs%202022/statisticPage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yeshua/Desktop/NR%20PPTs%202022/statisticPag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PROGRAM 1-5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Sheet1!$B$32</c:f>
              <c:strCache>
                <c:ptCount val="1"/>
                <c:pt idx="0">
                  <c:v>Shadow Parli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val>
            <c:numRef>
              <c:f>Sheet1!$C$32:$I$32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3.4883720930232558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D3-6143-86E7-4D63F19DAAEA}"/>
            </c:ext>
          </c:extLst>
        </c:ser>
        <c:ser>
          <c:idx val="1"/>
          <c:order val="1"/>
          <c:tx>
            <c:strRef>
              <c:f>Sheet1!$B$33</c:f>
              <c:strCache>
                <c:ptCount val="1"/>
                <c:pt idx="0">
                  <c:v>TC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val>
            <c:numRef>
              <c:f>Sheet1!$C$33:$I$33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3.2485875706214689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0D3-6143-86E7-4D63F19DAAEA}"/>
            </c:ext>
          </c:extLst>
        </c:ser>
        <c:ser>
          <c:idx val="2"/>
          <c:order val="2"/>
          <c:tx>
            <c:strRef>
              <c:f>Sheet1!$B$34</c:f>
              <c:strCache>
                <c:ptCount val="1"/>
                <c:pt idx="0">
                  <c:v>24 Hrs Worship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val>
            <c:numRef>
              <c:f>Sheet1!$C$34:$I$34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12.5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0D3-6143-86E7-4D63F19DAAEA}"/>
            </c:ext>
          </c:extLst>
        </c:ser>
        <c:ser>
          <c:idx val="3"/>
          <c:order val="3"/>
          <c:tx>
            <c:strRef>
              <c:f>Sheet1!$B$35</c:f>
              <c:strCache>
                <c:ptCount val="1"/>
                <c:pt idx="0">
                  <c:v>Night Prayer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val>
            <c:numRef>
              <c:f>Sheet1!$C$35:$I$35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87.5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0D3-6143-86E7-4D63F19DAAEA}"/>
            </c:ext>
          </c:extLst>
        </c:ser>
        <c:ser>
          <c:idx val="4"/>
          <c:order val="4"/>
          <c:tx>
            <c:strRef>
              <c:f>Sheet1!$B$36</c:f>
              <c:strCache>
                <c:ptCount val="1"/>
                <c:pt idx="0">
                  <c:v>Morning Prayer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val>
            <c:numRef>
              <c:f>Sheet1!$C$36:$I$36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16.279069767441861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0D3-6143-86E7-4D63F19DAA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818979167"/>
        <c:axId val="1818980815"/>
      </c:barChart>
      <c:catAx>
        <c:axId val="1818979167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8980815"/>
        <c:crosses val="autoZero"/>
        <c:auto val="1"/>
        <c:lblAlgn val="ctr"/>
        <c:lblOffset val="100"/>
        <c:noMultiLvlLbl val="0"/>
      </c:catAx>
      <c:valAx>
        <c:axId val="18189808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89791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PROGRAM</a:t>
            </a:r>
            <a:r>
              <a:rPr lang="en-GB" b="0" cap="none" spc="0" baseline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6-10</a:t>
            </a:r>
            <a:endParaRPr lang="en-GB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8690584772604669E-2"/>
          <c:y val="0.14977978020127164"/>
          <c:w val="0.92039282853993709"/>
          <c:h val="0.61506816856226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Sheet1!$B$56</c:f>
              <c:strCache>
                <c:ptCount val="1"/>
                <c:pt idx="0">
                  <c:v>FRP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val>
            <c:numRef>
              <c:f>Sheet1!$C$56:$I$56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0.2824858757062147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91-E24F-992C-FEF0DD7DD749}"/>
            </c:ext>
          </c:extLst>
        </c:ser>
        <c:ser>
          <c:idx val="1"/>
          <c:order val="1"/>
          <c:tx>
            <c:strRef>
              <c:f>Sheet1!$B$57</c:f>
              <c:strCache>
                <c:ptCount val="1"/>
                <c:pt idx="0">
                  <c:v>JSP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Sheet1!$C$57:$I$57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0.2824858757062147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191-E24F-992C-FEF0DD7DD749}"/>
            </c:ext>
          </c:extLst>
        </c:ser>
        <c:ser>
          <c:idx val="2"/>
          <c:order val="2"/>
          <c:tx>
            <c:strRef>
              <c:f>Sheet1!$B$58</c:f>
              <c:strCache>
                <c:ptCount val="1"/>
                <c:pt idx="0">
                  <c:v>Financial Discipline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val>
            <c:numRef>
              <c:f>Sheet1!$C$58:$I$58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191-E24F-992C-FEF0DD7DD749}"/>
            </c:ext>
          </c:extLst>
        </c:ser>
        <c:ser>
          <c:idx val="3"/>
          <c:order val="3"/>
          <c:tx>
            <c:strRef>
              <c:f>Sheet1!$B$59</c:f>
              <c:strCache>
                <c:ptCount val="1"/>
                <c:pt idx="0">
                  <c:v>Hospitality School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4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val>
            <c:numRef>
              <c:f>Sheet1!$C$59:$I$59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191-E24F-992C-FEF0DD7DD749}"/>
            </c:ext>
          </c:extLst>
        </c:ser>
        <c:ser>
          <c:idx val="4"/>
          <c:order val="4"/>
          <c:tx>
            <c:strRef>
              <c:f>Sheet1!$B$60</c:f>
              <c:strCache>
                <c:ptCount val="1"/>
                <c:pt idx="0">
                  <c:v>Healing School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val>
            <c:numRef>
              <c:f>Sheet1!$C$60:$I$60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0.14124293785310735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191-E24F-992C-FEF0DD7DD7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34383647"/>
        <c:axId val="1834648319"/>
      </c:barChart>
      <c:catAx>
        <c:axId val="1834383647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4648319"/>
        <c:crosses val="autoZero"/>
        <c:auto val="1"/>
        <c:lblAlgn val="ctr"/>
        <c:lblOffset val="100"/>
        <c:noMultiLvlLbl val="0"/>
      </c:catAx>
      <c:valAx>
        <c:axId val="18346483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43836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PROGRAM</a:t>
            </a:r>
            <a:r>
              <a:rPr lang="en-GB" b="0" cap="none" spc="0" baseline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11-15</a:t>
            </a:r>
            <a:endParaRPr lang="en-GB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5"/>
          <c:order val="0"/>
          <c:tx>
            <c:strRef>
              <c:f>Sheet1!$B$81</c:f>
              <c:strCache>
                <c:ptCount val="1"/>
                <c:pt idx="0">
                  <c:v>FRP 2</c:v>
                </c:pt>
              </c:strCache>
            </c:strRef>
          </c:tx>
          <c:invertIfNegative val="0"/>
          <c:val>
            <c:numRef>
              <c:f>Sheet1!$C$81:$I$81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2.3255813953488373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69-3046-94BF-8FC3218BBFF0}"/>
            </c:ext>
          </c:extLst>
        </c:ser>
        <c:ser>
          <c:idx val="6"/>
          <c:order val="1"/>
          <c:tx>
            <c:strRef>
              <c:f>Sheet1!$B$82</c:f>
              <c:strCache>
                <c:ptCount val="1"/>
                <c:pt idx="0">
                  <c:v>JSP 2</c:v>
                </c:pt>
              </c:strCache>
            </c:strRef>
          </c:tx>
          <c:invertIfNegative val="0"/>
          <c:val>
            <c:numRef>
              <c:f>Sheet1!$C$82:$I$82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C69-3046-94BF-8FC3218BBFF0}"/>
            </c:ext>
          </c:extLst>
        </c:ser>
        <c:ser>
          <c:idx val="7"/>
          <c:order val="2"/>
          <c:tx>
            <c:strRef>
              <c:f>Sheet1!$B$83</c:f>
              <c:strCache>
                <c:ptCount val="1"/>
                <c:pt idx="0">
                  <c:v>Family Counselling Team</c:v>
                </c:pt>
              </c:strCache>
            </c:strRef>
          </c:tx>
          <c:invertIfNegative val="0"/>
          <c:val>
            <c:numRef>
              <c:f>Sheet1!$C$83:$I$83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11.111111111111111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C69-3046-94BF-8FC3218BBFF0}"/>
            </c:ext>
          </c:extLst>
        </c:ser>
        <c:ser>
          <c:idx val="8"/>
          <c:order val="3"/>
          <c:tx>
            <c:strRef>
              <c:f>Sheet1!$B$84</c:f>
              <c:strCache>
                <c:ptCount val="1"/>
                <c:pt idx="0">
                  <c:v>Fellowship</c:v>
                </c:pt>
              </c:strCache>
            </c:strRef>
          </c:tx>
          <c:invertIfNegative val="0"/>
          <c:val>
            <c:numRef>
              <c:f>Sheet1!$C$84:$I$84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C69-3046-94BF-8FC3218BBFF0}"/>
            </c:ext>
          </c:extLst>
        </c:ser>
        <c:ser>
          <c:idx val="9"/>
          <c:order val="4"/>
          <c:tx>
            <c:strRef>
              <c:f>Sheet1!$B$85</c:f>
              <c:strCache>
                <c:ptCount val="1"/>
                <c:pt idx="0">
                  <c:v>IT Wing</c:v>
                </c:pt>
              </c:strCache>
            </c:strRef>
          </c:tx>
          <c:invertIfNegative val="0"/>
          <c:val>
            <c:numRef>
              <c:f>Sheet1!$C$85:$I$85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C69-3046-94BF-8FC3218BBFF0}"/>
            </c:ext>
          </c:extLst>
        </c:ser>
        <c:ser>
          <c:idx val="0"/>
          <c:order val="5"/>
          <c:tx>
            <c:strRef>
              <c:f>Sheet1!$B$106</c:f>
              <c:strCache>
                <c:ptCount val="1"/>
                <c:pt idx="0">
                  <c:v>CBS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Sheet1!$C$106:$I$106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80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C69-3046-94BF-8FC3218BBFF0}"/>
            </c:ext>
          </c:extLst>
        </c:ser>
        <c:ser>
          <c:idx val="1"/>
          <c:order val="6"/>
          <c:tx>
            <c:strRef>
              <c:f>Sheet1!$B$107</c:f>
              <c:strCache>
                <c:ptCount val="1"/>
                <c:pt idx="0">
                  <c:v>Daniel Academy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Sheet1!$C$107:$I$107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80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C69-3046-94BF-8FC3218BBFF0}"/>
            </c:ext>
          </c:extLst>
        </c:ser>
        <c:ser>
          <c:idx val="2"/>
          <c:order val="7"/>
          <c:tx>
            <c:strRef>
              <c:f>Sheet1!$B$108</c:f>
              <c:strCache>
                <c:ptCount val="1"/>
                <c:pt idx="0">
                  <c:v>Marriage and Funeral Service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val>
            <c:numRef>
              <c:f>Sheet1!$C$108:$I$108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80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C69-3046-94BF-8FC3218BBFF0}"/>
            </c:ext>
          </c:extLst>
        </c:ser>
        <c:ser>
          <c:idx val="3"/>
          <c:order val="8"/>
          <c:tx>
            <c:strRef>
              <c:f>Sheet1!$B$109</c:f>
              <c:strCache>
                <c:ptCount val="1"/>
                <c:pt idx="0">
                  <c:v>Solving Six Problem of State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4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val>
            <c:numRef>
              <c:f>Sheet1!$C$109:$I$109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16.666666666666664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C69-3046-94BF-8FC3218BBFF0}"/>
            </c:ext>
          </c:extLst>
        </c:ser>
        <c:ser>
          <c:idx val="4"/>
          <c:order val="9"/>
          <c:tx>
            <c:strRef>
              <c:f>Sheet1!$B$110</c:f>
              <c:strCache>
                <c:ptCount val="1"/>
                <c:pt idx="0">
                  <c:v>SLA Meetings for Constituency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5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val>
            <c:numRef>
              <c:f>Sheet1!$C$110:$I$110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C69-3046-94BF-8FC3218BBF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35513935"/>
        <c:axId val="1858352287"/>
      </c:barChart>
      <c:catAx>
        <c:axId val="1835513935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8352287"/>
        <c:crosses val="autoZero"/>
        <c:auto val="1"/>
        <c:lblAlgn val="ctr"/>
        <c:lblOffset val="100"/>
        <c:noMultiLvlLbl val="0"/>
      </c:catAx>
      <c:valAx>
        <c:axId val="18583522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5513935"/>
        <c:crosses val="autoZero"/>
        <c:crossBetween val="between"/>
      </c:valAx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PROGRAM</a:t>
            </a:r>
            <a:r>
              <a:rPr lang="en-GB" b="0" cap="none" spc="0" baseline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16-20</a:t>
            </a:r>
            <a:endParaRPr lang="en-GB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Sheet1!$B$106</c:f>
              <c:strCache>
                <c:ptCount val="1"/>
                <c:pt idx="0">
                  <c:v>CBS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Sheet1!$C$106:$I$106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80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0-7047-B3F3-55D019D89F7A}"/>
            </c:ext>
          </c:extLst>
        </c:ser>
        <c:ser>
          <c:idx val="1"/>
          <c:order val="1"/>
          <c:tx>
            <c:strRef>
              <c:f>Sheet1!$B$107</c:f>
              <c:strCache>
                <c:ptCount val="1"/>
                <c:pt idx="0">
                  <c:v>Daniel Academy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Sheet1!$C$107:$I$107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80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70-7047-B3F3-55D019D89F7A}"/>
            </c:ext>
          </c:extLst>
        </c:ser>
        <c:ser>
          <c:idx val="2"/>
          <c:order val="2"/>
          <c:tx>
            <c:strRef>
              <c:f>Sheet1!$B$108</c:f>
              <c:strCache>
                <c:ptCount val="1"/>
                <c:pt idx="0">
                  <c:v>Marriage and Funeral Service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val>
            <c:numRef>
              <c:f>Sheet1!$C$108:$I$108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80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70-7047-B3F3-55D019D89F7A}"/>
            </c:ext>
          </c:extLst>
        </c:ser>
        <c:ser>
          <c:idx val="3"/>
          <c:order val="3"/>
          <c:tx>
            <c:strRef>
              <c:f>Sheet1!$B$109</c:f>
              <c:strCache>
                <c:ptCount val="1"/>
                <c:pt idx="0">
                  <c:v>Solving Six Problem of State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4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val>
            <c:numRef>
              <c:f>Sheet1!$C$109:$I$109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16.666666666666664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B70-7047-B3F3-55D019D89F7A}"/>
            </c:ext>
          </c:extLst>
        </c:ser>
        <c:ser>
          <c:idx val="4"/>
          <c:order val="4"/>
          <c:tx>
            <c:strRef>
              <c:f>Sheet1!$B$110</c:f>
              <c:strCache>
                <c:ptCount val="1"/>
                <c:pt idx="0">
                  <c:v>SLA Meetings for Constituency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5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val>
            <c:numRef>
              <c:f>Sheet1!$C$110:$I$110</c:f>
              <c:numCache>
                <c:formatCode>0</c:formatCode>
                <c:ptCount val="7"/>
                <c:pt idx="0" formatCode="General">
                  <c:v>100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B70-7047-B3F3-55D019D89F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35513935"/>
        <c:axId val="1858352287"/>
      </c:barChart>
      <c:catAx>
        <c:axId val="1835513935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8352287"/>
        <c:crosses val="autoZero"/>
        <c:auto val="1"/>
        <c:lblAlgn val="ctr"/>
        <c:lblOffset val="100"/>
        <c:noMultiLvlLbl val="0"/>
      </c:catAx>
      <c:valAx>
        <c:axId val="18583522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55139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BD5420-9CA7-3642-B4BE-7A8D29AFA869}" type="datetimeFigureOut">
              <a:rPr lang="en-US" smtClean="0"/>
              <a:t>7/8/22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40936D-2E9D-9444-BDF4-7C83D6594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356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54AA9-D1C5-4A71-8BC1-393246244DD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09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DFB18-3155-DE49-AABC-9DED3A2454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F12478-C948-6646-9F04-29ABFB5FB0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F3BD0-1D88-BD4F-B553-1DD14A486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86CA5-C1F7-3B4D-9F78-7208D6C885FB}" type="datetimeFigureOut">
              <a:rPr lang="en-US" smtClean="0"/>
              <a:t>7/8/22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2A30F-422B-2747-BC4F-8AC8F3725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5E9E4-A2CD-9F40-A38B-A14F2DB8F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6930-239F-3F40-BFF9-9FECEE78E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32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47D14-7F29-464E-BCB2-8BFBE14DA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53DBAD-AFAD-4D45-8E09-3F9F733527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FBCE10-F4A7-BC46-98A2-68F7C4CE7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86CA5-C1F7-3B4D-9F78-7208D6C885FB}" type="datetimeFigureOut">
              <a:rPr lang="en-US" smtClean="0"/>
              <a:t>7/8/22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5B65C9-2DF7-3A45-9E40-C6BB934C1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4D6506-CFDD-1746-BBB3-7B80747A1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6930-239F-3F40-BFF9-9FECEE78E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37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809BF3-F31B-224B-8A29-5827CAF282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9DA677-41B8-B54E-A10C-8DADECD895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866F8F-2E43-F949-B0C9-44D5AD96B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86CA5-C1F7-3B4D-9F78-7208D6C885FB}" type="datetimeFigureOut">
              <a:rPr lang="en-US" smtClean="0"/>
              <a:t>7/8/22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DED01-ED41-8942-A773-80EF0711A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207976-4C51-9A43-BC2E-E9EDFFA18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6930-239F-3F40-BFF9-9FECEE78E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075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A4BB3-D538-CE43-A495-A8010659A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57872-B191-2546-BD6F-3A7E9738C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B6CB7-D733-9E49-AF1D-DC9DA4610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86CA5-C1F7-3B4D-9F78-7208D6C885FB}" type="datetimeFigureOut">
              <a:rPr lang="en-US" smtClean="0"/>
              <a:t>7/8/22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59546-77E7-DF40-87CD-A0F6EB608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8BC28D-39F5-9C47-B4A5-D6EAD0E7A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6930-239F-3F40-BFF9-9FECEE78E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712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62C90-2B81-2B41-B28C-EDF82DA7A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09C6F6-9FA0-9F47-9A49-4617952C2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E0D241-450F-3F4C-BD19-0BDFB5682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86CA5-C1F7-3B4D-9F78-7208D6C885FB}" type="datetimeFigureOut">
              <a:rPr lang="en-US" smtClean="0"/>
              <a:t>7/8/22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1BD579-955F-FB47-949C-B29246B85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03859-B871-D34C-ABF6-E2F553AEE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6930-239F-3F40-BFF9-9FECEE78E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64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5E714-BA26-4C41-A045-6DC82C447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C23BE-2242-7843-A319-AD7EF6B748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04AA3C-E79D-864D-9BF6-D5A2BEC434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D990DF-9F8F-A546-9A92-9E962D34F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86CA5-C1F7-3B4D-9F78-7208D6C885FB}" type="datetimeFigureOut">
              <a:rPr lang="en-US" smtClean="0"/>
              <a:t>7/8/22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36E1EA-7A32-0449-8265-592BB5E16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91A04F-4C9A-4644-8871-10C74D10F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6930-239F-3F40-BFF9-9FECEE78E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46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2ADD0-750B-BE40-8FD6-9892D631A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AFE433-B9A5-8A4C-BA0E-E8B3C3FFB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81EDA7-9701-364E-8652-6A4BA0FF1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743D55-3931-3649-87F8-A849BDCFB8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A3C300-5271-EB42-AC0C-4FC6DF4B47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E0DE33-31F3-1A43-927C-C4D8900AA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86CA5-C1F7-3B4D-9F78-7208D6C885FB}" type="datetimeFigureOut">
              <a:rPr lang="en-US" smtClean="0"/>
              <a:t>7/8/22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68A797-6945-1141-B62B-195EA81B4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7EDBE5-425C-B84B-85FA-699A2B73D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6930-239F-3F40-BFF9-9FECEE78E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58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50121-C977-4340-A4FB-ED16FC5E0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A94146-7C07-9B4C-A1DF-6D8AD5BC1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86CA5-C1F7-3B4D-9F78-7208D6C885FB}" type="datetimeFigureOut">
              <a:rPr lang="en-US" smtClean="0"/>
              <a:t>7/8/22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26B3CE-2E41-BF4A-B3C1-4BB675456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351378-9309-C34C-A363-3A96654FB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6930-239F-3F40-BFF9-9FECEE78E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232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532BAA-5A63-484A-9735-94FFFE7AF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86CA5-C1F7-3B4D-9F78-7208D6C885FB}" type="datetimeFigureOut">
              <a:rPr lang="en-US" smtClean="0"/>
              <a:t>7/8/22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83C936-AD3A-4047-9FFC-855D4B528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9BB522-5E43-D345-8F56-2790C7CB0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6930-239F-3F40-BFF9-9FECEE78E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815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0CB7F-7EA1-6448-B388-C5086C8BE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49DBF-6A6E-EC46-8EC9-4EB96CB9E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B24790-4DAF-904B-A3E9-27B3DCE0FA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ED11A4-6533-474E-A818-7E731CDA1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86CA5-C1F7-3B4D-9F78-7208D6C885FB}" type="datetimeFigureOut">
              <a:rPr lang="en-US" smtClean="0"/>
              <a:t>7/8/22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D61B1-2A86-B243-A295-7E4395FF0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B7AE96-EC0E-0143-9D50-F0975E6F2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6930-239F-3F40-BFF9-9FECEE78E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19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323F9-7D70-DA4C-9142-133622E2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0B0A21-D286-4142-A55A-328F1CAACE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1B8D5-A5E2-394C-9DCF-D0B31682EB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F5CC7E-5526-8840-B0C8-49485D44A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86CA5-C1F7-3B4D-9F78-7208D6C885FB}" type="datetimeFigureOut">
              <a:rPr lang="en-US" smtClean="0"/>
              <a:t>7/8/22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A93430-BF0B-0B4B-B6C4-4E7CFDD56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B7FB-A2D7-5F40-A38A-BA477E033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6930-239F-3F40-BFF9-9FECEE78E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547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94F437-3684-8E4C-882E-0BAD46103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A5FCAD-EA24-1844-BAFC-B6EF67A219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8AB1BF-8B2A-FA48-89F1-D6F8B89EC4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6CA5-C1F7-3B4D-9F78-7208D6C885FB}" type="datetimeFigureOut">
              <a:rPr lang="en-US" smtClean="0"/>
              <a:t>7/8/22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B92924-7BF4-C149-BF99-A61D476546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842D8-6650-074B-9849-F734EC383C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36930-239F-3F40-BFF9-9FECEE78E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471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0EC3D-482A-4E73-B198-E8341A0D09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57244" y="1004711"/>
            <a:ext cx="5257713" cy="2946400"/>
          </a:xfrm>
        </p:spPr>
        <p:txBody>
          <a:bodyPr>
            <a:normAutofit/>
          </a:bodyPr>
          <a:lstStyle/>
          <a:p>
            <a:r>
              <a:rPr lang="en-US" sz="4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NORTH REGION</a:t>
            </a:r>
            <a:br>
              <a:rPr lang="en-US" sz="4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</a:br>
            <a:br>
              <a:rPr lang="en-US" sz="4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</a:br>
            <a:r>
              <a:rPr lang="en-US" sz="4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BRIEF &amp; COMPILED</a:t>
            </a:r>
            <a:br>
              <a:rPr lang="en-US" sz="4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</a:br>
            <a:r>
              <a:rPr lang="en-US" sz="4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PRAISE REPORT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048EE7C-B77F-4E59-88A7-DD66337BB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86223" y="4421351"/>
            <a:ext cx="4546260" cy="1277150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JAN to JUN 2022</a:t>
            </a:r>
          </a:p>
        </p:txBody>
      </p:sp>
      <p:pic>
        <p:nvPicPr>
          <p:cNvPr id="13" name="Picture 6" descr="http://blog.troopchurch.com/wp-content/uploads/2020/07/aoj-300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645" y="984739"/>
            <a:ext cx="5915377" cy="4936886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5769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blog.troopchurch.com/wp-content/uploads/2020/07/aoj-300x3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3211" y="399245"/>
            <a:ext cx="1828800" cy="18288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88641" y="2228045"/>
            <a:ext cx="10440000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relaxedInset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IN" sz="8800" b="1" dirty="0">
                <a:ln/>
                <a:solidFill>
                  <a:srgbClr val="00B050"/>
                </a:solidFill>
              </a:rPr>
              <a:t>NORTH REGION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88642" y="4765183"/>
            <a:ext cx="105349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6000" b="1" dirty="0">
                <a:ln w="9525">
                  <a:solidFill>
                    <a:srgbClr val="0070C0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  <a:reflection blurRad="6350" stA="60000" endA="900" endPos="60000" dist="29997" dir="5400000" sy="-100000" algn="bl" rotWithShape="0"/>
                </a:effectLst>
              </a:rPr>
              <a:t>TROOP CHURCHES CONDUCTED</a:t>
            </a:r>
          </a:p>
        </p:txBody>
      </p:sp>
    </p:spTree>
    <p:extLst>
      <p:ext uri="{BB962C8B-B14F-4D97-AF65-F5344CB8AC3E}">
        <p14:creationId xmlns:p14="http://schemas.microsoft.com/office/powerpoint/2010/main" val="2886897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-34943" y="0"/>
          <a:ext cx="12226943" cy="6994380"/>
        </p:xfrm>
        <a:graphic>
          <a:graphicData uri="http://schemas.openxmlformats.org/drawingml/2006/table">
            <a:tbl>
              <a:tblPr/>
              <a:tblGrid>
                <a:gridCol w="291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28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9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96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01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80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10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307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04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0155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155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7937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3074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101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9183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62647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0155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79378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40468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30741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01558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52919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40468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359923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291830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350196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453223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283791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  <a:gridCol w="34925">
                  <a:extLst>
                    <a:ext uri="{9D8B030D-6E8A-4147-A177-3AD203B41FA5}">
                      <a16:colId xmlns:a16="http://schemas.microsoft.com/office/drawing/2014/main" val="1913807822"/>
                    </a:ext>
                  </a:extLst>
                </a:gridCol>
                <a:gridCol w="44450">
                  <a:extLst>
                    <a:ext uri="{9D8B030D-6E8A-4147-A177-3AD203B41FA5}">
                      <a16:colId xmlns:a16="http://schemas.microsoft.com/office/drawing/2014/main" val="2174768817"/>
                    </a:ext>
                  </a:extLst>
                </a:gridCol>
              </a:tblGrid>
              <a:tr h="165372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2"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REGION TROOP CHURCHES: JANUARY 2022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646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IN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 (5)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Caleb TC: Sol Sunita </a:t>
                      </a:r>
                      <a:r>
                        <a:rPr lang="en-IN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Zambre</a:t>
                      </a:r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5/1/22- 14/1/22 </a:t>
                      </a:r>
                    </a:p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Horeb TC: Sol </a:t>
                      </a:r>
                      <a:r>
                        <a:rPr lang="en-IN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Menka</a:t>
                      </a:r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6/1/22- 17/1/22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Zechariah TC: Sol Mini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17/1/22- 25/1/22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Gebreil</a:t>
                      </a:r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TC: Sol </a:t>
                      </a:r>
                      <a:r>
                        <a:rPr lang="en-IN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Menka</a:t>
                      </a:r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18/1/22- 25/1/22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Peter TC: Sol Sunita </a:t>
                      </a:r>
                      <a:r>
                        <a:rPr lang="en-IN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Zambre</a:t>
                      </a:r>
                      <a:endParaRPr lang="en-IN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26/1/22- continuing 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5412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 (7)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Joseph TC: Sol Jasmine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Till 9/1/22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Caleb TC: Sol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Kushi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10/1/22- 19/1/22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Yahoshu</a:t>
                      </a:r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TC: Sol </a:t>
                      </a:r>
                      <a:r>
                        <a:rPr lang="en-IN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Beena</a:t>
                      </a:r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21/1/22- 29/1/22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Adonai TC: Sol Neha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11/1/22- 23/1/22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Abhishek TC: Sol Sarita 29/1/22- (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Blessing TC: Sol Neha</a:t>
                      </a:r>
                    </a:p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29/1/22- (cont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Jonathan TC: Sol Mahesh 28/1/22 (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800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Haryana. (4)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Elijah Troop Church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1/10/21- 19/1/22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Leader: Sol Jyoti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Immanuel Troop Church</a:t>
                      </a:r>
                    </a:p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5/10/21- Continuing</a:t>
                      </a:r>
                    </a:p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Leader: Pia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Ezra Troop Church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17/1/22- 31/1/22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Leader: Sol Usha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Yuseb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Troop Church 22/1/22- 29/1/22 Leader: Sol Sangeeta OFFLINE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2358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4192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 (3)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Mosa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TC: 5 Members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Yermiah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TC: 4 Members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Yoel</a:t>
                      </a:r>
                      <a:r>
                        <a:rPr lang="en-IN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TC: 4 Members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928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Utrakhand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87506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 (3)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Shanti Troop Church</a:t>
                      </a:r>
                    </a:p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10.1.22 – 17.1.22</a:t>
                      </a:r>
                    </a:p>
                    <a:p>
                      <a:pPr algn="ctr" fontAlgn="ctr"/>
                      <a:r>
                        <a:rPr lang="en-IN" sz="16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Learder</a:t>
                      </a:r>
                      <a:r>
                        <a:rPr lang="en-IN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: Sol Mukti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Yuhanna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troop Church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19/1/22- 26/1/22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Leader: Sol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Febina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Mariyam Troop Church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20/1/22- 27/1/22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Leader: Sol Amrita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IN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58171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(1)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Ladakh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Elrohi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Troop Church 2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3/1/22 Continuing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Leader: Sol Nikita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14324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-34943" y="0"/>
          <a:ext cx="12226943" cy="6811500"/>
        </p:xfrm>
        <a:graphic>
          <a:graphicData uri="http://schemas.openxmlformats.org/drawingml/2006/table">
            <a:tbl>
              <a:tblPr/>
              <a:tblGrid>
                <a:gridCol w="291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28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9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96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01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80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10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307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04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0155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155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7937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3074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101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9183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62647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0155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79378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40468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30741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01558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52919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40468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359923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291830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350196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453223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283791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  <a:gridCol w="34925">
                  <a:extLst>
                    <a:ext uri="{9D8B030D-6E8A-4147-A177-3AD203B41FA5}">
                      <a16:colId xmlns:a16="http://schemas.microsoft.com/office/drawing/2014/main" val="1913807822"/>
                    </a:ext>
                  </a:extLst>
                </a:gridCol>
                <a:gridCol w="44450">
                  <a:extLst>
                    <a:ext uri="{9D8B030D-6E8A-4147-A177-3AD203B41FA5}">
                      <a16:colId xmlns:a16="http://schemas.microsoft.com/office/drawing/2014/main" val="2174768817"/>
                    </a:ext>
                  </a:extLst>
                </a:gridCol>
              </a:tblGrid>
              <a:tr h="165372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2"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REGION TROOP CHURCHES: FEBRUASRY 2022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646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IN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 (4)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Yakub Troop Church </a:t>
                      </a:r>
                    </a:p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1/2/22- 10/2/22 </a:t>
                      </a:r>
                    </a:p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Leader: Sol </a:t>
                      </a:r>
                      <a:r>
                        <a:rPr lang="en-IN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Menka</a:t>
                      </a:r>
                      <a:endParaRPr lang="en-IN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Abraham Troop Church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7/2/22- 15/2/22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Leader: Sol Sunita </a:t>
                      </a:r>
                      <a:r>
                        <a:rPr lang="en-IN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Zambre</a:t>
                      </a:r>
                      <a:endParaRPr lang="en-IN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Mesa Troop Church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16/2/22- 28/2/22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Leader: Sol </a:t>
                      </a:r>
                      <a:r>
                        <a:rPr lang="en-IN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Sabita</a:t>
                      </a:r>
                      <a:endParaRPr lang="en-IN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Aliya Troop Church</a:t>
                      </a:r>
                    </a:p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21/2/22- continuing </a:t>
                      </a:r>
                    </a:p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Leader: Sol </a:t>
                      </a:r>
                      <a:r>
                        <a:rPr lang="en-IN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Menka</a:t>
                      </a:r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5412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 (4)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Jonathan TC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Leader: Sol Mahesh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16/1/22 (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Blessing  Troop Church Leader: Sol Neha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29/1/22- (</a:t>
                      </a:r>
                      <a:r>
                        <a:rPr lang="en-IN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cont</a:t>
                      </a:r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Jesus Grace Troop Church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Leader Priyanka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7/2/22- 116/2/22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Aster UK Troop Church Leader: Sol Sumitra &amp;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Babli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21/1/22- (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800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Haryana. (4)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Elijah Troop Church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1/10/21- 19/1/22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Leader: Sol Jyoti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Immanuel Troop Church</a:t>
                      </a:r>
                    </a:p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5/10/21- Continuing</a:t>
                      </a:r>
                    </a:p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Leader: Pia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Ezra Troop Church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17/1/22- 31/1/22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Leader: Sol Usha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Yuseb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Troop Church 22/1/22- 29/1/22 Leader: Sol Sangeeta OFFLINE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2358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4192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928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Utrakhand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87506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 (3)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Shanti Troop Church</a:t>
                      </a:r>
                    </a:p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10.1.22 – 17.1.22</a:t>
                      </a:r>
                    </a:p>
                    <a:p>
                      <a:pPr algn="ctr" fontAlgn="ctr"/>
                      <a:r>
                        <a:rPr lang="en-IN" sz="16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Learder</a:t>
                      </a:r>
                      <a:r>
                        <a:rPr lang="en-IN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: Sol Mukti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Yuhanna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troop Church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19/1/22- 26/1/22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Leader: Sol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Febina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Mariyam Troop Church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20/1/22- 27/1/22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Leader: Sol Amrita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IN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58171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(1)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Ladakh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Elrohi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Troop Church 2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3/1/22 Continuing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Leader: Sol Nikita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00043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-34943" y="0"/>
          <a:ext cx="12226943" cy="6902940"/>
        </p:xfrm>
        <a:graphic>
          <a:graphicData uri="http://schemas.openxmlformats.org/drawingml/2006/table">
            <a:tbl>
              <a:tblPr/>
              <a:tblGrid>
                <a:gridCol w="2807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3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9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96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01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80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10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307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04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0155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155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7937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3074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101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9183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62647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0155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79378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40468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30741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01558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52919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40468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359923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291830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350196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453223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283791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  <a:gridCol w="34925">
                  <a:extLst>
                    <a:ext uri="{9D8B030D-6E8A-4147-A177-3AD203B41FA5}">
                      <a16:colId xmlns:a16="http://schemas.microsoft.com/office/drawing/2014/main" val="1913807822"/>
                    </a:ext>
                  </a:extLst>
                </a:gridCol>
                <a:gridCol w="44450">
                  <a:extLst>
                    <a:ext uri="{9D8B030D-6E8A-4147-A177-3AD203B41FA5}">
                      <a16:colId xmlns:a16="http://schemas.microsoft.com/office/drawing/2014/main" val="2174768817"/>
                    </a:ext>
                  </a:extLst>
                </a:gridCol>
              </a:tblGrid>
              <a:tr h="165372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2"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REGION TROOP CHURCHES: MARCH 2022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646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IN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 (3)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Habel</a:t>
                      </a:r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TC: Sol Mini </a:t>
                      </a:r>
                      <a:r>
                        <a:rPr lang="en-IN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Shiby</a:t>
                      </a:r>
                      <a:endParaRPr lang="en-IN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28/3/22- Continuing </a:t>
                      </a:r>
                    </a:p>
                    <a:p>
                      <a:pPr algn="ctr" fontAlgn="ctr"/>
                      <a:endParaRPr lang="en-IN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Yovel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TC: Sol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Menka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09/3/22- 16/3/22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Markus TC: Sol Mini </a:t>
                      </a:r>
                      <a:r>
                        <a:rPr lang="en-IN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Shiby</a:t>
                      </a:r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23/3/22- Continuing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613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 (4)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Jonathan TC: Sol Mahesh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Every Sunday 5:30-7am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16/1/22- 06/3/22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Luke TC: Sol Mahesh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Every Sunday 5:30-7pm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13/3/22- Continuing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Blessing TC: Sol Neha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Every Saturday (11-12:30pm)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29/1/22- 19/3/22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Holy TC: Sol </a:t>
                      </a:r>
                      <a:r>
                        <a:rPr lang="en-IN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Sneh</a:t>
                      </a:r>
                      <a:endParaRPr lang="en-IN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Every Sunday 5:30-7pm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27/3/22- </a:t>
                      </a:r>
                      <a:r>
                        <a:rPr lang="en-IN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Continuimg</a:t>
                      </a:r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800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Haryana. (2)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Esther TC: Sol Kamlesh &amp; Sol Sangeeta 07/3/22- Continuing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David TC: Sol Sangeeta &amp; Sol Usha 07/3/21- Continuing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2358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4192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 (2)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Matti TC: 5 Members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Yohanna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TC: 4 Members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928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Utrakhand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87506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IN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58171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(1)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Ladakh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Elrohi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TC: Sol Nikita &amp; Sol Jasmine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23/1/22- 13/3/22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3669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678577"/>
              </p:ext>
            </p:extLst>
          </p:nvPr>
        </p:nvGraphicFramePr>
        <p:xfrm>
          <a:off x="-34943" y="0"/>
          <a:ext cx="12226943" cy="6384780"/>
        </p:xfrm>
        <a:graphic>
          <a:graphicData uri="http://schemas.openxmlformats.org/drawingml/2006/table">
            <a:tbl>
              <a:tblPr/>
              <a:tblGrid>
                <a:gridCol w="2807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3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9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96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01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80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10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307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04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0155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155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7937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3074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101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9183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62647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0155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79378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40468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30741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01558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52919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40468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359923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291830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350196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453223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283791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  <a:gridCol w="34925">
                  <a:extLst>
                    <a:ext uri="{9D8B030D-6E8A-4147-A177-3AD203B41FA5}">
                      <a16:colId xmlns:a16="http://schemas.microsoft.com/office/drawing/2014/main" val="1913807822"/>
                    </a:ext>
                  </a:extLst>
                </a:gridCol>
                <a:gridCol w="44450">
                  <a:extLst>
                    <a:ext uri="{9D8B030D-6E8A-4147-A177-3AD203B41FA5}">
                      <a16:colId xmlns:a16="http://schemas.microsoft.com/office/drawing/2014/main" val="2174768817"/>
                    </a:ext>
                  </a:extLst>
                </a:gridCol>
              </a:tblGrid>
              <a:tr h="165372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2"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REGION TROOP CHURCHES: APRIL 2022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646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IN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 (2)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Peter TC: Sol Mini </a:t>
                      </a:r>
                      <a:r>
                        <a:rPr lang="en-IN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Shiby</a:t>
                      </a:r>
                      <a:endParaRPr lang="en-IN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01/4/22 till 8/4/22 </a:t>
                      </a:r>
                    </a:p>
                    <a:p>
                      <a:pPr algn="ctr" fontAlgn="ctr"/>
                      <a:endParaRPr lang="en-IN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Sharon TC: Sol Mini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Shiby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11/4/22- 19/4/22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613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 (4)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Luke TC: Sol Mahesh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Every Sunday 5:30-7pm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13/3/22- Continuing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Aashish TC: Sol Meena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1/4/22 till 9/4/22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Emmanuel TC: Sol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Lissy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6/4/22- 13/4/22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Esther TC Sol Mohini</a:t>
                      </a:r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22/4/22 till 30/4/22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800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Haryana. (1)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Jeremiah TC: Sol Sangeeta 18/4/22 till 27/4/22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2358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4192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928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Utrakhand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87506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IN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58171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(1)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Ladakh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Holy TC: Sol Jasmine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23/4/22- Continuing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(Every Saturday)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4252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-34943" y="0"/>
          <a:ext cx="12226943" cy="6902940"/>
        </p:xfrm>
        <a:graphic>
          <a:graphicData uri="http://schemas.openxmlformats.org/drawingml/2006/table">
            <a:tbl>
              <a:tblPr/>
              <a:tblGrid>
                <a:gridCol w="2807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3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9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96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01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80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10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307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04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0155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155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7937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3074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101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9183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62647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0155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79378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40468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30741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01558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52919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40468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359923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291830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350196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453223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283791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  <a:gridCol w="34925">
                  <a:extLst>
                    <a:ext uri="{9D8B030D-6E8A-4147-A177-3AD203B41FA5}">
                      <a16:colId xmlns:a16="http://schemas.microsoft.com/office/drawing/2014/main" val="1913807822"/>
                    </a:ext>
                  </a:extLst>
                </a:gridCol>
                <a:gridCol w="44450">
                  <a:extLst>
                    <a:ext uri="{9D8B030D-6E8A-4147-A177-3AD203B41FA5}">
                      <a16:colId xmlns:a16="http://schemas.microsoft.com/office/drawing/2014/main" val="2174768817"/>
                    </a:ext>
                  </a:extLst>
                </a:gridCol>
              </a:tblGrid>
              <a:tr h="165372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2"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REGION TROOP CHURCHES: MAY 2022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646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IN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 (2)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Jehova</a:t>
                      </a:r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TC: Sol Sunita </a:t>
                      </a:r>
                      <a:r>
                        <a:rPr lang="en-IN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Zambre</a:t>
                      </a:r>
                      <a:endParaRPr lang="en-IN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19/3/22 till 7/5/22  10pm</a:t>
                      </a:r>
                    </a:p>
                    <a:p>
                      <a:pPr algn="ctr" fontAlgn="ctr"/>
                      <a:endParaRPr lang="en-IN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Sharon TC: Sol Mini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Shiby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19/5/22-Continuing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10am-12pm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613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 (2)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Luke TC: Sol Mahesh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Every Sunday 5:30-7pm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15/3/22- Continuing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Ebinezer</a:t>
                      </a:r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TC: Sol Mahesh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15/5/22 continuing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800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Haryana. (2)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Thomas TC: Sol Sangeeta 14/5/22 continuing</a:t>
                      </a:r>
                    </a:p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7-8:30am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Elisha TC: Sol Kamal</a:t>
                      </a:r>
                    </a:p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01.5.22- Continuing</a:t>
                      </a:r>
                    </a:p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2358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4192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928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Utrakhand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87506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IN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58171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(1)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Ladakh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Holy TC: Sol Jasmine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23/4/22- 07.5.22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(Every Saturday)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06491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227750"/>
              </p:ext>
            </p:extLst>
          </p:nvPr>
        </p:nvGraphicFramePr>
        <p:xfrm>
          <a:off x="-34943" y="0"/>
          <a:ext cx="12226943" cy="6902940"/>
        </p:xfrm>
        <a:graphic>
          <a:graphicData uri="http://schemas.openxmlformats.org/drawingml/2006/table">
            <a:tbl>
              <a:tblPr/>
              <a:tblGrid>
                <a:gridCol w="2807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3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9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96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01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80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10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307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04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0155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155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7937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3074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101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9183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62647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0155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79378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40468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30741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1128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01558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52919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40468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359923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291830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350196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453223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283791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  <a:gridCol w="34925">
                  <a:extLst>
                    <a:ext uri="{9D8B030D-6E8A-4147-A177-3AD203B41FA5}">
                      <a16:colId xmlns:a16="http://schemas.microsoft.com/office/drawing/2014/main" val="1913807822"/>
                    </a:ext>
                  </a:extLst>
                </a:gridCol>
                <a:gridCol w="44450">
                  <a:extLst>
                    <a:ext uri="{9D8B030D-6E8A-4147-A177-3AD203B41FA5}">
                      <a16:colId xmlns:a16="http://schemas.microsoft.com/office/drawing/2014/main" val="2174768817"/>
                    </a:ext>
                  </a:extLst>
                </a:gridCol>
              </a:tblGrid>
              <a:tr h="165372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2"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REGION TROOP CHURCHES: June 2022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646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IN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 (3)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Bethel TC: Sol Sunita </a:t>
                      </a:r>
                      <a:r>
                        <a:rPr lang="en-IN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Zambre</a:t>
                      </a:r>
                      <a:endParaRPr lang="en-IN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3/6/22 till 11/6/22  10pm</a:t>
                      </a:r>
                    </a:p>
                    <a:p>
                      <a:pPr algn="ctr" fontAlgn="ctr"/>
                      <a:endParaRPr lang="en-IN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TC: Sol Mini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Shiby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  /22-Continuing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10am-12pm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Calvary TC: Sol Sunita </a:t>
                      </a:r>
                      <a:r>
                        <a:rPr lang="en-IN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Zambre</a:t>
                      </a:r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22.6.22- 30.6.22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613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 (3)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Job TC: Sol Mohini &amp; </a:t>
                      </a:r>
                      <a:r>
                        <a:rPr lang="en-IN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Renu</a:t>
                      </a:r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(5:00- 7:00pm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1/6/22- 7/6/22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Ebinezer</a:t>
                      </a:r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TC: Sol Mahesh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15/5/22 continuing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Mariam TC: Sol Mohini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(3-4.30pm) 29.6.22- C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800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Haryana. (1)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Nehimiah</a:t>
                      </a:r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TC: Sol Sangeeta 14/6/22 continuing</a:t>
                      </a:r>
                    </a:p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7-8:30am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2358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4192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928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Utrakhand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87506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 (2)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Partras</a:t>
                      </a:r>
                      <a:r>
                        <a:rPr lang="en-IN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TC: </a:t>
                      </a:r>
                      <a:r>
                        <a:rPr lang="en-IN" sz="16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Dsol</a:t>
                      </a:r>
                      <a:r>
                        <a:rPr lang="en-IN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Mukti</a:t>
                      </a:r>
                    </a:p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9.6.22- 16.6.22</a:t>
                      </a:r>
                    </a:p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(8.30- 9.30pm0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Gideon TC: Sol Amrita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22.6.22- Continuing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IN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58171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Ladakh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94101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2" y="-3"/>
          <a:ext cx="12191976" cy="7059655"/>
        </p:xfrm>
        <a:graphic>
          <a:graphicData uri="http://schemas.openxmlformats.org/drawingml/2006/table">
            <a:tbl>
              <a:tblPr/>
              <a:tblGrid>
                <a:gridCol w="2450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</a:tblGrid>
              <a:tr h="356513">
                <a:tc>
                  <a:txBody>
                    <a:bodyPr/>
                    <a:lstStyle/>
                    <a:p>
                      <a:pPr algn="l" fontAlgn="b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algn="ctr" fontAlgn="b"/>
                      <a:r>
                        <a:rPr lang="en-IN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IMPLEMENTATION PLAN FOR July 2022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102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302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Disipline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3025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Disipline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3025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Haryana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3025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49619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8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49619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Uttarakhand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13025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13025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Ladakh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</a:t>
                      </a:r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Disipline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74984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DFDBE-C3DE-4B46-B5DB-7E361BE30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987116" cy="432543"/>
          </a:xfrm>
        </p:spPr>
        <p:txBody>
          <a:bodyPr>
            <a:noAutofit/>
          </a:bodyPr>
          <a:lstStyle/>
          <a:p>
            <a:r>
              <a:rPr lang="en-US" sz="3200" b="1" dirty="0"/>
              <a:t>TARGETS: GIVEN AS PER THE 20 POINT PROGRAMME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18459-BB61-9F40-A5B9-A1D67D8A8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254" y="955716"/>
            <a:ext cx="10515600" cy="5661498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br>
              <a:rPr lang="en-IN" dirty="0"/>
            </a:br>
            <a:r>
              <a:rPr lang="en-IN" sz="6400" b="1" dirty="0"/>
              <a:t>TARGETS FOR VARIOUS GS &amp; AOJO to be Achieved in 6 months time are as Follows:-</a:t>
            </a:r>
            <a:br>
              <a:rPr lang="en-IN" sz="6400" dirty="0"/>
            </a:br>
            <a:endParaRPr lang="en-IN" sz="6400" dirty="0"/>
          </a:p>
          <a:p>
            <a:r>
              <a:rPr lang="en-IN" sz="6400" b="1" dirty="0"/>
              <a:t>1. Troop Church, FRP level 1, Healing level 1, Targets: </a:t>
            </a:r>
            <a:r>
              <a:rPr lang="en-IN" sz="6400" b="1" i="1" dirty="0"/>
              <a:t> At Assembly Segment Level</a:t>
            </a:r>
            <a:endParaRPr lang="en-IN" sz="6400" dirty="0"/>
          </a:p>
          <a:p>
            <a:pPr marL="0" indent="0">
              <a:buNone/>
            </a:pPr>
            <a:r>
              <a:rPr lang="en-IN" sz="6400" b="1" dirty="0"/>
              <a:t>                           WE ARE</a:t>
            </a:r>
            <a:r>
              <a:rPr lang="en-IN" sz="6400" b="1" i="1" dirty="0"/>
              <a:t> </a:t>
            </a:r>
            <a:r>
              <a:rPr lang="en-IN" sz="6400" b="1" dirty="0"/>
              <a:t>BELOW MARK &amp;</a:t>
            </a:r>
            <a:r>
              <a:rPr lang="en-IN" sz="6400" b="1" i="1" dirty="0"/>
              <a:t> </a:t>
            </a:r>
            <a:r>
              <a:rPr lang="en-IN" sz="6400" b="1" dirty="0"/>
              <a:t>TRYING TO ACHIEVE </a:t>
            </a:r>
            <a:br>
              <a:rPr lang="en-IN" sz="6400" dirty="0"/>
            </a:br>
            <a:endParaRPr lang="en-IN" sz="6400" dirty="0"/>
          </a:p>
          <a:p>
            <a:r>
              <a:rPr lang="en-IN" sz="6400" dirty="0"/>
              <a:t>2. </a:t>
            </a:r>
            <a:r>
              <a:rPr lang="en-IN" sz="6400" b="1" dirty="0"/>
              <a:t>Shadow Parli, Morning Prayer, Prophecy level 1, Financial Discipline, Hospitality, Prophecy level 2, FRP 2,  Targets:</a:t>
            </a:r>
            <a:r>
              <a:rPr lang="en-IN" sz="6400" dirty="0"/>
              <a:t>    </a:t>
            </a:r>
          </a:p>
          <a:p>
            <a:pPr marL="0" indent="0">
              <a:buNone/>
            </a:pPr>
            <a:r>
              <a:rPr lang="en-IN" sz="6400" b="1" i="1" dirty="0"/>
              <a:t>          At Constituency Level</a:t>
            </a:r>
            <a:r>
              <a:rPr lang="en-IN" sz="6400" i="1" dirty="0"/>
              <a:t>.           </a:t>
            </a:r>
            <a:r>
              <a:rPr lang="en-IN" sz="6400" b="1" dirty="0"/>
              <a:t>TRYING TO ACHIEVE </a:t>
            </a:r>
            <a:br>
              <a:rPr lang="en-IN" sz="6400" dirty="0"/>
            </a:br>
            <a:endParaRPr lang="en-IN" sz="6400" dirty="0"/>
          </a:p>
          <a:p>
            <a:r>
              <a:rPr lang="en-IN" sz="6400" dirty="0"/>
              <a:t>3. </a:t>
            </a:r>
            <a:r>
              <a:rPr lang="en-IN" sz="6400" b="1" dirty="0"/>
              <a:t>24 hr Worship, Night Prayer, Zonal Meeting: </a:t>
            </a:r>
            <a:r>
              <a:rPr lang="en-IN" sz="6400" dirty="0"/>
              <a:t>   </a:t>
            </a:r>
            <a:r>
              <a:rPr lang="en-IN" sz="6400" b="1" i="1" dirty="0"/>
              <a:t>At Zonal level</a:t>
            </a:r>
            <a:endParaRPr lang="en-IN" sz="6400" dirty="0"/>
          </a:p>
          <a:p>
            <a:pPr marL="0" indent="0">
              <a:buNone/>
            </a:pPr>
            <a:r>
              <a:rPr lang="en-IN" sz="6400" b="1" dirty="0"/>
              <a:t>                            HAVE KEPT IN PRAYER &amp; TRYING TO ACHIEVE </a:t>
            </a:r>
            <a:endParaRPr lang="en-IN" sz="6400" dirty="0"/>
          </a:p>
          <a:p>
            <a:endParaRPr lang="en-IN" sz="6400" dirty="0"/>
          </a:p>
          <a:p>
            <a:r>
              <a:rPr lang="en-IN" sz="6400" dirty="0"/>
              <a:t>4. </a:t>
            </a:r>
            <a:r>
              <a:rPr lang="en-IN" sz="6400" b="1" dirty="0"/>
              <a:t>Family Council, IT Targets: </a:t>
            </a:r>
            <a:r>
              <a:rPr lang="en-IN" sz="6400" dirty="0"/>
              <a:t>    </a:t>
            </a:r>
            <a:r>
              <a:rPr lang="en-IN" sz="6400" b="1" dirty="0"/>
              <a:t> </a:t>
            </a:r>
            <a:r>
              <a:rPr lang="en-IN" sz="6400" b="1" i="1" dirty="0"/>
              <a:t>State level</a:t>
            </a:r>
            <a:endParaRPr lang="en-IN" sz="6400" dirty="0"/>
          </a:p>
          <a:p>
            <a:pPr marL="0" indent="0">
              <a:buNone/>
            </a:pPr>
            <a:r>
              <a:rPr lang="en-IN" sz="6400" b="1" dirty="0"/>
              <a:t>                            TRYING TO ACHIEVE </a:t>
            </a:r>
            <a:br>
              <a:rPr lang="en-IN" sz="6400" dirty="0"/>
            </a:br>
            <a:endParaRPr lang="en-IN" sz="6400" dirty="0"/>
          </a:p>
          <a:p>
            <a:r>
              <a:rPr lang="en-IN" sz="6400" dirty="0"/>
              <a:t>5. </a:t>
            </a:r>
            <a:r>
              <a:rPr lang="en-IN" sz="6400" b="1" dirty="0"/>
              <a:t>Fellowship, Solving Problems of State, Targets: </a:t>
            </a:r>
            <a:r>
              <a:rPr lang="en-IN" sz="6400" dirty="0"/>
              <a:t>  </a:t>
            </a:r>
            <a:r>
              <a:rPr lang="en-IN" sz="6400" b="1" i="1" dirty="0"/>
              <a:t> By no</a:t>
            </a:r>
            <a:endParaRPr lang="en-IN" sz="6400" dirty="0"/>
          </a:p>
          <a:p>
            <a:pPr marL="0" indent="0">
              <a:buNone/>
            </a:pPr>
            <a:r>
              <a:rPr lang="en-IN" sz="6400" b="1" dirty="0"/>
              <a:t>                   HAVE KEPT IN PRAYER &amp; TRYING TO ACHIEVE </a:t>
            </a:r>
            <a:endParaRPr lang="en-IN" sz="6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6440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6463" y="744583"/>
            <a:ext cx="9256622" cy="1565704"/>
          </a:xfrm>
        </p:spPr>
        <p:txBody>
          <a:bodyPr>
            <a:normAutofit/>
          </a:bodyPr>
          <a:lstStyle/>
          <a:p>
            <a:pPr algn="ctr"/>
            <a:r>
              <a:rPr lang="en-IN" sz="8800" dirty="0"/>
              <a:t>NORTH REGION</a:t>
            </a:r>
            <a:r>
              <a:rPr lang="en-IN" b="1" cap="none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reflection blurRad="6350" stA="55000" endA="50" endPos="85000" dist="29997" dir="5400000" sy="-100000" algn="bl" rotWithShape="0"/>
                </a:effectLst>
              </a:rPr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4029" y="3177661"/>
            <a:ext cx="10674954" cy="1947333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IN" sz="6600" dirty="0">
                <a:solidFill>
                  <a:srgbClr val="FF0000"/>
                </a:solidFill>
              </a:rPr>
              <a:t>MORNING WORSHIP PLAN 2022</a:t>
            </a:r>
          </a:p>
        </p:txBody>
      </p:sp>
      <p:pic>
        <p:nvPicPr>
          <p:cNvPr id="4" name="Picture 6" descr="http://blog.troopchurch.com/wp-content/uploads/2020/07/aoj-300x3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0"/>
            <a:ext cx="1828800" cy="18288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2550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8914" y="1993543"/>
            <a:ext cx="2975020" cy="230832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NORTH REGION </a:t>
            </a:r>
          </a:p>
          <a:p>
            <a:pPr algn="ctr"/>
            <a:r>
              <a:rPr lang="en-IN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STATES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3271234" y="3078051"/>
            <a:ext cx="2215166" cy="1803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5512157" y="1280190"/>
            <a:ext cx="5589431" cy="3970318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UTTAR PRADESH WEST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HARIYANA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DELHI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CHANDIGRAH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PUNJAB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HIMACHAL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UTTARAKHAND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JAMMU &amp; KASHIMIR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LADAK</a:t>
            </a:r>
          </a:p>
        </p:txBody>
      </p:sp>
    </p:spTree>
    <p:extLst>
      <p:ext uri="{BB962C8B-B14F-4D97-AF65-F5344CB8AC3E}">
        <p14:creationId xmlns:p14="http://schemas.microsoft.com/office/powerpoint/2010/main" val="28196611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8864" y="178642"/>
            <a:ext cx="3438659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solidFill>
                  <a:schemeClr val="tx1"/>
                </a:solidFill>
              </a:rPr>
              <a:t>JULY 2022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4512" y="1278525"/>
            <a:ext cx="3438659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n w="22225">
                  <a:solidFill>
                    <a:schemeClr val="accent2"/>
                  </a:solidFill>
                  <a:prstDash val="solid"/>
                </a:ln>
              </a:rPr>
              <a:t>U.P WEST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6040" y="3942263"/>
            <a:ext cx="3438659" cy="52322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2800" dirty="0">
                <a:solidFill>
                  <a:schemeClr val="bg1"/>
                </a:solidFill>
              </a:rPr>
              <a:t>HIMACHAL</a:t>
            </a:r>
            <a:r>
              <a:rPr lang="en-IN" sz="20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0906" y="5260382"/>
            <a:ext cx="3438659" cy="40011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2000" dirty="0"/>
              <a:t>CHANDIGARH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66438" y="842440"/>
            <a:ext cx="3438659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2000" b="1" dirty="0">
                <a:ln w="22225">
                  <a:solidFill>
                    <a:schemeClr val="accent2"/>
                  </a:solidFill>
                  <a:prstDash val="solid"/>
                </a:ln>
              </a:rPr>
              <a:t>CANA ZONE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55149" y="1400455"/>
            <a:ext cx="3438659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sz="2000" dirty="0">
                <a:solidFill>
                  <a:schemeClr val="tx1"/>
                </a:solidFill>
              </a:rPr>
              <a:t>MORIYA ZONE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80383" y="2183908"/>
            <a:ext cx="3438659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sz="2000" dirty="0">
                <a:solidFill>
                  <a:schemeClr val="tx1"/>
                </a:solidFill>
              </a:rPr>
              <a:t>TIBARIYAS ZONE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66439" y="2886959"/>
            <a:ext cx="3438659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sz="2000" dirty="0">
                <a:solidFill>
                  <a:schemeClr val="tx1"/>
                </a:solidFill>
              </a:rPr>
              <a:t>SAINAI ZONE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666440" y="113007"/>
            <a:ext cx="3438659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FROM SEPTEMBER 2022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20112" y="3826683"/>
            <a:ext cx="3438659" cy="46166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en-IN" sz="2400" dirty="0">
                <a:solidFill>
                  <a:schemeClr val="bg1"/>
                </a:solidFill>
              </a:rPr>
              <a:t>ABRAHAM ZONE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720112" y="4674158"/>
            <a:ext cx="3438659" cy="46166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en-IN" sz="2400" dirty="0">
                <a:solidFill>
                  <a:schemeClr val="bg1"/>
                </a:solidFill>
              </a:rPr>
              <a:t>JOSHUA 2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538688" y="113007"/>
            <a:ext cx="3438659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FROM NOVEMBER 2022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562297" y="547974"/>
            <a:ext cx="3438659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sz="2000" dirty="0">
                <a:solidFill>
                  <a:schemeClr val="tx1"/>
                </a:solidFill>
              </a:rPr>
              <a:t>CANA ZONE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562297" y="1032719"/>
            <a:ext cx="3438659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sz="2000" dirty="0">
                <a:solidFill>
                  <a:schemeClr val="tx1"/>
                </a:solidFill>
              </a:rPr>
              <a:t>CANA ZONE -2(not yet)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562297" y="1464463"/>
            <a:ext cx="3438659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sz="2000" dirty="0">
                <a:solidFill>
                  <a:schemeClr val="tx1"/>
                </a:solidFill>
              </a:rPr>
              <a:t>MORIYA ZONE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8562297" y="1922866"/>
            <a:ext cx="3438659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sz="2000" dirty="0">
                <a:solidFill>
                  <a:schemeClr val="tx1"/>
                </a:solidFill>
              </a:rPr>
              <a:t>MORIYA ZONE -2(not yet)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8562297" y="2397504"/>
            <a:ext cx="3438659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sz="2000" dirty="0">
                <a:solidFill>
                  <a:schemeClr val="tx1"/>
                </a:solidFill>
              </a:rPr>
              <a:t>TIBARIYAS ZONE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8562297" y="2829709"/>
            <a:ext cx="3438659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sz="2000" dirty="0">
                <a:solidFill>
                  <a:schemeClr val="tx1"/>
                </a:solidFill>
              </a:rPr>
              <a:t>TIBARIYAS ZONE -2(not yet)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8562297" y="3256905"/>
            <a:ext cx="3438659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sz="2000" dirty="0">
                <a:solidFill>
                  <a:schemeClr val="tx1"/>
                </a:solidFill>
              </a:rPr>
              <a:t>SAINAI ZONE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8562297" y="3695161"/>
            <a:ext cx="3438659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sz="2000" dirty="0">
                <a:solidFill>
                  <a:schemeClr val="tx1"/>
                </a:solidFill>
              </a:rPr>
              <a:t>SAINAI ZONE – 2(not yet)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562296" y="4567029"/>
            <a:ext cx="3438659" cy="46166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en-IN" sz="2000" dirty="0">
                <a:solidFill>
                  <a:schemeClr val="bg1"/>
                </a:solidFill>
              </a:rPr>
              <a:t>ABRAHAM ZONE -2(not</a:t>
            </a:r>
            <a:r>
              <a:rPr lang="en-IN" sz="2400" dirty="0">
                <a:solidFill>
                  <a:schemeClr val="bg1"/>
                </a:solidFill>
              </a:rPr>
              <a:t> </a:t>
            </a:r>
            <a:r>
              <a:rPr lang="en-IN" sz="2000" dirty="0">
                <a:solidFill>
                  <a:schemeClr val="bg1"/>
                </a:solidFill>
              </a:rPr>
              <a:t>yet)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8562296" y="4133417"/>
            <a:ext cx="3438659" cy="40011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en-IN" sz="2000" dirty="0">
                <a:solidFill>
                  <a:schemeClr val="bg1"/>
                </a:solidFill>
              </a:rPr>
              <a:t>ABRAHAM ZONE</a:t>
            </a:r>
            <a:endParaRPr lang="en-IN" sz="1800" dirty="0">
              <a:solidFill>
                <a:schemeClr val="bg1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8538687" y="5369468"/>
            <a:ext cx="3438659" cy="40011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en-IN" sz="2000" dirty="0">
                <a:solidFill>
                  <a:schemeClr val="bg1"/>
                </a:solidFill>
              </a:rPr>
              <a:t>JOSHUA 2(not yet)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8538688" y="4953241"/>
            <a:ext cx="3438659" cy="40011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en-IN" sz="1800" dirty="0">
                <a:solidFill>
                  <a:schemeClr val="bg1"/>
                </a:solidFill>
              </a:rPr>
              <a:t>J</a:t>
            </a:r>
            <a:r>
              <a:rPr lang="en-IN" sz="2000" dirty="0">
                <a:solidFill>
                  <a:schemeClr val="bg1"/>
                </a:solidFill>
              </a:rPr>
              <a:t>OSHUA 1</a:t>
            </a:r>
            <a:endParaRPr lang="en-IN" sz="1800" dirty="0">
              <a:solidFill>
                <a:schemeClr val="bg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8538685" y="6313730"/>
            <a:ext cx="3438659" cy="3693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 JAMMU &amp; KASHMIR(not yet)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8538686" y="5841599"/>
            <a:ext cx="3438659" cy="40011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2000" dirty="0">
                <a:solidFill>
                  <a:schemeClr val="bg1"/>
                </a:solidFill>
              </a:rPr>
              <a:t>LADAK(not yet)</a:t>
            </a:r>
            <a:r>
              <a:rPr lang="en-IN" dirty="0"/>
              <a:t>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2CDFADB-F821-2813-839A-376661B39E1A}"/>
              </a:ext>
            </a:extLst>
          </p:cNvPr>
          <p:cNvSpPr txBox="1"/>
          <p:nvPr/>
        </p:nvSpPr>
        <p:spPr>
          <a:xfrm>
            <a:off x="543703" y="6120362"/>
            <a:ext cx="3438659" cy="40011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2000" dirty="0"/>
              <a:t>J &amp; K LADAKH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07C086B-EB72-E765-81C1-31B9B14FAEC7}"/>
              </a:ext>
            </a:extLst>
          </p:cNvPr>
          <p:cNvSpPr txBox="1"/>
          <p:nvPr/>
        </p:nvSpPr>
        <p:spPr>
          <a:xfrm>
            <a:off x="4700830" y="5704611"/>
            <a:ext cx="3438659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2000" dirty="0"/>
              <a:t>CHANDIGARH SHARON ZONE</a:t>
            </a:r>
          </a:p>
          <a:p>
            <a:pPr algn="ctr"/>
            <a:r>
              <a:rPr lang="en-IN" sz="2000" dirty="0"/>
              <a:t>LADAK &amp; J&amp;K</a:t>
            </a:r>
          </a:p>
        </p:txBody>
      </p:sp>
    </p:spTree>
    <p:extLst>
      <p:ext uri="{BB962C8B-B14F-4D97-AF65-F5344CB8AC3E}">
        <p14:creationId xmlns:p14="http://schemas.microsoft.com/office/powerpoint/2010/main" val="39521584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4694" y="1020244"/>
            <a:ext cx="3438659" cy="76944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HARIYANA</a:t>
            </a:r>
          </a:p>
          <a:p>
            <a:endParaRPr lang="en-IN" sz="2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4694" y="3352054"/>
            <a:ext cx="3438659" cy="40011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sz="2000" dirty="0">
                <a:solidFill>
                  <a:schemeClr val="bg1"/>
                </a:solidFill>
              </a:rPr>
              <a:t>PUNJAB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4695" y="5544402"/>
            <a:ext cx="3438659" cy="40011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sz="2000" dirty="0">
                <a:solidFill>
                  <a:schemeClr val="tx1"/>
                </a:solidFill>
              </a:rPr>
              <a:t>DELHI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4694" y="165763"/>
            <a:ext cx="3438659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JULY 2022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12270" y="165763"/>
            <a:ext cx="3438659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FROM SEPTEMBER 2022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01067" y="1020244"/>
            <a:ext cx="3454400" cy="40011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IN" sz="2000" dirty="0">
                <a:solidFill>
                  <a:schemeClr val="bg1"/>
                </a:solidFill>
              </a:rPr>
              <a:t>ISSAC ZONE - 1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12269" y="1778272"/>
            <a:ext cx="3438659" cy="40011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sz="2000" dirty="0">
                <a:solidFill>
                  <a:schemeClr val="bg1"/>
                </a:solidFill>
              </a:rPr>
              <a:t>SAMUEL ZONE (Not Active)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12270" y="2886268"/>
            <a:ext cx="3438659" cy="40011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sz="2000" dirty="0">
                <a:solidFill>
                  <a:schemeClr val="bg1"/>
                </a:solidFill>
              </a:rPr>
              <a:t>MOSSES ZONE (Not Active)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12270" y="3828962"/>
            <a:ext cx="3438659" cy="40011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sz="2000" dirty="0">
                <a:solidFill>
                  <a:schemeClr val="bg1"/>
                </a:solidFill>
              </a:rPr>
              <a:t>MOSSES ZONE -2 (Not Yet)</a:t>
            </a:r>
            <a:r>
              <a:rPr lang="en-IN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12269" y="5052858"/>
            <a:ext cx="3438659" cy="3693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>
                <a:solidFill>
                  <a:schemeClr val="bg1"/>
                </a:solidFill>
              </a:rPr>
              <a:t>JOSEPH ZONE</a:t>
            </a:r>
            <a:r>
              <a:rPr lang="en-IN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12269" y="5937973"/>
            <a:ext cx="3438659" cy="3693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>
                <a:solidFill>
                  <a:schemeClr val="bg1"/>
                </a:solidFill>
              </a:rPr>
              <a:t>HOSANNA ZONE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79846" y="165763"/>
            <a:ext cx="3438659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FROM NOVEMBER 2021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79845" y="841830"/>
            <a:ext cx="3438659" cy="40011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IN" sz="2000" dirty="0">
                <a:solidFill>
                  <a:schemeClr val="bg1"/>
                </a:solidFill>
              </a:rPr>
              <a:t>ISSAC ZONE – 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79845" y="1389576"/>
            <a:ext cx="3438659" cy="40011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sz="2000" dirty="0">
                <a:solidFill>
                  <a:schemeClr val="bg1"/>
                </a:solidFill>
              </a:rPr>
              <a:t>ISSAC ZONE – 2 (not yet)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79844" y="1962938"/>
            <a:ext cx="3438659" cy="40011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sz="2000" dirty="0">
                <a:solidFill>
                  <a:schemeClr val="bg1"/>
                </a:solidFill>
              </a:rPr>
              <a:t>SAMUEL ZONE  - 3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79843" y="2454339"/>
            <a:ext cx="3438659" cy="40011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sz="2000" dirty="0">
                <a:solidFill>
                  <a:schemeClr val="bg1"/>
                </a:solidFill>
              </a:rPr>
              <a:t>SAMUEL ZONE  - 4(not yet)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79841" y="4419943"/>
            <a:ext cx="3438659" cy="40011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sz="2000" dirty="0">
                <a:solidFill>
                  <a:schemeClr val="bg1"/>
                </a:solidFill>
              </a:rPr>
              <a:t>MOSSES ZONE – 4(not yet)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99154" y="3900892"/>
            <a:ext cx="3438659" cy="40011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sz="2000" dirty="0">
                <a:solidFill>
                  <a:schemeClr val="bg1"/>
                </a:solidFill>
              </a:rPr>
              <a:t>MOSSES ZONE – 3(not yet)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79842" y="3437141"/>
            <a:ext cx="3438659" cy="40011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sz="2000" dirty="0">
                <a:solidFill>
                  <a:schemeClr val="bg1"/>
                </a:solidFill>
              </a:rPr>
              <a:t>MOSSES ZONE – 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99155" y="2945740"/>
            <a:ext cx="3438659" cy="40011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sz="2000" dirty="0">
                <a:solidFill>
                  <a:schemeClr val="bg1"/>
                </a:solidFill>
              </a:rPr>
              <a:t>MOSSES ZONE – 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79839" y="6312802"/>
            <a:ext cx="3438659" cy="40011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sz="2000" dirty="0">
                <a:solidFill>
                  <a:schemeClr val="bg1"/>
                </a:solidFill>
              </a:rPr>
              <a:t>HOSANNA ZONE – 2 (Not Yet)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379840" y="5821401"/>
            <a:ext cx="3438659" cy="40011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sz="2000" dirty="0">
                <a:solidFill>
                  <a:schemeClr val="bg1"/>
                </a:solidFill>
              </a:rPr>
              <a:t>CALEB ZONE- 2 (Not Yet)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388420" y="5356385"/>
            <a:ext cx="3438659" cy="40011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sz="2000" dirty="0">
                <a:solidFill>
                  <a:schemeClr val="bg1"/>
                </a:solidFill>
              </a:rPr>
              <a:t>JOSEPH ZONE – 2(not yet)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388420" y="4912551"/>
            <a:ext cx="3438659" cy="40011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sz="2000" dirty="0">
                <a:solidFill>
                  <a:schemeClr val="bg1"/>
                </a:solidFill>
              </a:rPr>
              <a:t>JOSEPH ZONE - 1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7A02FEA-4D6E-3A23-88F7-DB4AE5A914E2}"/>
              </a:ext>
            </a:extLst>
          </p:cNvPr>
          <p:cNvSpPr txBox="1"/>
          <p:nvPr/>
        </p:nvSpPr>
        <p:spPr>
          <a:xfrm>
            <a:off x="4310436" y="5487418"/>
            <a:ext cx="3438659" cy="3693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>
                <a:solidFill>
                  <a:schemeClr val="bg1"/>
                </a:solidFill>
              </a:rPr>
              <a:t>CALEB ZONE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D484898-5159-BB3B-F146-C4B5BFBD332F}"/>
              </a:ext>
            </a:extLst>
          </p:cNvPr>
          <p:cNvSpPr txBox="1"/>
          <p:nvPr/>
        </p:nvSpPr>
        <p:spPr>
          <a:xfrm>
            <a:off x="4310436" y="6392090"/>
            <a:ext cx="3438659" cy="3693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>
                <a:solidFill>
                  <a:schemeClr val="bg1"/>
                </a:solidFill>
              </a:rPr>
              <a:t>GODS LOVE ZONE</a:t>
            </a:r>
          </a:p>
        </p:txBody>
      </p:sp>
    </p:spTree>
    <p:extLst>
      <p:ext uri="{BB962C8B-B14F-4D97-AF65-F5344CB8AC3E}">
        <p14:creationId xmlns:p14="http://schemas.microsoft.com/office/powerpoint/2010/main" val="17825155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E3F9A-31EE-974E-82C9-DAD056B79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73626"/>
            <a:ext cx="9144000" cy="3136337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ctr"/>
            <a:br>
              <a:rPr lang="en-US" sz="4900" b="1" dirty="0">
                <a:ln w="22225">
                  <a:solidFill>
                    <a:schemeClr val="tx1"/>
                  </a:solidFill>
                  <a:prstDash val="solid"/>
                </a:ln>
              </a:rPr>
            </a:br>
            <a:r>
              <a:rPr lang="en-US" sz="4900" b="1" dirty="0">
                <a:ln w="22225">
                  <a:solidFill>
                    <a:schemeClr val="tx1"/>
                  </a:solidFill>
                  <a:prstDash val="solid"/>
                </a:ln>
              </a:rPr>
              <a:t>NORTH REGION</a:t>
            </a:r>
            <a:br>
              <a:rPr lang="en-US" sz="4900" b="1" dirty="0">
                <a:ln w="22225">
                  <a:solidFill>
                    <a:schemeClr val="tx1"/>
                  </a:solidFill>
                  <a:prstDash val="solid"/>
                </a:ln>
              </a:rPr>
            </a:br>
            <a:r>
              <a:rPr lang="en-US" sz="4900" b="1" dirty="0">
                <a:ln w="22225">
                  <a:solidFill>
                    <a:schemeClr val="tx1"/>
                  </a:solidFill>
                  <a:prstDash val="solid"/>
                </a:ln>
              </a:rPr>
              <a:t>GIFT SCHOOL &amp; AOJ OPERATIONS</a:t>
            </a:r>
            <a:br>
              <a:rPr lang="en-US" sz="4900" b="1" dirty="0">
                <a:ln w="22225">
                  <a:solidFill>
                    <a:schemeClr val="tx1"/>
                  </a:solidFill>
                  <a:prstDash val="solid"/>
                </a:ln>
              </a:rPr>
            </a:br>
            <a:r>
              <a:rPr lang="en-US" sz="4900" b="1" dirty="0">
                <a:ln w="22225">
                  <a:solidFill>
                    <a:schemeClr val="tx1"/>
                  </a:solidFill>
                  <a:prstDash val="solid"/>
                </a:ln>
              </a:rPr>
              <a:t>&amp; 20 POINT IMPLIMENTATION PLAN</a:t>
            </a:r>
            <a:endParaRPr lang="en-US" sz="6000" b="1" dirty="0">
              <a:ln w="22225"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C9D83E-20A2-574D-8BFC-3F1BD341BD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9032" y="4156076"/>
            <a:ext cx="9228201" cy="1645920"/>
          </a:xfrm>
          <a:solidFill>
            <a:srgbClr val="00B0F0"/>
          </a:solidFill>
        </p:spPr>
        <p:txBody>
          <a:bodyPr>
            <a:normAutofit/>
            <a:scene3d>
              <a:camera prst="perspectiveLeft"/>
              <a:lightRig rig="threePt" dir="t"/>
            </a:scene3d>
          </a:bodyPr>
          <a:lstStyle/>
          <a:p>
            <a:endParaRPr lang="en-US" dirty="0"/>
          </a:p>
          <a:p>
            <a:pPr algn="ctr"/>
            <a:r>
              <a:rPr lang="en-US" sz="8000" dirty="0"/>
              <a:t>JANUARY - JUNE</a:t>
            </a:r>
            <a:r>
              <a:rPr lang="en-US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8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2022</a:t>
            </a: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065964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2C940-AB0F-704F-BA20-40C155B8A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D1D59666-E038-8C4F-9417-1AC00C7928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2526619"/>
              </p:ext>
            </p:extLst>
          </p:nvPr>
        </p:nvGraphicFramePr>
        <p:xfrm>
          <a:off x="152401" y="174171"/>
          <a:ext cx="11811001" cy="65205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73605">
                  <a:extLst>
                    <a:ext uri="{9D8B030D-6E8A-4147-A177-3AD203B41FA5}">
                      <a16:colId xmlns:a16="http://schemas.microsoft.com/office/drawing/2014/main" val="3813194348"/>
                    </a:ext>
                  </a:extLst>
                </a:gridCol>
                <a:gridCol w="1379979">
                  <a:extLst>
                    <a:ext uri="{9D8B030D-6E8A-4147-A177-3AD203B41FA5}">
                      <a16:colId xmlns:a16="http://schemas.microsoft.com/office/drawing/2014/main" val="1154427737"/>
                    </a:ext>
                  </a:extLst>
                </a:gridCol>
                <a:gridCol w="1108042">
                  <a:extLst>
                    <a:ext uri="{9D8B030D-6E8A-4147-A177-3AD203B41FA5}">
                      <a16:colId xmlns:a16="http://schemas.microsoft.com/office/drawing/2014/main" val="2372780549"/>
                    </a:ext>
                  </a:extLst>
                </a:gridCol>
                <a:gridCol w="1233864">
                  <a:extLst>
                    <a:ext uri="{9D8B030D-6E8A-4147-A177-3AD203B41FA5}">
                      <a16:colId xmlns:a16="http://schemas.microsoft.com/office/drawing/2014/main" val="2086351658"/>
                    </a:ext>
                  </a:extLst>
                </a:gridCol>
                <a:gridCol w="1315039">
                  <a:extLst>
                    <a:ext uri="{9D8B030D-6E8A-4147-A177-3AD203B41FA5}">
                      <a16:colId xmlns:a16="http://schemas.microsoft.com/office/drawing/2014/main" val="3944611199"/>
                    </a:ext>
                  </a:extLst>
                </a:gridCol>
                <a:gridCol w="1254158">
                  <a:extLst>
                    <a:ext uri="{9D8B030D-6E8A-4147-A177-3AD203B41FA5}">
                      <a16:colId xmlns:a16="http://schemas.microsoft.com/office/drawing/2014/main" val="101903274"/>
                    </a:ext>
                  </a:extLst>
                </a:gridCol>
                <a:gridCol w="1266335">
                  <a:extLst>
                    <a:ext uri="{9D8B030D-6E8A-4147-A177-3AD203B41FA5}">
                      <a16:colId xmlns:a16="http://schemas.microsoft.com/office/drawing/2014/main" val="191168511"/>
                    </a:ext>
                  </a:extLst>
                </a:gridCol>
                <a:gridCol w="1379979">
                  <a:extLst>
                    <a:ext uri="{9D8B030D-6E8A-4147-A177-3AD203B41FA5}">
                      <a16:colId xmlns:a16="http://schemas.microsoft.com/office/drawing/2014/main" val="2930411233"/>
                    </a:ext>
                  </a:extLst>
                </a:gridCol>
              </a:tblGrid>
              <a:tr h="805061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3000" u="none" strike="noStrike" dirty="0">
                          <a:effectLst/>
                        </a:rPr>
                        <a:t>20 POINTS IMPLEMENTATION STATISTICS PAGE</a:t>
                      </a:r>
                      <a:endParaRPr lang="en-IN" sz="3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796298"/>
                  </a:ext>
                </a:extLst>
              </a:tr>
              <a:tr h="292961"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extLst>
                  <a:ext uri="{0D108BD9-81ED-4DB2-BD59-A6C34878D82A}">
                    <a16:rowId xmlns:a16="http://schemas.microsoft.com/office/drawing/2014/main" val="2504614226"/>
                  </a:ext>
                </a:extLst>
              </a:tr>
              <a:tr h="497118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IN" sz="1800" u="none" strike="noStrike" dirty="0">
                          <a:effectLst/>
                        </a:rPr>
                        <a:t>STATE SURVEY DETAILS</a:t>
                      </a:r>
                      <a:endParaRPr lang="en-IN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9753957"/>
                  </a:ext>
                </a:extLst>
              </a:tr>
              <a:tr h="292961"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extLst>
                  <a:ext uri="{0D108BD9-81ED-4DB2-BD59-A6C34878D82A}">
                    <a16:rowId xmlns:a16="http://schemas.microsoft.com/office/drawing/2014/main" val="111772214"/>
                  </a:ext>
                </a:extLst>
              </a:tr>
              <a:tr h="120846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300" u="none" strike="noStrike">
                          <a:effectLst/>
                        </a:rPr>
                        <a:t>ITEM</a:t>
                      </a:r>
                      <a:endParaRPr lang="en-IN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300" u="none" strike="noStrike">
                          <a:effectLst/>
                        </a:rPr>
                        <a:t>Target Number </a:t>
                      </a:r>
                      <a:endParaRPr lang="en-IN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300" u="none" strike="noStrike">
                          <a:effectLst/>
                        </a:rPr>
                        <a:t>January/ July</a:t>
                      </a:r>
                      <a:endParaRPr lang="en-IN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300" u="none" strike="noStrike">
                          <a:effectLst/>
                        </a:rPr>
                        <a:t>Feburary/August</a:t>
                      </a:r>
                      <a:endParaRPr lang="en-IN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300" u="none" strike="noStrike">
                          <a:effectLst/>
                        </a:rPr>
                        <a:t>March/ September</a:t>
                      </a:r>
                      <a:endParaRPr lang="en-IN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300" u="none" strike="noStrike">
                          <a:effectLst/>
                        </a:rPr>
                        <a:t>April/ October</a:t>
                      </a:r>
                      <a:endParaRPr lang="en-IN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300" u="none" strike="noStrike">
                          <a:effectLst/>
                        </a:rPr>
                        <a:t>May/ November</a:t>
                      </a:r>
                      <a:endParaRPr lang="en-IN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300" u="none" strike="noStrike">
                          <a:effectLst/>
                        </a:rPr>
                        <a:t>June/         Decemeber</a:t>
                      </a:r>
                      <a:endParaRPr lang="en-IN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ctr"/>
                </a:tc>
                <a:extLst>
                  <a:ext uri="{0D108BD9-81ED-4DB2-BD59-A6C34878D82A}">
                    <a16:rowId xmlns:a16="http://schemas.microsoft.com/office/drawing/2014/main" val="3997969075"/>
                  </a:ext>
                </a:extLst>
              </a:tr>
              <a:tr h="805643">
                <a:tc>
                  <a:txBody>
                    <a:bodyPr/>
                    <a:lstStyle/>
                    <a:p>
                      <a:pPr algn="l" fontAlgn="b"/>
                      <a:r>
                        <a:rPr lang="en-IN" sz="1300" u="none" strike="noStrike" dirty="0">
                          <a:effectLst/>
                        </a:rPr>
                        <a:t>No of State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9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934" marR="7934" marT="7934" marB="0" anchor="b"/>
                </a:tc>
                <a:extLst>
                  <a:ext uri="{0D108BD9-81ED-4DB2-BD59-A6C34878D82A}">
                    <a16:rowId xmlns:a16="http://schemas.microsoft.com/office/drawing/2014/main" val="1568942081"/>
                  </a:ext>
                </a:extLst>
              </a:tr>
              <a:tr h="384510">
                <a:tc>
                  <a:txBody>
                    <a:bodyPr/>
                    <a:lstStyle/>
                    <a:p>
                      <a:pPr algn="l" fontAlgn="b"/>
                      <a:r>
                        <a:rPr lang="en-IN" sz="1300" u="none" strike="noStrike">
                          <a:effectLst/>
                        </a:rPr>
                        <a:t>No of Zone</a:t>
                      </a:r>
                      <a:endParaRPr lang="en-IN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>
                          <a:effectLst/>
                        </a:rPr>
                        <a:t>8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934" marR="7934" marT="7934" marB="0" anchor="b"/>
                </a:tc>
                <a:extLst>
                  <a:ext uri="{0D108BD9-81ED-4DB2-BD59-A6C34878D82A}">
                    <a16:rowId xmlns:a16="http://schemas.microsoft.com/office/drawing/2014/main" val="887537633"/>
                  </a:ext>
                </a:extLst>
              </a:tr>
              <a:tr h="384510">
                <a:tc>
                  <a:txBody>
                    <a:bodyPr/>
                    <a:lstStyle/>
                    <a:p>
                      <a:pPr algn="l" fontAlgn="b"/>
                      <a:r>
                        <a:rPr lang="en-IN" sz="1300" u="none" strike="noStrike">
                          <a:effectLst/>
                        </a:rPr>
                        <a:t>No of Constituency</a:t>
                      </a:r>
                      <a:endParaRPr lang="en-IN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>
                          <a:effectLst/>
                        </a:rPr>
                        <a:t>86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7934" marR="7934" marT="7934" marB="0" anchor="b"/>
                </a:tc>
                <a:extLst>
                  <a:ext uri="{0D108BD9-81ED-4DB2-BD59-A6C34878D82A}">
                    <a16:rowId xmlns:a16="http://schemas.microsoft.com/office/drawing/2014/main" val="1810857704"/>
                  </a:ext>
                </a:extLst>
              </a:tr>
              <a:tr h="384510">
                <a:tc>
                  <a:txBody>
                    <a:bodyPr/>
                    <a:lstStyle/>
                    <a:p>
                      <a:pPr algn="l" fontAlgn="b"/>
                      <a:r>
                        <a:rPr lang="en-IN" sz="1300" u="none" strike="noStrike">
                          <a:effectLst/>
                        </a:rPr>
                        <a:t>No of Districts </a:t>
                      </a:r>
                      <a:endParaRPr lang="en-IN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>
                          <a:effectLst/>
                        </a:rPr>
                        <a:t>0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extLst>
                  <a:ext uri="{0D108BD9-81ED-4DB2-BD59-A6C34878D82A}">
                    <a16:rowId xmlns:a16="http://schemas.microsoft.com/office/drawing/2014/main" val="1257889399"/>
                  </a:ext>
                </a:extLst>
              </a:tr>
              <a:tr h="384510">
                <a:tc>
                  <a:txBody>
                    <a:bodyPr/>
                    <a:lstStyle/>
                    <a:p>
                      <a:pPr algn="l" fontAlgn="b"/>
                      <a:r>
                        <a:rPr lang="en-IN" sz="1300" u="none" strike="noStrike">
                          <a:effectLst/>
                        </a:rPr>
                        <a:t>No of Assembely Segment</a:t>
                      </a:r>
                      <a:endParaRPr lang="en-IN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708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708</a:t>
                      </a: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708</a:t>
                      </a: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708</a:t>
                      </a: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708</a:t>
                      </a: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708</a:t>
                      </a: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708</a:t>
                      </a:r>
                    </a:p>
                  </a:txBody>
                  <a:tcPr marL="7934" marR="7934" marT="7934" marB="0" anchor="b"/>
                </a:tc>
                <a:extLst>
                  <a:ext uri="{0D108BD9-81ED-4DB2-BD59-A6C34878D82A}">
                    <a16:rowId xmlns:a16="http://schemas.microsoft.com/office/drawing/2014/main" val="2529307070"/>
                  </a:ext>
                </a:extLst>
              </a:tr>
              <a:tr h="384510">
                <a:tc>
                  <a:txBody>
                    <a:bodyPr/>
                    <a:lstStyle/>
                    <a:p>
                      <a:pPr algn="l" fontAlgn="b"/>
                      <a:r>
                        <a:rPr lang="en-IN" sz="1300" u="none" strike="noStrike">
                          <a:effectLst/>
                        </a:rPr>
                        <a:t>No of Taluks</a:t>
                      </a:r>
                      <a:endParaRPr lang="en-IN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>
                          <a:effectLst/>
                        </a:rPr>
                        <a:t>0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extLst>
                  <a:ext uri="{0D108BD9-81ED-4DB2-BD59-A6C34878D82A}">
                    <a16:rowId xmlns:a16="http://schemas.microsoft.com/office/drawing/2014/main" val="1341426536"/>
                  </a:ext>
                </a:extLst>
              </a:tr>
              <a:tr h="384510">
                <a:tc>
                  <a:txBody>
                    <a:bodyPr/>
                    <a:lstStyle/>
                    <a:p>
                      <a:pPr algn="l" fontAlgn="b"/>
                      <a:r>
                        <a:rPr lang="en-IN" sz="1300" u="none" strike="noStrike">
                          <a:effectLst/>
                        </a:rPr>
                        <a:t>No of Village</a:t>
                      </a:r>
                      <a:endParaRPr lang="en-IN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>
                          <a:effectLst/>
                        </a:rPr>
                        <a:t>0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extLst>
                  <a:ext uri="{0D108BD9-81ED-4DB2-BD59-A6C34878D82A}">
                    <a16:rowId xmlns:a16="http://schemas.microsoft.com/office/drawing/2014/main" val="3857783069"/>
                  </a:ext>
                </a:extLst>
              </a:tr>
              <a:tr h="311272"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34" marR="7934" marT="7934" marB="0" anchor="b"/>
                </a:tc>
                <a:extLst>
                  <a:ext uri="{0D108BD9-81ED-4DB2-BD59-A6C34878D82A}">
                    <a16:rowId xmlns:a16="http://schemas.microsoft.com/office/drawing/2014/main" val="3081146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57675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88A3-8227-C740-B6D2-60AC66DFF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59B11C02-326A-AD4C-8353-CC34543ECF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6983693"/>
              </p:ext>
            </p:extLst>
          </p:nvPr>
        </p:nvGraphicFramePr>
        <p:xfrm>
          <a:off x="196529" y="332508"/>
          <a:ext cx="5767854" cy="6338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4760">
                  <a:extLst>
                    <a:ext uri="{9D8B030D-6E8A-4147-A177-3AD203B41FA5}">
                      <a16:colId xmlns:a16="http://schemas.microsoft.com/office/drawing/2014/main" val="1089404565"/>
                    </a:ext>
                  </a:extLst>
                </a:gridCol>
                <a:gridCol w="672619">
                  <a:extLst>
                    <a:ext uri="{9D8B030D-6E8A-4147-A177-3AD203B41FA5}">
                      <a16:colId xmlns:a16="http://schemas.microsoft.com/office/drawing/2014/main" val="189916249"/>
                    </a:ext>
                  </a:extLst>
                </a:gridCol>
                <a:gridCol w="541667">
                  <a:extLst>
                    <a:ext uri="{9D8B030D-6E8A-4147-A177-3AD203B41FA5}">
                      <a16:colId xmlns:a16="http://schemas.microsoft.com/office/drawing/2014/main" val="3034194541"/>
                    </a:ext>
                  </a:extLst>
                </a:gridCol>
                <a:gridCol w="601190">
                  <a:extLst>
                    <a:ext uri="{9D8B030D-6E8A-4147-A177-3AD203B41FA5}">
                      <a16:colId xmlns:a16="http://schemas.microsoft.com/office/drawing/2014/main" val="2246288278"/>
                    </a:ext>
                  </a:extLst>
                </a:gridCol>
                <a:gridCol w="642857">
                  <a:extLst>
                    <a:ext uri="{9D8B030D-6E8A-4147-A177-3AD203B41FA5}">
                      <a16:colId xmlns:a16="http://schemas.microsoft.com/office/drawing/2014/main" val="2201516423"/>
                    </a:ext>
                  </a:extLst>
                </a:gridCol>
                <a:gridCol w="613094">
                  <a:extLst>
                    <a:ext uri="{9D8B030D-6E8A-4147-A177-3AD203B41FA5}">
                      <a16:colId xmlns:a16="http://schemas.microsoft.com/office/drawing/2014/main" val="3762010821"/>
                    </a:ext>
                  </a:extLst>
                </a:gridCol>
                <a:gridCol w="619048">
                  <a:extLst>
                    <a:ext uri="{9D8B030D-6E8A-4147-A177-3AD203B41FA5}">
                      <a16:colId xmlns:a16="http://schemas.microsoft.com/office/drawing/2014/main" val="192897241"/>
                    </a:ext>
                  </a:extLst>
                </a:gridCol>
                <a:gridCol w="672619">
                  <a:extLst>
                    <a:ext uri="{9D8B030D-6E8A-4147-A177-3AD203B41FA5}">
                      <a16:colId xmlns:a16="http://schemas.microsoft.com/office/drawing/2014/main" val="2192940078"/>
                    </a:ext>
                  </a:extLst>
                </a:gridCol>
              </a:tblGrid>
              <a:tr h="676313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2600" u="none" strike="noStrike" dirty="0">
                          <a:effectLst/>
                        </a:rPr>
                        <a:t>PROGRAM 1-5</a:t>
                      </a:r>
                      <a:endParaRPr lang="en-IN" sz="26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58070"/>
                  </a:ext>
                </a:extLst>
              </a:tr>
              <a:tr h="243768"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extLst>
                  <a:ext uri="{0D108BD9-81ED-4DB2-BD59-A6C34878D82A}">
                    <a16:rowId xmlns:a16="http://schemas.microsoft.com/office/drawing/2014/main" val="1716601244"/>
                  </a:ext>
                </a:extLst>
              </a:tr>
              <a:tr h="243768"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 No</a:t>
                      </a: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</a:t>
                      </a: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</a:t>
                      </a: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6810" marR="6810" marT="6810" marB="0" anchor="b"/>
                </a:tc>
                <a:extLst>
                  <a:ext uri="{0D108BD9-81ED-4DB2-BD59-A6C34878D82A}">
                    <a16:rowId xmlns:a16="http://schemas.microsoft.com/office/drawing/2014/main" val="3006021877"/>
                  </a:ext>
                </a:extLst>
              </a:tr>
              <a:tr h="319946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u="none" strike="noStrike" dirty="0">
                          <a:effectLst/>
                        </a:rPr>
                        <a:t>Shadow Parli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86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3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3 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3 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2 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2 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4 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extLst>
                  <a:ext uri="{0D108BD9-81ED-4DB2-BD59-A6C34878D82A}">
                    <a16:rowId xmlns:a16="http://schemas.microsoft.com/office/drawing/2014/main" val="377730256"/>
                  </a:ext>
                </a:extLst>
              </a:tr>
              <a:tr h="319946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u="none" strike="noStrike">
                          <a:effectLst/>
                        </a:rPr>
                        <a:t>TC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708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23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11 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13 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8 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7 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9 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extLst>
                  <a:ext uri="{0D108BD9-81ED-4DB2-BD59-A6C34878D82A}">
                    <a16:rowId xmlns:a16="http://schemas.microsoft.com/office/drawing/2014/main" val="4002857717"/>
                  </a:ext>
                </a:extLst>
              </a:tr>
              <a:tr h="319946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u="none" strike="noStrike">
                          <a:effectLst/>
                        </a:rPr>
                        <a:t>24 Hrs Worship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8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1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extLst>
                  <a:ext uri="{0D108BD9-81ED-4DB2-BD59-A6C34878D82A}">
                    <a16:rowId xmlns:a16="http://schemas.microsoft.com/office/drawing/2014/main" val="2648075153"/>
                  </a:ext>
                </a:extLst>
              </a:tr>
              <a:tr h="319946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u="none" strike="noStrike">
                          <a:effectLst/>
                        </a:rPr>
                        <a:t>Night Prayer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8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7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8 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8 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8 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7 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7 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extLst>
                  <a:ext uri="{0D108BD9-81ED-4DB2-BD59-A6C34878D82A}">
                    <a16:rowId xmlns:a16="http://schemas.microsoft.com/office/drawing/2014/main" val="3238082706"/>
                  </a:ext>
                </a:extLst>
              </a:tr>
              <a:tr h="319946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u="none" strike="noStrike">
                          <a:effectLst/>
                        </a:rPr>
                        <a:t>Morning Prayer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86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14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13 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13 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13 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11 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11 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extLst>
                  <a:ext uri="{0D108BD9-81ED-4DB2-BD59-A6C34878D82A}">
                    <a16:rowId xmlns:a16="http://schemas.microsoft.com/office/drawing/2014/main" val="1468990386"/>
                  </a:ext>
                </a:extLst>
              </a:tr>
              <a:tr h="243768"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extLst>
                  <a:ext uri="{0D108BD9-81ED-4DB2-BD59-A6C34878D82A}">
                    <a16:rowId xmlns:a16="http://schemas.microsoft.com/office/drawing/2014/main" val="3460043708"/>
                  </a:ext>
                </a:extLst>
              </a:tr>
              <a:tr h="259005"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extLst>
                  <a:ext uri="{0D108BD9-81ED-4DB2-BD59-A6C34878D82A}">
                    <a16:rowId xmlns:a16="http://schemas.microsoft.com/office/drawing/2014/main" val="3509355171"/>
                  </a:ext>
                </a:extLst>
              </a:tr>
              <a:tr h="497306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900" u="none" strike="noStrike" dirty="0">
                          <a:effectLst/>
                        </a:rPr>
                        <a:t>PERCENTAGE TABLE</a:t>
                      </a:r>
                      <a:endParaRPr lang="en-IN" sz="19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983189"/>
                  </a:ext>
                </a:extLst>
              </a:tr>
              <a:tr h="243768"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extLst>
                  <a:ext uri="{0D108BD9-81ED-4DB2-BD59-A6C34878D82A}">
                    <a16:rowId xmlns:a16="http://schemas.microsoft.com/office/drawing/2014/main" val="1541565540"/>
                  </a:ext>
                </a:extLst>
              </a:tr>
              <a:tr h="243768">
                <a:tc>
                  <a:txBody>
                    <a:bodyPr/>
                    <a:lstStyle/>
                    <a:p>
                      <a:pPr algn="r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</a:t>
                      </a: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</a:t>
                      </a: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6810" marR="6810" marT="6810" marB="0" anchor="b"/>
                </a:tc>
                <a:extLst>
                  <a:ext uri="{0D108BD9-81ED-4DB2-BD59-A6C34878D82A}">
                    <a16:rowId xmlns:a16="http://schemas.microsoft.com/office/drawing/2014/main" val="1366991409"/>
                  </a:ext>
                </a:extLst>
              </a:tr>
              <a:tr h="319946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u="none" strike="noStrike" dirty="0">
                          <a:effectLst/>
                        </a:rPr>
                        <a:t>Shadow Parli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 dirty="0">
                          <a:effectLst/>
                        </a:rPr>
                        <a:t>100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3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 dirty="0">
                          <a:effectLst/>
                        </a:rPr>
                        <a:t>0</a:t>
                      </a:r>
                      <a:endParaRPr lang="en-IN" sz="11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extLst>
                  <a:ext uri="{0D108BD9-81ED-4DB2-BD59-A6C34878D82A}">
                    <a16:rowId xmlns:a16="http://schemas.microsoft.com/office/drawing/2014/main" val="3927672664"/>
                  </a:ext>
                </a:extLst>
              </a:tr>
              <a:tr h="319946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u="none" strike="noStrike">
                          <a:effectLst/>
                        </a:rPr>
                        <a:t>TC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100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3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extLst>
                  <a:ext uri="{0D108BD9-81ED-4DB2-BD59-A6C34878D82A}">
                    <a16:rowId xmlns:a16="http://schemas.microsoft.com/office/drawing/2014/main" val="4159408853"/>
                  </a:ext>
                </a:extLst>
              </a:tr>
              <a:tr h="319946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u="none" strike="noStrike">
                          <a:effectLst/>
                        </a:rPr>
                        <a:t>24 Hrs Worship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100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13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extLst>
                  <a:ext uri="{0D108BD9-81ED-4DB2-BD59-A6C34878D82A}">
                    <a16:rowId xmlns:a16="http://schemas.microsoft.com/office/drawing/2014/main" val="1283468102"/>
                  </a:ext>
                </a:extLst>
              </a:tr>
              <a:tr h="319946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u="none" strike="noStrike">
                          <a:effectLst/>
                        </a:rPr>
                        <a:t>Night Prayer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100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88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extLst>
                  <a:ext uri="{0D108BD9-81ED-4DB2-BD59-A6C34878D82A}">
                    <a16:rowId xmlns:a16="http://schemas.microsoft.com/office/drawing/2014/main" val="1385519771"/>
                  </a:ext>
                </a:extLst>
              </a:tr>
              <a:tr h="319946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u="none" strike="noStrike">
                          <a:effectLst/>
                        </a:rPr>
                        <a:t>Morning Prayer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100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16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u="none" strike="noStrike">
                          <a:effectLst/>
                        </a:rPr>
                        <a:t>0</a:t>
                      </a:r>
                      <a:endParaRPr lang="en-IN" sz="11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extLst>
                  <a:ext uri="{0D108BD9-81ED-4DB2-BD59-A6C34878D82A}">
                    <a16:rowId xmlns:a16="http://schemas.microsoft.com/office/drawing/2014/main" val="2253051830"/>
                  </a:ext>
                </a:extLst>
              </a:tr>
              <a:tr h="243768"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extLst>
                  <a:ext uri="{0D108BD9-81ED-4DB2-BD59-A6C34878D82A}">
                    <a16:rowId xmlns:a16="http://schemas.microsoft.com/office/drawing/2014/main" val="2840724495"/>
                  </a:ext>
                </a:extLst>
              </a:tr>
              <a:tr h="243768"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10" marR="6810" marT="6810" marB="0" anchor="b"/>
                </a:tc>
                <a:extLst>
                  <a:ext uri="{0D108BD9-81ED-4DB2-BD59-A6C34878D82A}">
                    <a16:rowId xmlns:a16="http://schemas.microsoft.com/office/drawing/2014/main" val="2679525453"/>
                  </a:ext>
                </a:extLst>
              </a:tr>
            </a:tbl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4E34147-0C0A-C44C-8A61-600F220CBB1D}"/>
              </a:ext>
            </a:extLst>
          </p:cNvPr>
          <p:cNvGraphicFramePr>
            <a:graphicFrameLocks/>
          </p:cNvGraphicFramePr>
          <p:nvPr/>
        </p:nvGraphicFramePr>
        <p:xfrm>
          <a:off x="6113606" y="1093644"/>
          <a:ext cx="5835939" cy="5086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40124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023E9-608D-1943-A9B7-A0F0EAFB2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35AD7E1-572D-3745-B813-D8A53336BE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0381522"/>
              </p:ext>
            </p:extLst>
          </p:nvPr>
        </p:nvGraphicFramePr>
        <p:xfrm>
          <a:off x="174170" y="185056"/>
          <a:ext cx="5921829" cy="65205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2262">
                  <a:extLst>
                    <a:ext uri="{9D8B030D-6E8A-4147-A177-3AD203B41FA5}">
                      <a16:colId xmlns:a16="http://schemas.microsoft.com/office/drawing/2014/main" val="2624984946"/>
                    </a:ext>
                  </a:extLst>
                </a:gridCol>
                <a:gridCol w="690574">
                  <a:extLst>
                    <a:ext uri="{9D8B030D-6E8A-4147-A177-3AD203B41FA5}">
                      <a16:colId xmlns:a16="http://schemas.microsoft.com/office/drawing/2014/main" val="82857908"/>
                    </a:ext>
                  </a:extLst>
                </a:gridCol>
                <a:gridCol w="556126">
                  <a:extLst>
                    <a:ext uri="{9D8B030D-6E8A-4147-A177-3AD203B41FA5}">
                      <a16:colId xmlns:a16="http://schemas.microsoft.com/office/drawing/2014/main" val="1851982557"/>
                    </a:ext>
                  </a:extLst>
                </a:gridCol>
                <a:gridCol w="617239">
                  <a:extLst>
                    <a:ext uri="{9D8B030D-6E8A-4147-A177-3AD203B41FA5}">
                      <a16:colId xmlns:a16="http://schemas.microsoft.com/office/drawing/2014/main" val="816509696"/>
                    </a:ext>
                  </a:extLst>
                </a:gridCol>
                <a:gridCol w="660019">
                  <a:extLst>
                    <a:ext uri="{9D8B030D-6E8A-4147-A177-3AD203B41FA5}">
                      <a16:colId xmlns:a16="http://schemas.microsoft.com/office/drawing/2014/main" val="3287112475"/>
                    </a:ext>
                  </a:extLst>
                </a:gridCol>
                <a:gridCol w="629461">
                  <a:extLst>
                    <a:ext uri="{9D8B030D-6E8A-4147-A177-3AD203B41FA5}">
                      <a16:colId xmlns:a16="http://schemas.microsoft.com/office/drawing/2014/main" val="1178941386"/>
                    </a:ext>
                  </a:extLst>
                </a:gridCol>
                <a:gridCol w="635574">
                  <a:extLst>
                    <a:ext uri="{9D8B030D-6E8A-4147-A177-3AD203B41FA5}">
                      <a16:colId xmlns:a16="http://schemas.microsoft.com/office/drawing/2014/main" val="1062853993"/>
                    </a:ext>
                  </a:extLst>
                </a:gridCol>
                <a:gridCol w="690574">
                  <a:extLst>
                    <a:ext uri="{9D8B030D-6E8A-4147-A177-3AD203B41FA5}">
                      <a16:colId xmlns:a16="http://schemas.microsoft.com/office/drawing/2014/main" val="493583919"/>
                    </a:ext>
                  </a:extLst>
                </a:gridCol>
              </a:tblGrid>
              <a:tr h="751043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2800" u="none" strike="noStrike" dirty="0">
                          <a:effectLst/>
                        </a:rPr>
                        <a:t>PROGRAM 6-10</a:t>
                      </a:r>
                      <a:endParaRPr lang="en-IN" sz="28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8254590"/>
                  </a:ext>
                </a:extLst>
              </a:tr>
              <a:tr h="272347"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extLst>
                  <a:ext uri="{0D108BD9-81ED-4DB2-BD59-A6C34878D82A}">
                    <a16:rowId xmlns:a16="http://schemas.microsoft.com/office/drawing/2014/main" val="2128901864"/>
                  </a:ext>
                </a:extLst>
              </a:tr>
              <a:tr h="272347">
                <a:tc>
                  <a:txBody>
                    <a:bodyPr/>
                    <a:lstStyle/>
                    <a:p>
                      <a:pPr algn="r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 No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7379" marR="7379" marT="7379" marB="0" anchor="b"/>
                </a:tc>
                <a:extLst>
                  <a:ext uri="{0D108BD9-81ED-4DB2-BD59-A6C34878D82A}">
                    <a16:rowId xmlns:a16="http://schemas.microsoft.com/office/drawing/2014/main" val="3085041860"/>
                  </a:ext>
                </a:extLst>
              </a:tr>
              <a:tr h="357456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>
                          <a:effectLst/>
                        </a:rPr>
                        <a:t>FRP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708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2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2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0 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extLst>
                  <a:ext uri="{0D108BD9-81ED-4DB2-BD59-A6C34878D82A}">
                    <a16:rowId xmlns:a16="http://schemas.microsoft.com/office/drawing/2014/main" val="1514855906"/>
                  </a:ext>
                </a:extLst>
              </a:tr>
              <a:tr h="357456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 dirty="0">
                          <a:effectLst/>
                        </a:rPr>
                        <a:t>JSP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708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2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1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2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0 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extLst>
                  <a:ext uri="{0D108BD9-81ED-4DB2-BD59-A6C34878D82A}">
                    <a16:rowId xmlns:a16="http://schemas.microsoft.com/office/drawing/2014/main" val="3051421232"/>
                  </a:ext>
                </a:extLst>
              </a:tr>
              <a:tr h="357456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>
                          <a:effectLst/>
                        </a:rPr>
                        <a:t>Financial Discipline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86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2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0 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0 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0 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extLst>
                  <a:ext uri="{0D108BD9-81ED-4DB2-BD59-A6C34878D82A}">
                    <a16:rowId xmlns:a16="http://schemas.microsoft.com/office/drawing/2014/main" val="4130136383"/>
                  </a:ext>
                </a:extLst>
              </a:tr>
              <a:tr h="357456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>
                          <a:effectLst/>
                        </a:rPr>
                        <a:t>Hospitality School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86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0 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extLst>
                  <a:ext uri="{0D108BD9-81ED-4DB2-BD59-A6C34878D82A}">
                    <a16:rowId xmlns:a16="http://schemas.microsoft.com/office/drawing/2014/main" val="406303033"/>
                  </a:ext>
                </a:extLst>
              </a:tr>
              <a:tr h="357456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>
                          <a:effectLst/>
                        </a:rPr>
                        <a:t>Healing School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708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1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1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2 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extLst>
                  <a:ext uri="{0D108BD9-81ED-4DB2-BD59-A6C34878D82A}">
                    <a16:rowId xmlns:a16="http://schemas.microsoft.com/office/drawing/2014/main" val="3543087743"/>
                  </a:ext>
                </a:extLst>
              </a:tr>
              <a:tr h="272347"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extLst>
                  <a:ext uri="{0D108BD9-81ED-4DB2-BD59-A6C34878D82A}">
                    <a16:rowId xmlns:a16="http://schemas.microsoft.com/office/drawing/2014/main" val="3232564645"/>
                  </a:ext>
                </a:extLst>
              </a:tr>
              <a:tr h="289368"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extLst>
                  <a:ext uri="{0D108BD9-81ED-4DB2-BD59-A6C34878D82A}">
                    <a16:rowId xmlns:a16="http://schemas.microsoft.com/office/drawing/2014/main" val="404590033"/>
                  </a:ext>
                </a:extLst>
              </a:tr>
              <a:tr h="543842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2000" u="none" strike="noStrike" dirty="0">
                          <a:effectLst/>
                        </a:rPr>
                        <a:t>PERCENTAGE TABLE</a:t>
                      </a:r>
                      <a:endParaRPr lang="en-IN" sz="20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924777"/>
                  </a:ext>
                </a:extLst>
              </a:tr>
              <a:tr h="272347"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 No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7379" marR="7379" marT="7379" marB="0" anchor="b"/>
                </a:tc>
                <a:extLst>
                  <a:ext uri="{0D108BD9-81ED-4DB2-BD59-A6C34878D82A}">
                    <a16:rowId xmlns:a16="http://schemas.microsoft.com/office/drawing/2014/main" val="3476910648"/>
                  </a:ext>
                </a:extLst>
              </a:tr>
              <a:tr h="357456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>
                          <a:effectLst/>
                        </a:rPr>
                        <a:t>FRP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100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extLst>
                  <a:ext uri="{0D108BD9-81ED-4DB2-BD59-A6C34878D82A}">
                    <a16:rowId xmlns:a16="http://schemas.microsoft.com/office/drawing/2014/main" val="3802296846"/>
                  </a:ext>
                </a:extLst>
              </a:tr>
              <a:tr h="357456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>
                          <a:effectLst/>
                        </a:rPr>
                        <a:t>JSP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100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extLst>
                  <a:ext uri="{0D108BD9-81ED-4DB2-BD59-A6C34878D82A}">
                    <a16:rowId xmlns:a16="http://schemas.microsoft.com/office/drawing/2014/main" val="3470007305"/>
                  </a:ext>
                </a:extLst>
              </a:tr>
              <a:tr h="357456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>
                          <a:effectLst/>
                        </a:rPr>
                        <a:t>Financial Discipline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100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extLst>
                  <a:ext uri="{0D108BD9-81ED-4DB2-BD59-A6C34878D82A}">
                    <a16:rowId xmlns:a16="http://schemas.microsoft.com/office/drawing/2014/main" val="2909734948"/>
                  </a:ext>
                </a:extLst>
              </a:tr>
              <a:tr h="357456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>
                          <a:effectLst/>
                        </a:rPr>
                        <a:t>Hospitality School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100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extLst>
                  <a:ext uri="{0D108BD9-81ED-4DB2-BD59-A6C34878D82A}">
                    <a16:rowId xmlns:a16="http://schemas.microsoft.com/office/drawing/2014/main" val="2038307589"/>
                  </a:ext>
                </a:extLst>
              </a:tr>
              <a:tr h="357456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>
                          <a:effectLst/>
                        </a:rPr>
                        <a:t>Healing School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100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0</a:t>
                      </a:r>
                      <a:endParaRPr lang="en-IN" sz="12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extLst>
                  <a:ext uri="{0D108BD9-81ED-4DB2-BD59-A6C34878D82A}">
                    <a16:rowId xmlns:a16="http://schemas.microsoft.com/office/drawing/2014/main" val="1341066003"/>
                  </a:ext>
                </a:extLst>
              </a:tr>
              <a:tr h="272347"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79" marR="7379" marT="7379" marB="0" anchor="b"/>
                </a:tc>
                <a:extLst>
                  <a:ext uri="{0D108BD9-81ED-4DB2-BD59-A6C34878D82A}">
                    <a16:rowId xmlns:a16="http://schemas.microsoft.com/office/drawing/2014/main" val="4047501432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C5199E6-196D-1C45-87A8-E2D049BAEC98}"/>
              </a:ext>
            </a:extLst>
          </p:cNvPr>
          <p:cNvGraphicFramePr>
            <a:graphicFrameLocks/>
          </p:cNvGraphicFramePr>
          <p:nvPr/>
        </p:nvGraphicFramePr>
        <p:xfrm>
          <a:off x="6393997" y="934358"/>
          <a:ext cx="4927146" cy="4867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641100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B7DE0-ED94-3040-80A3-2C414EE05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4434DB3-5132-BC4B-B4D6-F801AD29F5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0253144"/>
              </p:ext>
            </p:extLst>
          </p:nvPr>
        </p:nvGraphicFramePr>
        <p:xfrm>
          <a:off x="163287" y="119743"/>
          <a:ext cx="5998027" cy="65784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60820">
                  <a:extLst>
                    <a:ext uri="{9D8B030D-6E8A-4147-A177-3AD203B41FA5}">
                      <a16:colId xmlns:a16="http://schemas.microsoft.com/office/drawing/2014/main" val="198907019"/>
                    </a:ext>
                  </a:extLst>
                </a:gridCol>
                <a:gridCol w="699460">
                  <a:extLst>
                    <a:ext uri="{9D8B030D-6E8A-4147-A177-3AD203B41FA5}">
                      <a16:colId xmlns:a16="http://schemas.microsoft.com/office/drawing/2014/main" val="4031481786"/>
                    </a:ext>
                  </a:extLst>
                </a:gridCol>
                <a:gridCol w="563282">
                  <a:extLst>
                    <a:ext uri="{9D8B030D-6E8A-4147-A177-3AD203B41FA5}">
                      <a16:colId xmlns:a16="http://schemas.microsoft.com/office/drawing/2014/main" val="3263838639"/>
                    </a:ext>
                  </a:extLst>
                </a:gridCol>
                <a:gridCol w="625181">
                  <a:extLst>
                    <a:ext uri="{9D8B030D-6E8A-4147-A177-3AD203B41FA5}">
                      <a16:colId xmlns:a16="http://schemas.microsoft.com/office/drawing/2014/main" val="1819567551"/>
                    </a:ext>
                  </a:extLst>
                </a:gridCol>
                <a:gridCol w="668511">
                  <a:extLst>
                    <a:ext uri="{9D8B030D-6E8A-4147-A177-3AD203B41FA5}">
                      <a16:colId xmlns:a16="http://schemas.microsoft.com/office/drawing/2014/main" val="3525823921"/>
                    </a:ext>
                  </a:extLst>
                </a:gridCol>
                <a:gridCol w="637561">
                  <a:extLst>
                    <a:ext uri="{9D8B030D-6E8A-4147-A177-3AD203B41FA5}">
                      <a16:colId xmlns:a16="http://schemas.microsoft.com/office/drawing/2014/main" val="3339709084"/>
                    </a:ext>
                  </a:extLst>
                </a:gridCol>
                <a:gridCol w="643752">
                  <a:extLst>
                    <a:ext uri="{9D8B030D-6E8A-4147-A177-3AD203B41FA5}">
                      <a16:colId xmlns:a16="http://schemas.microsoft.com/office/drawing/2014/main" val="3713346299"/>
                    </a:ext>
                  </a:extLst>
                </a:gridCol>
                <a:gridCol w="699460">
                  <a:extLst>
                    <a:ext uri="{9D8B030D-6E8A-4147-A177-3AD203B41FA5}">
                      <a16:colId xmlns:a16="http://schemas.microsoft.com/office/drawing/2014/main" val="3719757928"/>
                    </a:ext>
                  </a:extLst>
                </a:gridCol>
              </a:tblGrid>
              <a:tr h="724046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2700" u="none" strike="noStrike">
                          <a:effectLst/>
                        </a:rPr>
                        <a:t>PROGRAM 11-15</a:t>
                      </a:r>
                      <a:endParaRPr lang="en-IN" sz="27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9354366"/>
                  </a:ext>
                </a:extLst>
              </a:tr>
              <a:tr h="262027"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extLst>
                  <a:ext uri="{0D108BD9-81ED-4DB2-BD59-A6C34878D82A}">
                    <a16:rowId xmlns:a16="http://schemas.microsoft.com/office/drawing/2014/main" val="1331579975"/>
                  </a:ext>
                </a:extLst>
              </a:tr>
              <a:tr h="262027"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 No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7379" marR="7379" marT="7379" marB="0" anchor="b"/>
                </a:tc>
                <a:extLst>
                  <a:ext uri="{0D108BD9-81ED-4DB2-BD59-A6C34878D82A}">
                    <a16:rowId xmlns:a16="http://schemas.microsoft.com/office/drawing/2014/main" val="110658210"/>
                  </a:ext>
                </a:extLst>
              </a:tr>
              <a:tr h="343908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>
                          <a:effectLst/>
                        </a:rPr>
                        <a:t>FRP 2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86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2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1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2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0 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extLst>
                  <a:ext uri="{0D108BD9-81ED-4DB2-BD59-A6C34878D82A}">
                    <a16:rowId xmlns:a16="http://schemas.microsoft.com/office/drawing/2014/main" val="3125152808"/>
                  </a:ext>
                </a:extLst>
              </a:tr>
              <a:tr h="343908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>
                          <a:effectLst/>
                        </a:rPr>
                        <a:t>JSP 2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86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0 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0 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extLst>
                  <a:ext uri="{0D108BD9-81ED-4DB2-BD59-A6C34878D82A}">
                    <a16:rowId xmlns:a16="http://schemas.microsoft.com/office/drawing/2014/main" val="1388189855"/>
                  </a:ext>
                </a:extLst>
              </a:tr>
              <a:tr h="343908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>
                          <a:effectLst/>
                        </a:rPr>
                        <a:t>Family Counselling Team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9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1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1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1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1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1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extLst>
                  <a:ext uri="{0D108BD9-81ED-4DB2-BD59-A6C34878D82A}">
                    <a16:rowId xmlns:a16="http://schemas.microsoft.com/office/drawing/2014/main" val="1934619426"/>
                  </a:ext>
                </a:extLst>
              </a:tr>
              <a:tr h="343908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>
                          <a:effectLst/>
                        </a:rPr>
                        <a:t>Fellowship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9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extLst>
                  <a:ext uri="{0D108BD9-81ED-4DB2-BD59-A6C34878D82A}">
                    <a16:rowId xmlns:a16="http://schemas.microsoft.com/office/drawing/2014/main" val="3412545435"/>
                  </a:ext>
                </a:extLst>
              </a:tr>
              <a:tr h="343908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>
                          <a:effectLst/>
                        </a:rPr>
                        <a:t>IT Wing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9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0 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extLst>
                  <a:ext uri="{0D108BD9-81ED-4DB2-BD59-A6C34878D82A}">
                    <a16:rowId xmlns:a16="http://schemas.microsoft.com/office/drawing/2014/main" val="4214696114"/>
                  </a:ext>
                </a:extLst>
              </a:tr>
              <a:tr h="343908">
                <a:tc>
                  <a:txBody>
                    <a:bodyPr/>
                    <a:lstStyle/>
                    <a:p>
                      <a:pPr algn="l" fontAlgn="b"/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extLst>
                  <a:ext uri="{0D108BD9-81ED-4DB2-BD59-A6C34878D82A}">
                    <a16:rowId xmlns:a16="http://schemas.microsoft.com/office/drawing/2014/main" val="3070782419"/>
                  </a:ext>
                </a:extLst>
              </a:tr>
              <a:tr h="360285">
                <a:tc>
                  <a:txBody>
                    <a:bodyPr/>
                    <a:lstStyle/>
                    <a:p>
                      <a:pPr algn="l" fontAlgn="b"/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extLst>
                  <a:ext uri="{0D108BD9-81ED-4DB2-BD59-A6C34878D82A}">
                    <a16:rowId xmlns:a16="http://schemas.microsoft.com/office/drawing/2014/main" val="2955807280"/>
                  </a:ext>
                </a:extLst>
              </a:tr>
              <a:tr h="523231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900" u="none" strike="noStrike">
                          <a:effectLst/>
                        </a:rPr>
                        <a:t>PERCENTAGE TABLE</a:t>
                      </a:r>
                      <a:endParaRPr lang="en-IN" sz="19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324955"/>
                  </a:ext>
                </a:extLst>
              </a:tr>
              <a:tr h="262027"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 No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7379" marR="7379" marT="7379" marB="0" anchor="b"/>
                </a:tc>
                <a:extLst>
                  <a:ext uri="{0D108BD9-81ED-4DB2-BD59-A6C34878D82A}">
                    <a16:rowId xmlns:a16="http://schemas.microsoft.com/office/drawing/2014/main" val="1881495768"/>
                  </a:ext>
                </a:extLst>
              </a:tr>
              <a:tr h="343908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>
                          <a:effectLst/>
                        </a:rPr>
                        <a:t>FRP 2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100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2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extLst>
                  <a:ext uri="{0D108BD9-81ED-4DB2-BD59-A6C34878D82A}">
                    <a16:rowId xmlns:a16="http://schemas.microsoft.com/office/drawing/2014/main" val="526136594"/>
                  </a:ext>
                </a:extLst>
              </a:tr>
              <a:tr h="343908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>
                          <a:effectLst/>
                        </a:rPr>
                        <a:t>JSP 2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100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extLst>
                  <a:ext uri="{0D108BD9-81ED-4DB2-BD59-A6C34878D82A}">
                    <a16:rowId xmlns:a16="http://schemas.microsoft.com/office/drawing/2014/main" val="1472468963"/>
                  </a:ext>
                </a:extLst>
              </a:tr>
              <a:tr h="343908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>
                          <a:effectLst/>
                        </a:rPr>
                        <a:t>Family Counselling Team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100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11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extLst>
                  <a:ext uri="{0D108BD9-81ED-4DB2-BD59-A6C34878D82A}">
                    <a16:rowId xmlns:a16="http://schemas.microsoft.com/office/drawing/2014/main" val="1647056378"/>
                  </a:ext>
                </a:extLst>
              </a:tr>
              <a:tr h="343908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>
                          <a:effectLst/>
                        </a:rPr>
                        <a:t>Fellowship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100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extLst>
                  <a:ext uri="{0D108BD9-81ED-4DB2-BD59-A6C34878D82A}">
                    <a16:rowId xmlns:a16="http://schemas.microsoft.com/office/drawing/2014/main" val="1413664676"/>
                  </a:ext>
                </a:extLst>
              </a:tr>
              <a:tr h="343908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>
                          <a:effectLst/>
                        </a:rPr>
                        <a:t>IT Wing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100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extLst>
                  <a:ext uri="{0D108BD9-81ED-4DB2-BD59-A6C34878D82A}">
                    <a16:rowId xmlns:a16="http://schemas.microsoft.com/office/drawing/2014/main" val="3038527108"/>
                  </a:ext>
                </a:extLst>
              </a:tr>
              <a:tr h="343908">
                <a:tc>
                  <a:txBody>
                    <a:bodyPr/>
                    <a:lstStyle/>
                    <a:p>
                      <a:pPr algn="l" fontAlgn="b"/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1" marR="7101" marT="7101" marB="0" anchor="b"/>
                </a:tc>
                <a:extLst>
                  <a:ext uri="{0D108BD9-81ED-4DB2-BD59-A6C34878D82A}">
                    <a16:rowId xmlns:a16="http://schemas.microsoft.com/office/drawing/2014/main" val="1086912366"/>
                  </a:ext>
                </a:extLst>
              </a:tr>
            </a:tbl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F5042C5-6291-BC43-AA3B-8638DC88F015}"/>
              </a:ext>
            </a:extLst>
          </p:cNvPr>
          <p:cNvGraphicFramePr>
            <a:graphicFrameLocks/>
          </p:cNvGraphicFramePr>
          <p:nvPr/>
        </p:nvGraphicFramePr>
        <p:xfrm>
          <a:off x="6313715" y="881961"/>
          <a:ext cx="5595258" cy="529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39534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B9ED7-8995-3449-A371-E69F06A19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04AD319-016C-B94D-9E54-1036480E48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2833523"/>
              </p:ext>
            </p:extLst>
          </p:nvPr>
        </p:nvGraphicFramePr>
        <p:xfrm>
          <a:off x="141514" y="195943"/>
          <a:ext cx="5965371" cy="64878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52866">
                  <a:extLst>
                    <a:ext uri="{9D8B030D-6E8A-4147-A177-3AD203B41FA5}">
                      <a16:colId xmlns:a16="http://schemas.microsoft.com/office/drawing/2014/main" val="2044355138"/>
                    </a:ext>
                  </a:extLst>
                </a:gridCol>
                <a:gridCol w="695653">
                  <a:extLst>
                    <a:ext uri="{9D8B030D-6E8A-4147-A177-3AD203B41FA5}">
                      <a16:colId xmlns:a16="http://schemas.microsoft.com/office/drawing/2014/main" val="2847489182"/>
                    </a:ext>
                  </a:extLst>
                </a:gridCol>
                <a:gridCol w="560215">
                  <a:extLst>
                    <a:ext uri="{9D8B030D-6E8A-4147-A177-3AD203B41FA5}">
                      <a16:colId xmlns:a16="http://schemas.microsoft.com/office/drawing/2014/main" val="1740852364"/>
                    </a:ext>
                  </a:extLst>
                </a:gridCol>
                <a:gridCol w="621778">
                  <a:extLst>
                    <a:ext uri="{9D8B030D-6E8A-4147-A177-3AD203B41FA5}">
                      <a16:colId xmlns:a16="http://schemas.microsoft.com/office/drawing/2014/main" val="1456358652"/>
                    </a:ext>
                  </a:extLst>
                </a:gridCol>
                <a:gridCol w="664871">
                  <a:extLst>
                    <a:ext uri="{9D8B030D-6E8A-4147-A177-3AD203B41FA5}">
                      <a16:colId xmlns:a16="http://schemas.microsoft.com/office/drawing/2014/main" val="1647040290"/>
                    </a:ext>
                  </a:extLst>
                </a:gridCol>
                <a:gridCol w="634089">
                  <a:extLst>
                    <a:ext uri="{9D8B030D-6E8A-4147-A177-3AD203B41FA5}">
                      <a16:colId xmlns:a16="http://schemas.microsoft.com/office/drawing/2014/main" val="2520014943"/>
                    </a:ext>
                  </a:extLst>
                </a:gridCol>
                <a:gridCol w="640246">
                  <a:extLst>
                    <a:ext uri="{9D8B030D-6E8A-4147-A177-3AD203B41FA5}">
                      <a16:colId xmlns:a16="http://schemas.microsoft.com/office/drawing/2014/main" val="3329139249"/>
                    </a:ext>
                  </a:extLst>
                </a:gridCol>
                <a:gridCol w="695653">
                  <a:extLst>
                    <a:ext uri="{9D8B030D-6E8A-4147-A177-3AD203B41FA5}">
                      <a16:colId xmlns:a16="http://schemas.microsoft.com/office/drawing/2014/main" val="2019079029"/>
                    </a:ext>
                  </a:extLst>
                </a:gridCol>
              </a:tblGrid>
              <a:tr h="568240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2100" u="none" strike="noStrike" dirty="0">
                          <a:effectLst/>
                        </a:rPr>
                        <a:t>PROGRAM 16-208</a:t>
                      </a:r>
                      <a:endParaRPr lang="en-IN" sz="21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29455"/>
                  </a:ext>
                </a:extLst>
              </a:tr>
              <a:tr h="206867"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extLst>
                  <a:ext uri="{0D108BD9-81ED-4DB2-BD59-A6C34878D82A}">
                    <a16:rowId xmlns:a16="http://schemas.microsoft.com/office/drawing/2014/main" val="336123801"/>
                  </a:ext>
                </a:extLst>
              </a:tr>
              <a:tr h="206867"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 No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7379" marR="7379" marT="7379" marB="0" anchor="b"/>
                </a:tc>
                <a:extLst>
                  <a:ext uri="{0D108BD9-81ED-4DB2-BD59-A6C34878D82A}">
                    <a16:rowId xmlns:a16="http://schemas.microsoft.com/office/drawing/2014/main" val="1875754980"/>
                  </a:ext>
                </a:extLst>
              </a:tr>
              <a:tr h="271514">
                <a:tc>
                  <a:txBody>
                    <a:bodyPr/>
                    <a:lstStyle/>
                    <a:p>
                      <a:pPr algn="l" fontAlgn="b"/>
                      <a:r>
                        <a:rPr lang="en-IN" sz="900" u="none" strike="noStrike">
                          <a:effectLst/>
                        </a:rPr>
                        <a:t>CBS</a:t>
                      </a:r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10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8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8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8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8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8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8 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extLst>
                  <a:ext uri="{0D108BD9-81ED-4DB2-BD59-A6C34878D82A}">
                    <a16:rowId xmlns:a16="http://schemas.microsoft.com/office/drawing/2014/main" val="1150553447"/>
                  </a:ext>
                </a:extLst>
              </a:tr>
              <a:tr h="271514">
                <a:tc>
                  <a:txBody>
                    <a:bodyPr/>
                    <a:lstStyle/>
                    <a:p>
                      <a:pPr algn="l" fontAlgn="b"/>
                      <a:r>
                        <a:rPr lang="en-IN" sz="900" u="none" strike="noStrike">
                          <a:effectLst/>
                        </a:rPr>
                        <a:t>Daniel Academy</a:t>
                      </a:r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10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8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8 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8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8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8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8 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extLst>
                  <a:ext uri="{0D108BD9-81ED-4DB2-BD59-A6C34878D82A}">
                    <a16:rowId xmlns:a16="http://schemas.microsoft.com/office/drawing/2014/main" val="2403200623"/>
                  </a:ext>
                </a:extLst>
              </a:tr>
              <a:tr h="506179">
                <a:tc>
                  <a:txBody>
                    <a:bodyPr/>
                    <a:lstStyle/>
                    <a:p>
                      <a:pPr algn="l" fontAlgn="b"/>
                      <a:r>
                        <a:rPr lang="en-IN" sz="900" u="none" strike="noStrike">
                          <a:effectLst/>
                        </a:rPr>
                        <a:t>Marriage and Funeral Service</a:t>
                      </a:r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10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8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8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8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8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8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8 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extLst>
                  <a:ext uri="{0D108BD9-81ED-4DB2-BD59-A6C34878D82A}">
                    <a16:rowId xmlns:a16="http://schemas.microsoft.com/office/drawing/2014/main" val="1409205516"/>
                  </a:ext>
                </a:extLst>
              </a:tr>
              <a:tr h="506179">
                <a:tc>
                  <a:txBody>
                    <a:bodyPr/>
                    <a:lstStyle/>
                    <a:p>
                      <a:pPr algn="l" fontAlgn="b"/>
                      <a:r>
                        <a:rPr lang="en-IN" sz="900" u="none" strike="noStrike">
                          <a:effectLst/>
                        </a:rPr>
                        <a:t>Solving Six Problem of State</a:t>
                      </a:r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6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1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3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3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3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5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5 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extLst>
                  <a:ext uri="{0D108BD9-81ED-4DB2-BD59-A6C34878D82A}">
                    <a16:rowId xmlns:a16="http://schemas.microsoft.com/office/drawing/2014/main" val="1656878590"/>
                  </a:ext>
                </a:extLst>
              </a:tr>
              <a:tr h="506179">
                <a:tc>
                  <a:txBody>
                    <a:bodyPr/>
                    <a:lstStyle/>
                    <a:p>
                      <a:pPr algn="l" fontAlgn="b"/>
                      <a:r>
                        <a:rPr lang="en-IN" sz="900" u="none" strike="noStrike">
                          <a:effectLst/>
                        </a:rPr>
                        <a:t>SLA Meetings for Constituency</a:t>
                      </a:r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86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0 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</a:rPr>
                        <a:t> 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</a:rPr>
                        <a:t>0 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extLst>
                  <a:ext uri="{0D108BD9-81ED-4DB2-BD59-A6C34878D82A}">
                    <a16:rowId xmlns:a16="http://schemas.microsoft.com/office/drawing/2014/main" val="4032681549"/>
                  </a:ext>
                </a:extLst>
              </a:tr>
              <a:tr h="271514"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extLst>
                  <a:ext uri="{0D108BD9-81ED-4DB2-BD59-A6C34878D82A}">
                    <a16:rowId xmlns:a16="http://schemas.microsoft.com/office/drawing/2014/main" val="2846640840"/>
                  </a:ext>
                </a:extLst>
              </a:tr>
              <a:tr h="284442"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extLst>
                  <a:ext uri="{0D108BD9-81ED-4DB2-BD59-A6C34878D82A}">
                    <a16:rowId xmlns:a16="http://schemas.microsoft.com/office/drawing/2014/main" val="4067951343"/>
                  </a:ext>
                </a:extLst>
              </a:tr>
              <a:tr h="413089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500" u="none" strike="noStrike">
                          <a:effectLst/>
                        </a:rPr>
                        <a:t>PERCENTAGE TABLE</a:t>
                      </a:r>
                      <a:endParaRPr lang="en-IN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697430"/>
                  </a:ext>
                </a:extLst>
              </a:tr>
              <a:tr h="206867"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 No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7379" marR="7379" marT="73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7379" marR="7379" marT="7379" marB="0" anchor="b"/>
                </a:tc>
                <a:extLst>
                  <a:ext uri="{0D108BD9-81ED-4DB2-BD59-A6C34878D82A}">
                    <a16:rowId xmlns:a16="http://schemas.microsoft.com/office/drawing/2014/main" val="379143580"/>
                  </a:ext>
                </a:extLst>
              </a:tr>
              <a:tr h="271514">
                <a:tc>
                  <a:txBody>
                    <a:bodyPr/>
                    <a:lstStyle/>
                    <a:p>
                      <a:pPr algn="l" fontAlgn="b"/>
                      <a:r>
                        <a:rPr lang="en-IN" sz="900" u="none" strike="noStrike">
                          <a:effectLst/>
                        </a:rPr>
                        <a:t>CBS</a:t>
                      </a:r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100</a:t>
                      </a:r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80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extLst>
                  <a:ext uri="{0D108BD9-81ED-4DB2-BD59-A6C34878D82A}">
                    <a16:rowId xmlns:a16="http://schemas.microsoft.com/office/drawing/2014/main" val="2283819322"/>
                  </a:ext>
                </a:extLst>
              </a:tr>
              <a:tr h="271514">
                <a:tc>
                  <a:txBody>
                    <a:bodyPr/>
                    <a:lstStyle/>
                    <a:p>
                      <a:pPr algn="l" fontAlgn="b"/>
                      <a:r>
                        <a:rPr lang="en-IN" sz="900" u="none" strike="noStrike">
                          <a:effectLst/>
                        </a:rPr>
                        <a:t>Daniel Academy</a:t>
                      </a:r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100</a:t>
                      </a:r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80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extLst>
                  <a:ext uri="{0D108BD9-81ED-4DB2-BD59-A6C34878D82A}">
                    <a16:rowId xmlns:a16="http://schemas.microsoft.com/office/drawing/2014/main" val="2775641493"/>
                  </a:ext>
                </a:extLst>
              </a:tr>
              <a:tr h="506179">
                <a:tc>
                  <a:txBody>
                    <a:bodyPr/>
                    <a:lstStyle/>
                    <a:p>
                      <a:pPr algn="l" fontAlgn="b"/>
                      <a:r>
                        <a:rPr lang="en-IN" sz="900" u="none" strike="noStrike">
                          <a:effectLst/>
                        </a:rPr>
                        <a:t>Marriage and Funeral Service</a:t>
                      </a:r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100</a:t>
                      </a:r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80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extLst>
                  <a:ext uri="{0D108BD9-81ED-4DB2-BD59-A6C34878D82A}">
                    <a16:rowId xmlns:a16="http://schemas.microsoft.com/office/drawing/2014/main" val="2021037724"/>
                  </a:ext>
                </a:extLst>
              </a:tr>
              <a:tr h="506179">
                <a:tc>
                  <a:txBody>
                    <a:bodyPr/>
                    <a:lstStyle/>
                    <a:p>
                      <a:pPr algn="l" fontAlgn="b"/>
                      <a:r>
                        <a:rPr lang="en-IN" sz="900" u="none" strike="noStrike">
                          <a:effectLst/>
                        </a:rPr>
                        <a:t>Solving Six Problem of State</a:t>
                      </a:r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100</a:t>
                      </a:r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17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extLst>
                  <a:ext uri="{0D108BD9-81ED-4DB2-BD59-A6C34878D82A}">
                    <a16:rowId xmlns:a16="http://schemas.microsoft.com/office/drawing/2014/main" val="3493569040"/>
                  </a:ext>
                </a:extLst>
              </a:tr>
              <a:tr h="506179">
                <a:tc>
                  <a:txBody>
                    <a:bodyPr/>
                    <a:lstStyle/>
                    <a:p>
                      <a:pPr algn="l" fontAlgn="b"/>
                      <a:r>
                        <a:rPr lang="en-IN" sz="900" u="none" strike="noStrike">
                          <a:effectLst/>
                        </a:rPr>
                        <a:t>SLA Meetings for Constituency</a:t>
                      </a:r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100</a:t>
                      </a:r>
                      <a:endParaRPr lang="en-IN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900" u="none" strike="noStrike">
                          <a:effectLst/>
                        </a:rPr>
                        <a:t>0</a:t>
                      </a:r>
                      <a:endParaRPr lang="en-IN" sz="9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extLst>
                  <a:ext uri="{0D108BD9-81ED-4DB2-BD59-A6C34878D82A}">
                    <a16:rowId xmlns:a16="http://schemas.microsoft.com/office/drawing/2014/main" val="1353249927"/>
                  </a:ext>
                </a:extLst>
              </a:tr>
              <a:tr h="206867"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0" marR="5630" marT="5630" marB="0" anchor="b"/>
                </a:tc>
                <a:extLst>
                  <a:ext uri="{0D108BD9-81ED-4DB2-BD59-A6C34878D82A}">
                    <a16:rowId xmlns:a16="http://schemas.microsoft.com/office/drawing/2014/main" val="1684680409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87A72FC-A09B-3445-B194-6D0D071A1736}"/>
              </a:ext>
            </a:extLst>
          </p:cNvPr>
          <p:cNvGraphicFramePr>
            <a:graphicFrameLocks/>
          </p:cNvGraphicFramePr>
          <p:nvPr/>
        </p:nvGraphicFramePr>
        <p:xfrm>
          <a:off x="6402978" y="936389"/>
          <a:ext cx="5059680" cy="4745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68161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42E5B-A1D1-1346-A3FC-83113C115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B5F039B-5382-C441-8F46-D705F39746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2298" y="476655"/>
            <a:ext cx="10885251" cy="5953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7704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C52A3-2793-B043-9830-D807F1347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69A0FF8-2C48-4B47-ADFC-5E11BA35E0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1754" y="496110"/>
            <a:ext cx="10778246" cy="5846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322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blog.troopchurch.com/wp-content/uploads/2020/07/aoj-300x3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8940" y="566394"/>
            <a:ext cx="1828800" cy="18288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3290" y="792535"/>
            <a:ext cx="9212826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relaxedInset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IN" sz="8800" b="1" dirty="0">
                <a:ln/>
                <a:solidFill>
                  <a:srgbClr val="00B050"/>
                </a:solidFill>
              </a:rPr>
              <a:t>NORTH REGION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9753" y="2560769"/>
            <a:ext cx="1053491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6000" b="1" dirty="0">
                <a:ln w="9525">
                  <a:solidFill>
                    <a:srgbClr val="0070C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</a:rPr>
              <a:t>STATEWISE</a:t>
            </a:r>
          </a:p>
          <a:p>
            <a:pPr algn="ctr"/>
            <a:r>
              <a:rPr lang="en-IN" sz="6000" b="1" dirty="0">
                <a:ln w="9525">
                  <a:solidFill>
                    <a:srgbClr val="0070C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</a:rPr>
              <a:t>GIFT SCHOOLS &amp; AOJO CONDUCTED</a:t>
            </a:r>
          </a:p>
        </p:txBody>
      </p:sp>
    </p:spTree>
    <p:extLst>
      <p:ext uri="{BB962C8B-B14F-4D97-AF65-F5344CB8AC3E}">
        <p14:creationId xmlns:p14="http://schemas.microsoft.com/office/powerpoint/2010/main" val="3374266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2" y="-3"/>
          <a:ext cx="12191976" cy="6858003"/>
        </p:xfrm>
        <a:graphic>
          <a:graphicData uri="http://schemas.openxmlformats.org/drawingml/2006/table">
            <a:tbl>
              <a:tblPr/>
              <a:tblGrid>
                <a:gridCol w="2450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</a:tblGrid>
              <a:tr h="356513">
                <a:tc>
                  <a:txBody>
                    <a:bodyPr/>
                    <a:lstStyle/>
                    <a:p>
                      <a:pPr algn="l" fontAlgn="b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June-22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102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302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Disipline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3025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Disipline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3025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Haryana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3025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49619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8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49619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Uttarakhand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13025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13025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Ladakh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</a:t>
                      </a:r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Disipline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99046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" y="0"/>
          <a:ext cx="12191976" cy="6857999"/>
        </p:xfrm>
        <a:graphic>
          <a:graphicData uri="http://schemas.openxmlformats.org/drawingml/2006/table">
            <a:tbl>
              <a:tblPr/>
              <a:tblGrid>
                <a:gridCol w="2450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269776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  <a:gridCol w="44450">
                  <a:extLst>
                    <a:ext uri="{9D8B030D-6E8A-4147-A177-3AD203B41FA5}">
                      <a16:colId xmlns:a16="http://schemas.microsoft.com/office/drawing/2014/main" val="2518998493"/>
                    </a:ext>
                  </a:extLst>
                </a:gridCol>
              </a:tblGrid>
              <a:tr h="369251">
                <a:tc>
                  <a:txBody>
                    <a:bodyPr/>
                    <a:lstStyle/>
                    <a:p>
                      <a:pPr algn="l" fontAlgn="b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2"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Demo Slide-22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683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IN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3551">
                <a:tc>
                  <a:txBody>
                    <a:bodyPr/>
                    <a:lstStyle/>
                    <a:p>
                      <a:pPr algn="l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8502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 (Submitted)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Discipline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8502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Haryana (Submited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Discipline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endParaRPr lang="en-IN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8502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8502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38502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Utrakhand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Disipline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38502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Disipline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38502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Ladakh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Disipline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7857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-9" y="-2"/>
          <a:ext cx="12193933" cy="7193530"/>
        </p:xfrm>
        <a:graphic>
          <a:graphicData uri="http://schemas.openxmlformats.org/drawingml/2006/table">
            <a:tbl>
              <a:tblPr/>
              <a:tblGrid>
                <a:gridCol w="232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4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81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7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7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80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80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811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5841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829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1805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5780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1805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7829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7991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0811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4786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5780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9756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7829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3793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57809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67748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58417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407504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42478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83688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357808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357809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327991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426654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271951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  <a:gridCol w="45441">
                  <a:extLst>
                    <a:ext uri="{9D8B030D-6E8A-4147-A177-3AD203B41FA5}">
                      <a16:colId xmlns:a16="http://schemas.microsoft.com/office/drawing/2014/main" val="2174768817"/>
                    </a:ext>
                  </a:extLst>
                </a:gridCol>
              </a:tblGrid>
              <a:tr h="44801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GIFT SCHOOLS &amp; OTHER AOJ OPERATIONS JANUARY 2022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623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IN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549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 (3)</a:t>
                      </a:r>
                    </a:p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Night Prayer: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Worship School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From 6- 13 Jan 9:30pm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BFF From 10- 10 Feb 3pm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@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SMP &amp; SMLA Meeting 8/1/22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Bff continue 3pm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FRP level 2: From 18- 26 Jan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(Pune) 9pm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Continue Bff &amp; FRP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3548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 (5)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Night Prayer: 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 29- 6 Jan 2pm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FRP 1 From 10- 15 Jan 2pm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Worship School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From 11-18 Jan 7pm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From 18- 24 Jan 2pm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FRP level 2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From 24-29 Jan 2pm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IN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@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Shadow Parli           Meeting 31/1/22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3486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Haryana (3)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Night Prayer: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FRP level 1- 12- 20 Jan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Prophecy 1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21- 28 Jan 2- 4pm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BFF 31 Jan onwards            4pm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6714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7963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889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Utrakhand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33997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6369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Ladakh 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1968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-9" y="-2"/>
          <a:ext cx="12193933" cy="7246787"/>
        </p:xfrm>
        <a:graphic>
          <a:graphicData uri="http://schemas.openxmlformats.org/drawingml/2006/table">
            <a:tbl>
              <a:tblPr/>
              <a:tblGrid>
                <a:gridCol w="232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4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81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7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7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80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80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811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5841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829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1805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5780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1805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7829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7991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0811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4786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5780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9756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7829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3793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57809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67748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58417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407504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42478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83688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357808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357809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327991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426654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271951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  <a:gridCol w="45441">
                  <a:extLst>
                    <a:ext uri="{9D8B030D-6E8A-4147-A177-3AD203B41FA5}">
                      <a16:colId xmlns:a16="http://schemas.microsoft.com/office/drawing/2014/main" val="2174768817"/>
                    </a:ext>
                  </a:extLst>
                </a:gridCol>
              </a:tblGrid>
              <a:tr h="44801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GIFT SCHOOLS &amp; OTHER AOJ OPERATIONS FEBRUARY 2022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623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IN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549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 (2)</a:t>
                      </a:r>
                    </a:p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Night Prayer: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BFF</a:t>
                      </a:r>
                    </a:p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From 10 Jan- 14 Feb 3pm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Family Building </a:t>
                      </a:r>
                    </a:p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 21- 26 Feb 3pm</a:t>
                      </a:r>
                    </a:p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3548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 (4)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Night Prayer: 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FRP level 2 </a:t>
                      </a:r>
                    </a:p>
                    <a:p>
                      <a:pPr algn="l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From 27Jan- 5Feb 2pm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Healing Level 2 </a:t>
                      </a:r>
                    </a:p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From 7- 12 Feb 2pm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 </a:t>
                      </a:r>
                    </a:p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From 15- 27 Feb 2pm</a:t>
                      </a:r>
                    </a:p>
                    <a:p>
                      <a:pPr algn="ctr" fontAlgn="ctr"/>
                      <a:endParaRPr lang="en-IN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Worship School </a:t>
                      </a:r>
                    </a:p>
                    <a:p>
                      <a:pPr algn="l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16- 23 Feb 6:30pm</a:t>
                      </a:r>
                    </a:p>
                    <a:p>
                      <a:pPr algn="l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IN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@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Shadow Parli Meeting  23/2/22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3486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Haryana (1)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Night Prayer: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BFF </a:t>
                      </a:r>
                    </a:p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From 31 Jan- 8 Mar 4pm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continuing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continuing</a:t>
                      </a:r>
                    </a:p>
                    <a:p>
                      <a:pPr algn="l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en-IN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@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Shadow Parli Meeting      </a:t>
                      </a:r>
                    </a:p>
                    <a:p>
                      <a:pPr algn="l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22/2/22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BFF continuing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6714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endParaRPr lang="en-IN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7963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889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Utrakhand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33997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 (2)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FRP 1 </a:t>
                      </a:r>
                    </a:p>
                    <a:p>
                      <a:pPr algn="ctr" fontAlgn="ctr"/>
                      <a:r>
                        <a:rPr lang="en-IN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From 8- 14 Feb 7pm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 </a:t>
                      </a:r>
                    </a:p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 17- 24 Feb 7pm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endParaRPr lang="en-IN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6369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Ladakh (1)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FRP ! </a:t>
                      </a:r>
                    </a:p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 21- 27 Feb 7pm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687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-9" y="-2"/>
          <a:ext cx="12193933" cy="7193530"/>
        </p:xfrm>
        <a:graphic>
          <a:graphicData uri="http://schemas.openxmlformats.org/drawingml/2006/table">
            <a:tbl>
              <a:tblPr/>
              <a:tblGrid>
                <a:gridCol w="232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4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81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7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7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80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80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811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5841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829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1805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5780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1805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7829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7991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0811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4786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5780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9756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7829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3793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57809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67748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58417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407504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42478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83688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357808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357809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327991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426654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271951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  <a:gridCol w="45441">
                  <a:extLst>
                    <a:ext uri="{9D8B030D-6E8A-4147-A177-3AD203B41FA5}">
                      <a16:colId xmlns:a16="http://schemas.microsoft.com/office/drawing/2014/main" val="2174768817"/>
                    </a:ext>
                  </a:extLst>
                </a:gridCol>
              </a:tblGrid>
              <a:tr h="44801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GIFT SCHOOLS &amp; OTHER AOJ OPERATIONS MARCH 2022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623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IN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549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 (2)</a:t>
                      </a:r>
                    </a:p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Night Prayer: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Prophesy Level 1 (3-5pm0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2.3.22- 10.3.22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Prophesy Level 2 (2-4pm0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16.3.22- 22.3.22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JSP/799/hi/2022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3548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 (3)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Night Prayer: 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Discipline (2-4pm)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02.3.22- 09.3.22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JFD/784/HI/2022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Prophecy Level 1 (6:30- 8pm)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JSP/789/HI/2022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 School (2-4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DSW/797/HI/2022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en-IN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@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Shadow Parli         30/3/22 (5-6:30pm)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3486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Haryana (3)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Night Prayer: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BFF  (4:30- 7pm)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31.3.22- 07.3.22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Family Building (4-6pm)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21.3.22- 28.3.22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Discipline (4-6pm)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21.3.22- 28.3.22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n-IN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@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Shadow Parli          29/3/22 (12-1:30pm)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6714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7963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889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Utrakhand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33997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 (2)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BFF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01.3.22-18.3.22</a:t>
                      </a:r>
                    </a:p>
                    <a:p>
                      <a:pPr algn="ctr" fontAlgn="ctr"/>
                      <a:endParaRPr lang="en-IN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21.3.22- 26.3.22</a:t>
                      </a:r>
                    </a:p>
                    <a:p>
                      <a:pPr algn="ctr" fontAlgn="ctr"/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6369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Ladakh (1)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 (7-9pm)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03.3.22- 13.3.22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061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-9" y="-2"/>
          <a:ext cx="12193933" cy="7193530"/>
        </p:xfrm>
        <a:graphic>
          <a:graphicData uri="http://schemas.openxmlformats.org/drawingml/2006/table">
            <a:tbl>
              <a:tblPr/>
              <a:tblGrid>
                <a:gridCol w="232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4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81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7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7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80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80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811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5841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829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1805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5780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1805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7829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7991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0811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4786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5780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9756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7829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3793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57809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67748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58417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407504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42478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83688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357808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357809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327991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426654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271951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  <a:gridCol w="45441">
                  <a:extLst>
                    <a:ext uri="{9D8B030D-6E8A-4147-A177-3AD203B41FA5}">
                      <a16:colId xmlns:a16="http://schemas.microsoft.com/office/drawing/2014/main" val="2174768817"/>
                    </a:ext>
                  </a:extLst>
                </a:gridCol>
              </a:tblGrid>
              <a:tr h="44801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GIFT SCHOOLS &amp; OTHER AOJ OPERATIONS APRIL 2022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623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IN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549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 (3)</a:t>
                      </a:r>
                    </a:p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Night Prayer: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Healing Level 1 (3-5pm)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28.3.22- 3.4.22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Healing Level 2 (3-5pm)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06.4.22- 13.4.22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FRP Level 1 (3-5pm)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14.4.22 till 22.4.22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3548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 (2)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Night Prayer: 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Hospitality School  (2-4pm)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01.4.22- 09.4.22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Prophecy Level 1 (6:30- 8pm)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11.4.22 till 16.4.22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en-IN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@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Shadow Parli         30/4/22 (5-6:30pm)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3486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Haryana (2)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Night Prayer: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Worship School  (2-4pm)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30.3.22- 05.4.22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 (4-6pm)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20.4.22- 26.4.22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6714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7963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889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Utrakhand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33997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 (1)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Worship School  (7-9pm)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12.4.22-18.4.22</a:t>
                      </a:r>
                    </a:p>
                    <a:p>
                      <a:pPr algn="ctr" fontAlgn="ctr"/>
                      <a:endParaRPr lang="en-IN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6369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Ladakh (1)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Family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bBuilding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(5-6pm)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27.3.22- 23.4.22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6327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-9" y="-2"/>
          <a:ext cx="12193933" cy="7193530"/>
        </p:xfrm>
        <a:graphic>
          <a:graphicData uri="http://schemas.openxmlformats.org/drawingml/2006/table">
            <a:tbl>
              <a:tblPr/>
              <a:tblGrid>
                <a:gridCol w="232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4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81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7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7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80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80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811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5841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829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1805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5780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1805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7829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7991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0811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4786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5780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9756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7829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3793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57809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67748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58417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407504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42478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83688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357808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357809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327991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426654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271951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  <a:gridCol w="45441">
                  <a:extLst>
                    <a:ext uri="{9D8B030D-6E8A-4147-A177-3AD203B41FA5}">
                      <a16:colId xmlns:a16="http://schemas.microsoft.com/office/drawing/2014/main" val="2174768817"/>
                    </a:ext>
                  </a:extLst>
                </a:gridCol>
              </a:tblGrid>
              <a:tr h="44801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GIFT SCHOOLS &amp; OTHER AOJ OPERATIONS May 2022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623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IN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549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 (2)</a:t>
                      </a:r>
                    </a:p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Night Prayer: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Worship School (3-5pm)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05.5.22- 11.5.22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FRP 2 (3-5pm)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16.5.22- 24.5.22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3548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 (3)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Night Prayer: 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FRP 1 (2-4pm)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03.5.22- 09.5.22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FRP 2  (2- 4pm)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11.5.22 till 16.5.22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1 (2-4pm)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23.5.22- 30.5.22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en-IN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@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Shadow Parli         30/4/22 (2-4pm)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3486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Haryana (3)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Night Prayer: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Healing 2  (4-6pm)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02.5.22- 08.5.22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FRP 1 (3-5pm)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09.5.22- 15.5.22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FRP 2 (3-5pm)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23.5.22- 30.5.22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6714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7963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889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Utrakhand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33997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 (1)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FRP 2  (8-9;30pm)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25.5.22-30.5.22</a:t>
                      </a:r>
                    </a:p>
                    <a:p>
                      <a:pPr algn="ctr" fontAlgn="ctr"/>
                      <a:endParaRPr lang="en-IN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6369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Ladakh (1)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3894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288012"/>
              </p:ext>
            </p:extLst>
          </p:nvPr>
        </p:nvGraphicFramePr>
        <p:xfrm>
          <a:off x="-9" y="-2"/>
          <a:ext cx="12193933" cy="7193530"/>
        </p:xfrm>
        <a:graphic>
          <a:graphicData uri="http://schemas.openxmlformats.org/drawingml/2006/table">
            <a:tbl>
              <a:tblPr/>
              <a:tblGrid>
                <a:gridCol w="232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4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81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7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7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80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80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811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5841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829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1805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5780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1805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7829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7991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0811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4786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5780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9756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7829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3793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57809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67748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58417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407504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42478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83688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357808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357809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327991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426654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271951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  <a:gridCol w="45441">
                  <a:extLst>
                    <a:ext uri="{9D8B030D-6E8A-4147-A177-3AD203B41FA5}">
                      <a16:colId xmlns:a16="http://schemas.microsoft.com/office/drawing/2014/main" val="2174768817"/>
                    </a:ext>
                  </a:extLst>
                </a:gridCol>
              </a:tblGrid>
              <a:tr h="44801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GIFT SCHOOLS &amp; OTHER AOJ OPERATIONS JUNE 2022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623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IN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549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 (4)</a:t>
                      </a:r>
                    </a:p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Night Prayer: 2</a:t>
                      </a:r>
                    </a:p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BFF PHYSICAL </a:t>
                      </a:r>
                      <a:r>
                        <a:rPr lang="en-IN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@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Prophecy level 1 (3-5pm)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27.5.22- 03.6.22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Family Building (3-5pm)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07.5.22- 11.5.22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Healing Level 1 (3-5pm)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16.6.22-23.6.22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IN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@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BFF PHYSICAL</a:t>
                      </a:r>
                      <a:b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26.6.22- 2.7.22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3548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 (2)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Night Prayer: 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2 (2-4pm)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07.6.22- 13.6.22</a:t>
                      </a:r>
                    </a:p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David School of Worship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(3- 5pm)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17.6.22 till 23.6.22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en-IN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@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Shadow Parli         30/4/22 (2-4pm)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3486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Haryana (1)</a:t>
                      </a:r>
                    </a:p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Night Prayer: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  (4-6pm)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7.6.22- 13.5.22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@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Shadow Parli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4.6.22 (4-5.30pm)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6714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7963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889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Utrakhand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33997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 (1)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Healing Level 2  (8-9;30pm)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1.6.22-8.6.22</a:t>
                      </a:r>
                    </a:p>
                    <a:p>
                      <a:pPr algn="ctr" fontAlgn="ctr"/>
                      <a:endParaRPr lang="en-IN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6369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Ladakh </a:t>
                      </a:r>
                    </a:p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4400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3782</Words>
  <Application>Microsoft Macintosh PowerPoint</Application>
  <PresentationFormat>Widescreen</PresentationFormat>
  <Paragraphs>1798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Calibri</vt:lpstr>
      <vt:lpstr>Calibri Light</vt:lpstr>
      <vt:lpstr>Office Theme</vt:lpstr>
      <vt:lpstr>NORTH REGION  BRIEF &amp; COMPILED PRAISE REPORT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TARGETS: GIVEN AS PER THE 20 POINT PROGRAMME</vt:lpstr>
      <vt:lpstr>NORTH REGION </vt:lpstr>
      <vt:lpstr>PowerPoint Presentation</vt:lpstr>
      <vt:lpstr>PowerPoint Presentation</vt:lpstr>
      <vt:lpstr> NORTH REGION GIFT SCHOOL &amp; AOJ OPERATIONS &amp; 20 POINT IMPLIMENTATION PLAN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 REGION 20 POINT IMPLIMENTATION PLAN </dc:title>
  <dc:creator>gita jessi</dc:creator>
  <cp:lastModifiedBy>gita jessi</cp:lastModifiedBy>
  <cp:revision>15</cp:revision>
  <dcterms:created xsi:type="dcterms:W3CDTF">2022-02-08T14:42:06Z</dcterms:created>
  <dcterms:modified xsi:type="dcterms:W3CDTF">2022-07-08T11:59:23Z</dcterms:modified>
</cp:coreProperties>
</file>