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673" r:id="rId4"/>
    <p:sldId id="268" r:id="rId5"/>
    <p:sldId id="269" r:id="rId6"/>
    <p:sldId id="260" r:id="rId7"/>
    <p:sldId id="679" r:id="rId8"/>
    <p:sldId id="680" r:id="rId9"/>
    <p:sldId id="270" r:id="rId10"/>
    <p:sldId id="658" r:id="rId11"/>
    <p:sldId id="659" r:id="rId12"/>
    <p:sldId id="670" r:id="rId13"/>
    <p:sldId id="660" r:id="rId14"/>
    <p:sldId id="661" r:id="rId15"/>
    <p:sldId id="662" r:id="rId16"/>
    <p:sldId id="671" r:id="rId17"/>
    <p:sldId id="663" r:id="rId18"/>
    <p:sldId id="667" r:id="rId19"/>
    <p:sldId id="668" r:id="rId20"/>
    <p:sldId id="672" r:id="rId21"/>
    <p:sldId id="675" r:id="rId22"/>
    <p:sldId id="676" r:id="rId23"/>
    <p:sldId id="678" r:id="rId24"/>
    <p:sldId id="259" r:id="rId25"/>
    <p:sldId id="674" r:id="rId26"/>
    <p:sldId id="653" r:id="rId27"/>
    <p:sldId id="654" r:id="rId28"/>
    <p:sldId id="265"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5"/>
    <p:restoredTop sz="94674"/>
  </p:normalViewPr>
  <p:slideViewPr>
    <p:cSldViewPr snapToGrid="0">
      <p:cViewPr varScale="1">
        <p:scale>
          <a:sx n="124" d="100"/>
          <a:sy n="124" d="100"/>
        </p:scale>
        <p:origin x="3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363341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16794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330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17708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378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339710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1611962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23090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74661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t>10/07/22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23940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12A9D-771A-4773-9FC2-A2FCCEFB2C65}" type="datetimeFigureOut">
              <a:rPr lang="en-IN" smtClean="0"/>
              <a:t>10/07/22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387005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12A9D-771A-4773-9FC2-A2FCCEFB2C65}" type="datetimeFigureOut">
              <a:rPr lang="en-IN" smtClean="0"/>
              <a:t>10/07/22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300195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12A9D-771A-4773-9FC2-A2FCCEFB2C65}" type="datetimeFigureOut">
              <a:rPr lang="en-IN" smtClean="0"/>
              <a:t>10/07/22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77218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2A9D-771A-4773-9FC2-A2FCCEFB2C65}" type="datetimeFigureOut">
              <a:rPr lang="en-IN" smtClean="0"/>
              <a:t>10/07/22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292349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12A9D-771A-4773-9FC2-A2FCCEFB2C65}" type="datetimeFigureOut">
              <a:rPr lang="en-IN" smtClean="0"/>
              <a:t>10/07/22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429170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12A9D-771A-4773-9FC2-A2FCCEFB2C65}" type="datetimeFigureOut">
              <a:rPr lang="en-IN" smtClean="0"/>
              <a:t>10/07/22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t>‹#›</a:t>
            </a:fld>
            <a:endParaRPr lang="en-IN"/>
          </a:p>
        </p:txBody>
      </p:sp>
    </p:spTree>
    <p:extLst>
      <p:ext uri="{BB962C8B-B14F-4D97-AF65-F5344CB8AC3E}">
        <p14:creationId xmlns:p14="http://schemas.microsoft.com/office/powerpoint/2010/main" val="211463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412A9D-771A-4773-9FC2-A2FCCEFB2C65}" type="datetimeFigureOut">
              <a:rPr lang="en-IN" smtClean="0"/>
              <a:t>10/07/22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9D5D20-8655-4B7A-9F81-ED89A38D10D2}" type="slidenum">
              <a:rPr lang="en-IN" smtClean="0"/>
              <a:t>‹#›</a:t>
            </a:fld>
            <a:endParaRPr lang="en-IN"/>
          </a:p>
        </p:txBody>
      </p:sp>
    </p:spTree>
    <p:extLst>
      <p:ext uri="{BB962C8B-B14F-4D97-AF65-F5344CB8AC3E}">
        <p14:creationId xmlns:p14="http://schemas.microsoft.com/office/powerpoint/2010/main" val="4037933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4411361" y="654908"/>
            <a:ext cx="5424617" cy="3095021"/>
          </a:xfrm>
        </p:spPr>
        <p:txBody>
          <a:bodyPr/>
          <a:lstStyle/>
          <a:p>
            <a:pPr algn="ctr"/>
            <a:r>
              <a:rPr lang="en-IN" dirty="0"/>
              <a:t>NORTH REGION</a:t>
            </a:r>
            <a:br>
              <a:rPr lang="en-IN" dirty="0"/>
            </a:br>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4683211" y="4609070"/>
            <a:ext cx="4695567" cy="1360493"/>
          </a:xfrm>
        </p:spPr>
        <p:txBody>
          <a:bodyPr>
            <a:normAutofit/>
          </a:bodyPr>
          <a:lstStyle/>
          <a:p>
            <a:pPr algn="ctr"/>
            <a:r>
              <a:rPr lang="en-IN" sz="4400" dirty="0"/>
              <a:t>MAY - JUNE 2022</a:t>
            </a:r>
          </a:p>
        </p:txBody>
      </p:sp>
      <p:pic>
        <p:nvPicPr>
          <p:cNvPr id="4" name="Picture 3">
            <a:extLst>
              <a:ext uri="{FF2B5EF4-FFF2-40B4-BE49-F238E27FC236}">
                <a16:creationId xmlns:a16="http://schemas.microsoft.com/office/drawing/2014/main" id="{4FDF90B3-5CED-764F-1C8D-6DC3D8FE06EB}"/>
              </a:ext>
            </a:extLst>
          </p:cNvPr>
          <p:cNvPicPr>
            <a:picLocks noChangeAspect="1"/>
          </p:cNvPicPr>
          <p:nvPr/>
        </p:nvPicPr>
        <p:blipFill>
          <a:blip r:embed="rId2"/>
          <a:stretch>
            <a:fillRect/>
          </a:stretch>
        </p:blipFill>
        <p:spPr>
          <a:xfrm>
            <a:off x="716692" y="558870"/>
            <a:ext cx="3620529" cy="5681291"/>
          </a:xfrm>
          <a:prstGeom prst="rect">
            <a:avLst/>
          </a:prstGeom>
        </p:spPr>
      </p:pic>
    </p:spTree>
    <p:extLst>
      <p:ext uri="{BB962C8B-B14F-4D97-AF65-F5344CB8AC3E}">
        <p14:creationId xmlns:p14="http://schemas.microsoft.com/office/powerpoint/2010/main" val="339166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1301584" y="1931541"/>
            <a:ext cx="7766936" cy="1153524"/>
          </a:xfrm>
        </p:spPr>
        <p:txBody>
          <a:bodyPr/>
          <a:lstStyle/>
          <a:p>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2774022" y="3616503"/>
            <a:ext cx="4715840" cy="2126751"/>
          </a:xfrm>
        </p:spPr>
        <p:txBody>
          <a:bodyPr>
            <a:normAutofit fontScale="92500"/>
          </a:bodyPr>
          <a:lstStyle/>
          <a:p>
            <a:pPr algn="ctr"/>
            <a:r>
              <a:rPr lang="en-IN" sz="4800" dirty="0"/>
              <a:t>May-June Report</a:t>
            </a:r>
          </a:p>
          <a:p>
            <a:pPr algn="ctr"/>
            <a:r>
              <a:rPr lang="en-IN" sz="4800" dirty="0">
                <a:solidFill>
                  <a:srgbClr val="FF0000"/>
                </a:solidFill>
              </a:rPr>
              <a:t>Haryana</a:t>
            </a:r>
          </a:p>
        </p:txBody>
      </p:sp>
    </p:spTree>
    <p:extLst>
      <p:ext uri="{BB962C8B-B14F-4D97-AF65-F5344CB8AC3E}">
        <p14:creationId xmlns:p14="http://schemas.microsoft.com/office/powerpoint/2010/main" val="165436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731634"/>
          </a:xfrm>
        </p:spPr>
        <p:txBody>
          <a:bodyPr>
            <a:normAutofit fontScale="90000"/>
          </a:bodyPr>
          <a:lstStyle/>
          <a:p>
            <a:r>
              <a:rPr lang="en-IN" sz="4000" b="1" dirty="0"/>
              <a:t>Activities of SMP &amp; SMLA of Haryana – Jun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455488" y="1065658"/>
            <a:ext cx="10681699" cy="5516880"/>
          </a:xfrm>
        </p:spPr>
        <p:txBody>
          <a:bodyPr>
            <a:normAutofit fontScale="92500" lnSpcReduction="20000"/>
          </a:bodyPr>
          <a:lstStyle/>
          <a:p>
            <a:r>
              <a:rPr lang="en-IN" dirty="0"/>
              <a:t>No of Shadow </a:t>
            </a:r>
            <a:r>
              <a:rPr lang="en-IN" dirty="0" err="1"/>
              <a:t>Parli</a:t>
            </a:r>
            <a:r>
              <a:rPr lang="en-IN" dirty="0"/>
              <a:t> for the State	-	</a:t>
            </a:r>
            <a:r>
              <a:rPr lang="en-IN" dirty="0">
                <a:solidFill>
                  <a:srgbClr val="FF0000"/>
                </a:solidFill>
              </a:rPr>
              <a:t>01</a:t>
            </a: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04-06-2022</a:t>
            </a:r>
          </a:p>
          <a:p>
            <a:pPr lvl="2"/>
            <a:r>
              <a:rPr lang="en-IN" dirty="0"/>
              <a:t>Registration Number	-	</a:t>
            </a:r>
            <a:r>
              <a:rPr lang="en-IN" sz="1700" dirty="0">
                <a:solidFill>
                  <a:srgbClr val="FF0000"/>
                </a:solidFill>
              </a:rPr>
              <a:t>52/2022</a:t>
            </a:r>
            <a:endParaRPr lang="en-IN" dirty="0">
              <a:solidFill>
                <a:srgbClr val="FF0000"/>
              </a:solidFill>
            </a:endParaRPr>
          </a:p>
          <a:p>
            <a:pPr lvl="2"/>
            <a:r>
              <a:rPr lang="en-IN" dirty="0"/>
              <a:t>Topic of Shadow </a:t>
            </a:r>
            <a:r>
              <a:rPr lang="en-IN" dirty="0" err="1"/>
              <a:t>Parli</a:t>
            </a:r>
            <a:r>
              <a:rPr lang="en-IN" dirty="0"/>
              <a:t>	-	Shadow </a:t>
            </a:r>
            <a:r>
              <a:rPr lang="en-IN" dirty="0" err="1"/>
              <a:t>Parlie</a:t>
            </a:r>
            <a:r>
              <a:rPr lang="en-IN" dirty="0"/>
              <a:t> Meeting of Haryana</a:t>
            </a:r>
          </a:p>
          <a:p>
            <a:pPr lvl="2"/>
            <a:r>
              <a:rPr lang="en-IN" dirty="0"/>
              <a:t>Category		-	          State</a:t>
            </a:r>
          </a:p>
          <a:p>
            <a:pPr lvl="2"/>
            <a:r>
              <a:rPr lang="en-IN" dirty="0"/>
              <a:t>No of Participants	-	8-10</a:t>
            </a:r>
          </a:p>
          <a:p>
            <a:pPr lvl="2"/>
            <a:r>
              <a:rPr lang="en-IN" dirty="0"/>
              <a:t>Fruit of Shadow </a:t>
            </a:r>
            <a:r>
              <a:rPr lang="en-IN" dirty="0" err="1"/>
              <a:t>Parli</a:t>
            </a:r>
            <a:r>
              <a:rPr lang="en-IN" dirty="0"/>
              <a:t>	-	 </a:t>
            </a:r>
            <a:r>
              <a:rPr lang="en-IN" sz="1700" dirty="0">
                <a:solidFill>
                  <a:srgbClr val="FF0000"/>
                </a:solidFill>
              </a:rPr>
              <a:t>For benefit of ALL Believers of Haryana &amp; Full Sate of Haryana as a whole</a:t>
            </a:r>
            <a:endParaRPr lang="en-IN" dirty="0">
              <a:solidFill>
                <a:srgbClr val="FF0000"/>
              </a:solidFill>
            </a:endParaRPr>
          </a:p>
          <a:p>
            <a:pPr lvl="2"/>
            <a:endParaRPr lang="en-IN" dirty="0"/>
          </a:p>
          <a:p>
            <a:r>
              <a:rPr lang="en-IN" dirty="0"/>
              <a:t>No of SLA Meetings for the state 	-	</a:t>
            </a:r>
            <a:r>
              <a:rPr lang="en-IN" dirty="0">
                <a:solidFill>
                  <a:srgbClr val="FF0000"/>
                </a:solidFill>
              </a:rPr>
              <a:t>Nil</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&lt;Outcome in terms of changes in the team/constituency/assembly segments&gt;</a:t>
            </a:r>
          </a:p>
          <a:p>
            <a:r>
              <a:rPr lang="en-IN" dirty="0"/>
              <a:t>Troop Church initiated by SMP/SMLA</a:t>
            </a:r>
          </a:p>
          <a:p>
            <a:pPr lvl="1"/>
            <a:r>
              <a:rPr lang="en-IN" dirty="0"/>
              <a:t>No of Troops	-	  </a:t>
            </a:r>
            <a:r>
              <a:rPr lang="en-IN" dirty="0">
                <a:solidFill>
                  <a:srgbClr val="FF0000"/>
                </a:solidFill>
              </a:rPr>
              <a:t>02</a:t>
            </a:r>
          </a:p>
          <a:p>
            <a:pPr lvl="1"/>
            <a:r>
              <a:rPr lang="en-IN" dirty="0"/>
              <a:t>Details of each Troop</a:t>
            </a:r>
          </a:p>
          <a:p>
            <a:pPr lvl="2"/>
            <a:r>
              <a:rPr lang="en-IN" dirty="0"/>
              <a:t>Name of Troop		-	</a:t>
            </a:r>
            <a:r>
              <a:rPr lang="en-IN" sz="1500" dirty="0">
                <a:solidFill>
                  <a:srgbClr val="FF0000"/>
                </a:solidFill>
              </a:rPr>
              <a:t>Thomas Troop Church &amp; Elisha Troop Church</a:t>
            </a:r>
            <a:endParaRPr lang="en-IN" dirty="0">
              <a:solidFill>
                <a:srgbClr val="FF0000"/>
              </a:solidFill>
            </a:endParaRPr>
          </a:p>
          <a:p>
            <a:pPr lvl="2"/>
            <a:r>
              <a:rPr lang="en-IN" dirty="0"/>
              <a:t>Registration Number	-	YYYY</a:t>
            </a:r>
          </a:p>
          <a:p>
            <a:pPr lvl="2"/>
            <a:r>
              <a:rPr lang="en-IN" dirty="0"/>
              <a:t>No of Participants	-	6-7</a:t>
            </a:r>
          </a:p>
        </p:txBody>
      </p:sp>
    </p:spTree>
    <p:extLst>
      <p:ext uri="{BB962C8B-B14F-4D97-AF65-F5344CB8AC3E}">
        <p14:creationId xmlns:p14="http://schemas.microsoft.com/office/powerpoint/2010/main" val="328073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97E90F-D9F8-A675-67D8-E8A0A163263C}"/>
              </a:ext>
            </a:extLst>
          </p:cNvPr>
          <p:cNvPicPr>
            <a:picLocks noGrp="1" noChangeAspect="1"/>
          </p:cNvPicPr>
          <p:nvPr>
            <p:ph idx="1"/>
          </p:nvPr>
        </p:nvPicPr>
        <p:blipFill>
          <a:blip r:embed="rId2"/>
          <a:stretch>
            <a:fillRect/>
          </a:stretch>
        </p:blipFill>
        <p:spPr>
          <a:xfrm>
            <a:off x="719191" y="410966"/>
            <a:ext cx="8332342" cy="6174769"/>
          </a:xfrm>
          <a:prstGeom prst="rect">
            <a:avLst/>
          </a:prstGeom>
        </p:spPr>
      </p:pic>
      <p:sp>
        <p:nvSpPr>
          <p:cNvPr id="5" name="TextBox 4">
            <a:extLst>
              <a:ext uri="{FF2B5EF4-FFF2-40B4-BE49-F238E27FC236}">
                <a16:creationId xmlns:a16="http://schemas.microsoft.com/office/drawing/2014/main" id="{5636EA4D-5FEE-BE1C-137D-B3C657E50468}"/>
              </a:ext>
            </a:extLst>
          </p:cNvPr>
          <p:cNvSpPr txBox="1"/>
          <p:nvPr/>
        </p:nvSpPr>
        <p:spPr>
          <a:xfrm>
            <a:off x="9380305" y="616450"/>
            <a:ext cx="2619912" cy="5262979"/>
          </a:xfrm>
          <a:prstGeom prst="rect">
            <a:avLst/>
          </a:prstGeom>
          <a:noFill/>
        </p:spPr>
        <p:txBody>
          <a:bodyPr wrap="square" rtlCol="0">
            <a:spAutoFit/>
          </a:bodyPr>
          <a:lstStyle/>
          <a:p>
            <a:r>
              <a:rPr lang="en-US" sz="2400" dirty="0"/>
              <a:t>ISSUES DISCUSED</a:t>
            </a:r>
          </a:p>
          <a:p>
            <a:pPr marL="342900" indent="-342900">
              <a:buAutoNum type="arabicPeriod"/>
            </a:pPr>
            <a:r>
              <a:rPr lang="en-US" sz="2400" dirty="0"/>
              <a:t>Against Intoxication among youth</a:t>
            </a:r>
          </a:p>
          <a:p>
            <a:pPr marL="342900" indent="-342900">
              <a:buAutoNum type="arabicPeriod"/>
            </a:pPr>
            <a:r>
              <a:rPr lang="en-US" sz="2400" dirty="0"/>
              <a:t>2. Rights for Women</a:t>
            </a:r>
          </a:p>
          <a:p>
            <a:pPr marL="342900" indent="-342900">
              <a:buAutoNum type="arabicPeriod"/>
            </a:pPr>
            <a:r>
              <a:rPr lang="en-US" sz="2400" dirty="0"/>
              <a:t>3. abolish Caste system</a:t>
            </a:r>
          </a:p>
          <a:p>
            <a:pPr marL="342900" indent="-342900">
              <a:buAutoNum type="arabicPeriod"/>
            </a:pPr>
            <a:r>
              <a:rPr lang="en-US" sz="2400" dirty="0"/>
              <a:t>Follow Govt Rules instead of Panchayat</a:t>
            </a:r>
          </a:p>
          <a:p>
            <a:pPr marL="342900" indent="-342900">
              <a:buAutoNum type="arabicPeriod"/>
            </a:pPr>
            <a:endParaRPr lang="en-US" sz="2400" dirty="0"/>
          </a:p>
          <a:p>
            <a:r>
              <a:rPr lang="en-US" sz="2400" dirty="0"/>
              <a:t>REGISTRATION NO:52/2022</a:t>
            </a:r>
          </a:p>
        </p:txBody>
      </p:sp>
    </p:spTree>
    <p:extLst>
      <p:ext uri="{BB962C8B-B14F-4D97-AF65-F5344CB8AC3E}">
        <p14:creationId xmlns:p14="http://schemas.microsoft.com/office/powerpoint/2010/main" val="27453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72720"/>
            <a:ext cx="11008360" cy="690309"/>
          </a:xfrm>
        </p:spPr>
        <p:txBody>
          <a:bodyPr>
            <a:normAutofit/>
          </a:bodyPr>
          <a:lstStyle/>
          <a:p>
            <a:r>
              <a:rPr lang="en-IN" sz="3200" b="1" dirty="0"/>
              <a:t>Activities Planned by SMP &amp; SMLA of </a:t>
            </a:r>
            <a:r>
              <a:rPr lang="en-IN" sz="3200" b="1" dirty="0">
                <a:solidFill>
                  <a:srgbClr val="FF0000"/>
                </a:solidFill>
              </a:rPr>
              <a:t>Haryana</a:t>
            </a:r>
            <a:r>
              <a:rPr lang="en-IN" sz="3200" b="1" dirty="0"/>
              <a:t>-July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887002" y="1253447"/>
            <a:ext cx="7917951" cy="4582274"/>
          </a:xfrm>
        </p:spPr>
        <p:txBody>
          <a:bodyPr>
            <a:normAutofit/>
          </a:bodyPr>
          <a:lstStyle/>
          <a:p>
            <a:r>
              <a:rPr lang="en-IN" sz="2400" dirty="0"/>
              <a:t>No of Shadow </a:t>
            </a:r>
            <a:r>
              <a:rPr lang="en-IN" sz="2400" dirty="0" err="1"/>
              <a:t>Parli</a:t>
            </a:r>
            <a:r>
              <a:rPr lang="en-IN" sz="2400" dirty="0"/>
              <a:t> for the State	-	</a:t>
            </a:r>
            <a:r>
              <a:rPr lang="en-IN" sz="2400" dirty="0">
                <a:solidFill>
                  <a:srgbClr val="FF0000"/>
                </a:solidFill>
              </a:rPr>
              <a:t>01</a:t>
            </a:r>
          </a:p>
          <a:p>
            <a:pPr marL="914400" lvl="1" indent="-457200">
              <a:buFont typeface="+mj-lt"/>
              <a:buAutoNum type="arabicPeriod"/>
            </a:pPr>
            <a:r>
              <a:rPr lang="en-IN" sz="2000" dirty="0"/>
              <a:t>Shadow </a:t>
            </a:r>
            <a:r>
              <a:rPr lang="en-IN" sz="2000" dirty="0" err="1"/>
              <a:t>Parli</a:t>
            </a:r>
            <a:r>
              <a:rPr lang="en-IN" sz="2000" dirty="0"/>
              <a:t>	-	Date is yet to be decided</a:t>
            </a:r>
          </a:p>
          <a:p>
            <a:pPr marL="914400" lvl="2" indent="0">
              <a:buNone/>
            </a:pPr>
            <a:endParaRPr lang="en-IN" sz="1800" dirty="0"/>
          </a:p>
          <a:p>
            <a:pPr marL="914400" lvl="2" indent="0">
              <a:buNone/>
            </a:pPr>
            <a:endParaRPr lang="en-IN" sz="1800" dirty="0"/>
          </a:p>
          <a:p>
            <a:r>
              <a:rPr lang="en-IN" sz="2400" dirty="0"/>
              <a:t>No of SLA Meetings for the state -00</a:t>
            </a:r>
          </a:p>
          <a:p>
            <a:pPr marL="914400" lvl="1" indent="-457200">
              <a:buFont typeface="+mj-lt"/>
              <a:buAutoNum type="arabicPeriod"/>
            </a:pPr>
            <a:r>
              <a:rPr lang="en-IN" sz="2000" dirty="0"/>
              <a:t>SLA Meeting		-	DD-MMM-YYYY</a:t>
            </a:r>
          </a:p>
          <a:p>
            <a:pPr marL="914400" lvl="2" indent="0">
              <a:buNone/>
            </a:pPr>
            <a:endParaRPr lang="en-IN" sz="1800" dirty="0"/>
          </a:p>
          <a:p>
            <a:r>
              <a:rPr lang="en-IN" sz="2400" dirty="0"/>
              <a:t>Troop Church initiated by SMP/SMLA</a:t>
            </a:r>
          </a:p>
          <a:p>
            <a:pPr lvl="1"/>
            <a:r>
              <a:rPr lang="en-IN" sz="2000" dirty="0"/>
              <a:t>No of Troops	-	</a:t>
            </a:r>
            <a:r>
              <a:rPr lang="en-IN" sz="2000" dirty="0">
                <a:solidFill>
                  <a:srgbClr val="FF0000"/>
                </a:solidFill>
              </a:rPr>
              <a:t>02</a:t>
            </a:r>
          </a:p>
          <a:p>
            <a:pPr marL="457200" lvl="1" indent="0">
              <a:buNone/>
            </a:pPr>
            <a:endParaRPr lang="en-IN" dirty="0"/>
          </a:p>
        </p:txBody>
      </p:sp>
    </p:spTree>
    <p:extLst>
      <p:ext uri="{BB962C8B-B14F-4D97-AF65-F5344CB8AC3E}">
        <p14:creationId xmlns:p14="http://schemas.microsoft.com/office/powerpoint/2010/main" val="262437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1455697" y="1880170"/>
            <a:ext cx="7766936" cy="1050782"/>
          </a:xfrm>
        </p:spPr>
        <p:txBody>
          <a:bodyPr/>
          <a:lstStyle/>
          <a:p>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3051424" y="3298006"/>
            <a:ext cx="5390372" cy="2188394"/>
          </a:xfrm>
        </p:spPr>
        <p:txBody>
          <a:bodyPr>
            <a:normAutofit/>
          </a:bodyPr>
          <a:lstStyle/>
          <a:p>
            <a:pPr algn="ctr"/>
            <a:r>
              <a:rPr lang="en-IN" sz="4800" dirty="0"/>
              <a:t>May – June Report</a:t>
            </a:r>
          </a:p>
          <a:p>
            <a:pPr algn="ctr"/>
            <a:r>
              <a:rPr lang="en-IN" sz="4800" dirty="0">
                <a:solidFill>
                  <a:srgbClr val="FF0000"/>
                </a:solidFill>
              </a:rPr>
              <a:t>Himachal Pradesh</a:t>
            </a:r>
          </a:p>
        </p:txBody>
      </p:sp>
    </p:spTree>
    <p:extLst>
      <p:ext uri="{BB962C8B-B14F-4D97-AF65-F5344CB8AC3E}">
        <p14:creationId xmlns:p14="http://schemas.microsoft.com/office/powerpoint/2010/main" val="117681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711086"/>
          </a:xfrm>
        </p:spPr>
        <p:txBody>
          <a:bodyPr>
            <a:noAutofit/>
          </a:bodyPr>
          <a:lstStyle/>
          <a:p>
            <a:r>
              <a:rPr lang="en-IN" sz="2800" b="1" dirty="0"/>
              <a:t>Activities of SMP &amp; SMLA Himachal Pradesh: MAY- Jun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609600" y="1168400"/>
            <a:ext cx="10753618" cy="5516880"/>
          </a:xfrm>
        </p:spPr>
        <p:txBody>
          <a:bodyPr>
            <a:normAutofit fontScale="92500" lnSpcReduction="20000"/>
          </a:bodyPr>
          <a:lstStyle/>
          <a:p>
            <a:r>
              <a:rPr lang="en-IN" dirty="0"/>
              <a:t>No of Shadow </a:t>
            </a:r>
            <a:r>
              <a:rPr lang="en-IN" dirty="0" err="1"/>
              <a:t>Parli</a:t>
            </a:r>
            <a:r>
              <a:rPr lang="en-IN" dirty="0"/>
              <a:t> for the State	-	</a:t>
            </a:r>
            <a:r>
              <a:rPr lang="en-IN" dirty="0">
                <a:solidFill>
                  <a:srgbClr val="FF0000"/>
                </a:solidFill>
              </a:rPr>
              <a:t>01</a:t>
            </a: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31-05-2022</a:t>
            </a:r>
          </a:p>
          <a:p>
            <a:pPr lvl="2"/>
            <a:r>
              <a:rPr lang="en-IN" dirty="0"/>
              <a:t>Registration Number	-	</a:t>
            </a:r>
            <a:r>
              <a:rPr lang="en-IN" sz="1500" dirty="0">
                <a:solidFill>
                  <a:srgbClr val="FF0000"/>
                </a:solidFill>
              </a:rPr>
              <a:t>51/2022</a:t>
            </a:r>
            <a:endParaRPr lang="en-IN" dirty="0">
              <a:solidFill>
                <a:srgbClr val="FF0000"/>
              </a:solidFill>
            </a:endParaRPr>
          </a:p>
          <a:p>
            <a:pPr lvl="2"/>
            <a:r>
              <a:rPr lang="en-IN" dirty="0"/>
              <a:t>Topic of Shadow </a:t>
            </a:r>
            <a:r>
              <a:rPr lang="en-IN" dirty="0" err="1"/>
              <a:t>Parli</a:t>
            </a:r>
            <a:r>
              <a:rPr lang="en-IN" dirty="0"/>
              <a:t>	-	1</a:t>
            </a:r>
            <a:r>
              <a:rPr lang="en-IN" baseline="30000" dirty="0"/>
              <a:t>st</a:t>
            </a:r>
            <a:r>
              <a:rPr lang="en-IN" dirty="0"/>
              <a:t> Shadow </a:t>
            </a:r>
            <a:r>
              <a:rPr lang="en-IN" dirty="0" err="1"/>
              <a:t>Parlie</a:t>
            </a:r>
            <a:r>
              <a:rPr lang="en-IN" dirty="0"/>
              <a:t> Meeting of Himachal Pradesh</a:t>
            </a:r>
          </a:p>
          <a:p>
            <a:pPr lvl="2"/>
            <a:r>
              <a:rPr lang="en-IN" dirty="0"/>
              <a:t>Category		-	          State</a:t>
            </a:r>
          </a:p>
          <a:p>
            <a:pPr lvl="2"/>
            <a:r>
              <a:rPr lang="en-IN" dirty="0"/>
              <a:t>No of Participants	-	 </a:t>
            </a:r>
            <a:r>
              <a:rPr lang="en-IN" sz="1500" dirty="0">
                <a:solidFill>
                  <a:srgbClr val="FF0000"/>
                </a:solidFill>
              </a:rPr>
              <a:t>10</a:t>
            </a:r>
            <a:endParaRPr lang="en-IN" dirty="0">
              <a:solidFill>
                <a:srgbClr val="FF0000"/>
              </a:solidFill>
            </a:endParaRPr>
          </a:p>
          <a:p>
            <a:pPr lvl="2"/>
            <a:r>
              <a:rPr lang="en-IN" dirty="0"/>
              <a:t>Fruit of Shadow </a:t>
            </a:r>
            <a:r>
              <a:rPr lang="en-IN" dirty="0" err="1"/>
              <a:t>Parli</a:t>
            </a:r>
            <a:r>
              <a:rPr lang="en-IN" dirty="0"/>
              <a:t>	-	  </a:t>
            </a:r>
            <a:r>
              <a:rPr lang="en-IN" sz="1700" dirty="0">
                <a:solidFill>
                  <a:srgbClr val="FF0000"/>
                </a:solidFill>
              </a:rPr>
              <a:t>For benefit of ALL Believers of Himachal &amp; Full State of Himachal as a whole</a:t>
            </a:r>
            <a:r>
              <a:rPr lang="en-IN" dirty="0"/>
              <a:t>.</a:t>
            </a:r>
          </a:p>
          <a:p>
            <a:pPr lvl="2"/>
            <a:endParaRPr lang="en-IN" dirty="0"/>
          </a:p>
          <a:p>
            <a:r>
              <a:rPr lang="en-IN" dirty="0"/>
              <a:t>No of SLA Meetings for the state 	-	</a:t>
            </a:r>
            <a:r>
              <a:rPr lang="en-IN" dirty="0">
                <a:solidFill>
                  <a:srgbClr val="FF0000"/>
                </a:solidFill>
              </a:rPr>
              <a:t>Nil</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&lt;Outcome in terms of changes in the team/constituency/assembly segments&gt;</a:t>
            </a:r>
          </a:p>
          <a:p>
            <a:r>
              <a:rPr lang="en-IN" dirty="0"/>
              <a:t>Troop Church initiated by SMP/SMLA</a:t>
            </a:r>
          </a:p>
          <a:p>
            <a:pPr lvl="1"/>
            <a:r>
              <a:rPr lang="en-IN" dirty="0"/>
              <a:t>No of Troops	-	</a:t>
            </a:r>
            <a:r>
              <a:rPr lang="en-IN" dirty="0">
                <a:solidFill>
                  <a:srgbClr val="FF0000"/>
                </a:solidFill>
              </a:rPr>
              <a:t>00</a:t>
            </a:r>
          </a:p>
          <a:p>
            <a:pPr lvl="1"/>
            <a:r>
              <a:rPr lang="en-IN" dirty="0"/>
              <a:t>Details of each Troop</a:t>
            </a:r>
          </a:p>
          <a:p>
            <a:pPr lvl="2"/>
            <a:r>
              <a:rPr lang="en-IN" dirty="0"/>
              <a:t>Name of Troop		-	……</a:t>
            </a:r>
          </a:p>
          <a:p>
            <a:pPr lvl="2"/>
            <a:r>
              <a:rPr lang="en-IN" dirty="0"/>
              <a:t>Registration Number	-	YYYY</a:t>
            </a:r>
          </a:p>
          <a:p>
            <a:pPr lvl="2"/>
            <a:r>
              <a:rPr lang="en-IN" dirty="0"/>
              <a:t>No of Participants	-	00</a:t>
            </a:r>
          </a:p>
        </p:txBody>
      </p:sp>
    </p:spTree>
    <p:extLst>
      <p:ext uri="{BB962C8B-B14F-4D97-AF65-F5344CB8AC3E}">
        <p14:creationId xmlns:p14="http://schemas.microsoft.com/office/powerpoint/2010/main" val="11890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4E6D-FA24-936E-8CC2-6DE787A2DF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66BB263-0372-DA31-506B-50CE0E83E5B1}"/>
              </a:ext>
            </a:extLst>
          </p:cNvPr>
          <p:cNvPicPr>
            <a:picLocks noGrp="1" noChangeAspect="1"/>
          </p:cNvPicPr>
          <p:nvPr>
            <p:ph idx="1"/>
          </p:nvPr>
        </p:nvPicPr>
        <p:blipFill>
          <a:blip r:embed="rId2"/>
          <a:stretch>
            <a:fillRect/>
          </a:stretch>
        </p:blipFill>
        <p:spPr>
          <a:xfrm>
            <a:off x="246579" y="71919"/>
            <a:ext cx="9493321" cy="6713145"/>
          </a:xfrm>
          <a:prstGeom prst="rect">
            <a:avLst/>
          </a:prstGeom>
        </p:spPr>
      </p:pic>
      <p:sp>
        <p:nvSpPr>
          <p:cNvPr id="5" name="TextBox 4">
            <a:extLst>
              <a:ext uri="{FF2B5EF4-FFF2-40B4-BE49-F238E27FC236}">
                <a16:creationId xmlns:a16="http://schemas.microsoft.com/office/drawing/2014/main" id="{1F9972EB-1F98-DA86-05BF-346C3DF9B3BE}"/>
              </a:ext>
            </a:extLst>
          </p:cNvPr>
          <p:cNvSpPr txBox="1"/>
          <p:nvPr/>
        </p:nvSpPr>
        <p:spPr>
          <a:xfrm>
            <a:off x="9941958" y="117693"/>
            <a:ext cx="2075381" cy="5878532"/>
          </a:xfrm>
          <a:prstGeom prst="rect">
            <a:avLst/>
          </a:prstGeom>
          <a:noFill/>
        </p:spPr>
        <p:txBody>
          <a:bodyPr wrap="square" rtlCol="0">
            <a:spAutoFit/>
          </a:bodyPr>
          <a:lstStyle/>
          <a:p>
            <a:r>
              <a:rPr lang="en-US" sz="2400" dirty="0"/>
              <a:t>Issues Discussed</a:t>
            </a:r>
          </a:p>
          <a:p>
            <a:r>
              <a:rPr lang="en-US" sz="2400" dirty="0"/>
              <a:t>1.Discrimination between schedule caste and upper cast</a:t>
            </a:r>
          </a:p>
          <a:p>
            <a:r>
              <a:rPr lang="en-US" sz="2400" dirty="0"/>
              <a:t>2. God to change the hearts of people to know the true God</a:t>
            </a:r>
          </a:p>
          <a:p>
            <a:endParaRPr lang="en-US" sz="2400" dirty="0"/>
          </a:p>
          <a:p>
            <a:r>
              <a:rPr lang="en-US" sz="2000" dirty="0"/>
              <a:t>REGISTRATION NO: 51/2022</a:t>
            </a:r>
          </a:p>
        </p:txBody>
      </p:sp>
    </p:spTree>
    <p:extLst>
      <p:ext uri="{BB962C8B-B14F-4D97-AF65-F5344CB8AC3E}">
        <p14:creationId xmlns:p14="http://schemas.microsoft.com/office/powerpoint/2010/main" val="288261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72721"/>
            <a:ext cx="11008360" cy="1142372"/>
          </a:xfrm>
        </p:spPr>
        <p:txBody>
          <a:bodyPr>
            <a:normAutofit/>
          </a:bodyPr>
          <a:lstStyle/>
          <a:p>
            <a:r>
              <a:rPr lang="en-IN" sz="3200" b="1" dirty="0"/>
              <a:t>Activities Planned by SMP &amp; SMLA of </a:t>
            </a:r>
            <a:r>
              <a:rPr lang="en-IN" sz="3200" b="1" dirty="0">
                <a:solidFill>
                  <a:srgbClr val="FF0000"/>
                </a:solidFill>
              </a:rPr>
              <a:t>Himachal Pradesh</a:t>
            </a:r>
            <a:r>
              <a:rPr lang="en-IN" sz="3200" b="1" dirty="0"/>
              <a:t> – July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743164" y="1501054"/>
            <a:ext cx="8750157" cy="4947920"/>
          </a:xfrm>
        </p:spPr>
        <p:txBody>
          <a:bodyPr>
            <a:normAutofit/>
          </a:bodyPr>
          <a:lstStyle/>
          <a:p>
            <a:r>
              <a:rPr lang="en-IN" sz="2400" dirty="0"/>
              <a:t>No of Shadow </a:t>
            </a:r>
            <a:r>
              <a:rPr lang="en-IN" sz="2400" dirty="0" err="1"/>
              <a:t>Parli</a:t>
            </a:r>
            <a:r>
              <a:rPr lang="en-IN" sz="2400" dirty="0"/>
              <a:t> for the State	-	</a:t>
            </a:r>
            <a:r>
              <a:rPr lang="en-IN" sz="2400" dirty="0">
                <a:solidFill>
                  <a:srgbClr val="FF0000"/>
                </a:solidFill>
              </a:rPr>
              <a:t>01</a:t>
            </a:r>
          </a:p>
          <a:p>
            <a:pPr marL="914400" lvl="1" indent="-457200">
              <a:buFont typeface="+mj-lt"/>
              <a:buAutoNum type="arabicPeriod"/>
            </a:pPr>
            <a:r>
              <a:rPr lang="en-IN" sz="2000" dirty="0"/>
              <a:t>Shadow </a:t>
            </a:r>
            <a:r>
              <a:rPr lang="en-IN" sz="2000" dirty="0" err="1"/>
              <a:t>Parli</a:t>
            </a:r>
            <a:r>
              <a:rPr lang="en-IN" sz="2000" dirty="0"/>
              <a:t>	-	Date is yet to be decided</a:t>
            </a:r>
          </a:p>
          <a:p>
            <a:pPr marL="914400" lvl="2" indent="0">
              <a:buNone/>
            </a:pPr>
            <a:endParaRPr lang="en-IN" sz="1800" dirty="0"/>
          </a:p>
          <a:p>
            <a:pPr marL="914400" lvl="2" indent="0">
              <a:buNone/>
            </a:pPr>
            <a:endParaRPr lang="en-IN" sz="1800" dirty="0"/>
          </a:p>
          <a:p>
            <a:r>
              <a:rPr lang="en-IN" sz="2400" dirty="0"/>
              <a:t>No of SLA Meetings for the state -00</a:t>
            </a:r>
          </a:p>
          <a:p>
            <a:pPr marL="914400" lvl="1" indent="-457200">
              <a:buFont typeface="+mj-lt"/>
              <a:buAutoNum type="arabicPeriod"/>
            </a:pPr>
            <a:r>
              <a:rPr lang="en-IN" sz="2000" dirty="0"/>
              <a:t>SLA Meeting		-	DD-MMM-YYYY</a:t>
            </a:r>
          </a:p>
          <a:p>
            <a:pPr marL="914400" lvl="2" indent="0">
              <a:buNone/>
            </a:pPr>
            <a:endParaRPr lang="en-IN" sz="1800" dirty="0"/>
          </a:p>
          <a:p>
            <a:r>
              <a:rPr lang="en-IN" sz="2400" dirty="0"/>
              <a:t>Troop Church initiated by SMP/SMLA</a:t>
            </a:r>
          </a:p>
          <a:p>
            <a:pPr lvl="1"/>
            <a:r>
              <a:rPr lang="en-IN" sz="2000" dirty="0"/>
              <a:t>No of Troops	-	</a:t>
            </a:r>
            <a:r>
              <a:rPr lang="en-IN" sz="2000" dirty="0">
                <a:solidFill>
                  <a:srgbClr val="FF0000"/>
                </a:solidFill>
              </a:rPr>
              <a:t>01</a:t>
            </a:r>
          </a:p>
          <a:p>
            <a:pPr marL="457200" lvl="1" indent="0">
              <a:buNone/>
            </a:pPr>
            <a:endParaRPr lang="en-IN" dirty="0"/>
          </a:p>
        </p:txBody>
      </p:sp>
    </p:spTree>
    <p:extLst>
      <p:ext uri="{BB962C8B-B14F-4D97-AF65-F5344CB8AC3E}">
        <p14:creationId xmlns:p14="http://schemas.microsoft.com/office/powerpoint/2010/main" val="10095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1352954" y="1602769"/>
            <a:ext cx="7766936" cy="1040508"/>
          </a:xfrm>
        </p:spPr>
        <p:txBody>
          <a:bodyPr/>
          <a:lstStyle/>
          <a:p>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2075379" y="2969232"/>
            <a:ext cx="7116430" cy="2619909"/>
          </a:xfrm>
        </p:spPr>
        <p:txBody>
          <a:bodyPr>
            <a:normAutofit lnSpcReduction="10000"/>
          </a:bodyPr>
          <a:lstStyle/>
          <a:p>
            <a:pPr algn="ctr"/>
            <a:r>
              <a:rPr lang="en-IN" sz="4000" dirty="0"/>
              <a:t>May – June Report</a:t>
            </a:r>
          </a:p>
          <a:p>
            <a:pPr algn="ctr"/>
            <a:r>
              <a:rPr lang="en-IN" sz="4000" dirty="0">
                <a:solidFill>
                  <a:srgbClr val="FF0000"/>
                </a:solidFill>
              </a:rPr>
              <a:t>Uttarakhand, Punjab, Chandigarh, J&amp;K</a:t>
            </a:r>
          </a:p>
          <a:p>
            <a:pPr algn="ctr"/>
            <a:r>
              <a:rPr lang="en-IN" sz="4000" dirty="0">
                <a:solidFill>
                  <a:srgbClr val="FF0000"/>
                </a:solidFill>
              </a:rPr>
              <a:t>Ladakh</a:t>
            </a:r>
          </a:p>
        </p:txBody>
      </p:sp>
    </p:spTree>
    <p:extLst>
      <p:ext uri="{BB962C8B-B14F-4D97-AF65-F5344CB8AC3E}">
        <p14:creationId xmlns:p14="http://schemas.microsoft.com/office/powerpoint/2010/main" val="416451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35166" y="100573"/>
            <a:ext cx="10515600" cy="1137919"/>
          </a:xfrm>
        </p:spPr>
        <p:txBody>
          <a:bodyPr>
            <a:normAutofit fontScale="90000"/>
          </a:bodyPr>
          <a:lstStyle/>
          <a:p>
            <a:pPr algn="ctr"/>
            <a:r>
              <a:rPr lang="en-IN" dirty="0"/>
              <a:t>Activities of SMP &amp; SMLA of </a:t>
            </a:r>
            <a:r>
              <a:rPr lang="en-IN" dirty="0" err="1">
                <a:solidFill>
                  <a:srgbClr val="FF0000"/>
                </a:solidFill>
              </a:rPr>
              <a:t>Uttarakhand,Punjab,J&amp;K</a:t>
            </a:r>
            <a:r>
              <a:rPr lang="en-IN" dirty="0">
                <a:solidFill>
                  <a:srgbClr val="FF0000"/>
                </a:solidFill>
              </a:rPr>
              <a:t>, Chandigarh, Ladakh – </a:t>
            </a:r>
            <a:r>
              <a:rPr lang="en-IN" dirty="0">
                <a:solidFill>
                  <a:srgbClr val="92D050"/>
                </a:solidFill>
              </a:rPr>
              <a:t>Jun 2022</a:t>
            </a:r>
            <a:br>
              <a:rPr lang="en-IN" dirty="0">
                <a:solidFill>
                  <a:srgbClr val="FF0000"/>
                </a:solidFill>
              </a:rPr>
            </a:br>
            <a:endParaRPr lang="en-IN" dirty="0"/>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609600" y="1168400"/>
            <a:ext cx="11236960" cy="5516880"/>
          </a:xfrm>
        </p:spPr>
        <p:txBody>
          <a:bodyPr>
            <a:normAutofit fontScale="92500" lnSpcReduction="20000"/>
          </a:bodyPr>
          <a:lstStyle/>
          <a:p>
            <a:r>
              <a:rPr lang="en-IN" dirty="0"/>
              <a:t>No of Shadow </a:t>
            </a:r>
            <a:r>
              <a:rPr lang="en-IN" dirty="0" err="1"/>
              <a:t>Parli</a:t>
            </a:r>
            <a:r>
              <a:rPr lang="en-IN" dirty="0"/>
              <a:t> for the State	-	</a:t>
            </a:r>
            <a:r>
              <a:rPr lang="en-IN" dirty="0">
                <a:solidFill>
                  <a:srgbClr val="FF0000"/>
                </a:solidFill>
              </a:rPr>
              <a:t>01</a:t>
            </a: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19-06-2022</a:t>
            </a:r>
          </a:p>
          <a:p>
            <a:pPr lvl="2"/>
            <a:r>
              <a:rPr lang="en-IN" dirty="0"/>
              <a:t>Registration Number	-	</a:t>
            </a:r>
            <a:r>
              <a:rPr lang="en-IN" sz="1500" dirty="0">
                <a:solidFill>
                  <a:srgbClr val="FF0000"/>
                </a:solidFill>
              </a:rPr>
              <a:t>…/2022</a:t>
            </a:r>
            <a:endParaRPr lang="en-IN" dirty="0">
              <a:solidFill>
                <a:srgbClr val="FF0000"/>
              </a:solidFill>
            </a:endParaRPr>
          </a:p>
          <a:p>
            <a:pPr lvl="2"/>
            <a:r>
              <a:rPr lang="en-IN" dirty="0"/>
              <a:t>Topic of Shadow </a:t>
            </a:r>
            <a:r>
              <a:rPr lang="en-IN" dirty="0" err="1"/>
              <a:t>Parli</a:t>
            </a:r>
            <a:r>
              <a:rPr lang="en-IN" dirty="0"/>
              <a:t>	-	</a:t>
            </a:r>
            <a:r>
              <a:rPr lang="en-IN" sz="1700" dirty="0">
                <a:solidFill>
                  <a:srgbClr val="FF0000"/>
                </a:solidFill>
              </a:rPr>
              <a:t>Combined Shadow </a:t>
            </a:r>
            <a:r>
              <a:rPr lang="en-IN" sz="1700" dirty="0" err="1">
                <a:solidFill>
                  <a:srgbClr val="FF0000"/>
                </a:solidFill>
              </a:rPr>
              <a:t>Parli</a:t>
            </a:r>
            <a:r>
              <a:rPr lang="en-IN" sz="1700" dirty="0">
                <a:solidFill>
                  <a:srgbClr val="FF0000"/>
                </a:solidFill>
              </a:rPr>
              <a:t> Meeting of 5 States &amp; UT</a:t>
            </a:r>
            <a:r>
              <a:rPr lang="en-IN" dirty="0"/>
              <a:t> </a:t>
            </a:r>
            <a:r>
              <a:rPr lang="en-IN" dirty="0" err="1"/>
              <a:t>ie</a:t>
            </a:r>
            <a:r>
              <a:rPr lang="en-IN" dirty="0"/>
              <a:t> J&amp;K, Ladakh, Punjab, Chandigarh, Uttarakhand</a:t>
            </a:r>
          </a:p>
          <a:p>
            <a:pPr lvl="2"/>
            <a:r>
              <a:rPr lang="en-IN" dirty="0"/>
              <a:t>Category		-	          Region</a:t>
            </a:r>
          </a:p>
          <a:p>
            <a:pPr lvl="2"/>
            <a:r>
              <a:rPr lang="en-IN" dirty="0"/>
              <a:t>No of Participants	-	</a:t>
            </a:r>
            <a:r>
              <a:rPr lang="en-IN" sz="1500" dirty="0">
                <a:solidFill>
                  <a:srgbClr val="FF0000"/>
                </a:solidFill>
              </a:rPr>
              <a:t>21-22</a:t>
            </a:r>
            <a:endParaRPr lang="en-IN" dirty="0">
              <a:solidFill>
                <a:srgbClr val="FF0000"/>
              </a:solidFill>
            </a:endParaRPr>
          </a:p>
          <a:p>
            <a:pPr lvl="2"/>
            <a:r>
              <a:rPr lang="en-IN" dirty="0"/>
              <a:t>Fruit of Shadow </a:t>
            </a:r>
            <a:r>
              <a:rPr lang="en-IN" dirty="0" err="1"/>
              <a:t>Parli</a:t>
            </a:r>
            <a:r>
              <a:rPr lang="en-IN" dirty="0"/>
              <a:t>	-	</a:t>
            </a:r>
            <a:r>
              <a:rPr lang="en-IN" sz="1700" dirty="0">
                <a:solidFill>
                  <a:srgbClr val="FF0000"/>
                </a:solidFill>
              </a:rPr>
              <a:t>For benefit of ALL Believers in the 5 States as well as Full Population of these areas.</a:t>
            </a:r>
            <a:endParaRPr lang="en-IN" dirty="0">
              <a:solidFill>
                <a:srgbClr val="FF0000"/>
              </a:solidFill>
            </a:endParaRPr>
          </a:p>
          <a:p>
            <a:r>
              <a:rPr lang="en-IN" dirty="0"/>
              <a:t>No of SLA Meetings for the state 	-	00</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&lt;Outcome in terms of changes in the team/constituency/assembly segments&gt;</a:t>
            </a:r>
          </a:p>
          <a:p>
            <a:r>
              <a:rPr lang="en-IN" dirty="0"/>
              <a:t>Troop Church initiated by SMP/SMLA</a:t>
            </a:r>
          </a:p>
          <a:p>
            <a:pPr lvl="1"/>
            <a:r>
              <a:rPr lang="en-IN" dirty="0"/>
              <a:t>No of Troops	-	</a:t>
            </a:r>
            <a:r>
              <a:rPr lang="en-IN" dirty="0">
                <a:solidFill>
                  <a:srgbClr val="FF0000"/>
                </a:solidFill>
              </a:rPr>
              <a:t>01</a:t>
            </a:r>
          </a:p>
          <a:p>
            <a:pPr lvl="1"/>
            <a:r>
              <a:rPr lang="en-IN" dirty="0"/>
              <a:t>Details of each Troop</a:t>
            </a:r>
          </a:p>
          <a:p>
            <a:pPr lvl="2"/>
            <a:r>
              <a:rPr lang="en-IN" dirty="0"/>
              <a:t>Name of Troop		-	</a:t>
            </a:r>
            <a:r>
              <a:rPr lang="en-IN" dirty="0">
                <a:solidFill>
                  <a:srgbClr val="FF0000"/>
                </a:solidFill>
              </a:rPr>
              <a:t>Sharon Troop Church</a:t>
            </a:r>
          </a:p>
          <a:p>
            <a:pPr lvl="2"/>
            <a:r>
              <a:rPr lang="en-IN" dirty="0"/>
              <a:t>Registration Number	-	YYYY</a:t>
            </a:r>
          </a:p>
          <a:p>
            <a:pPr lvl="2"/>
            <a:r>
              <a:rPr lang="en-IN" dirty="0"/>
              <a:t>No of Participants	-	8-9</a:t>
            </a:r>
          </a:p>
        </p:txBody>
      </p:sp>
    </p:spTree>
    <p:extLst>
      <p:ext uri="{BB962C8B-B14F-4D97-AF65-F5344CB8AC3E}">
        <p14:creationId xmlns:p14="http://schemas.microsoft.com/office/powerpoint/2010/main" val="123784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C427-C737-631B-37B2-F9807DFD0AE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A3C6A5A-50C3-9258-0B93-ED01E5054E9A}"/>
              </a:ext>
            </a:extLst>
          </p:cNvPr>
          <p:cNvPicPr>
            <a:picLocks noGrp="1" noChangeAspect="1"/>
          </p:cNvPicPr>
          <p:nvPr>
            <p:ph idx="1"/>
          </p:nvPr>
        </p:nvPicPr>
        <p:blipFill>
          <a:blip r:embed="rId2"/>
          <a:stretch>
            <a:fillRect/>
          </a:stretch>
        </p:blipFill>
        <p:spPr>
          <a:xfrm>
            <a:off x="344557" y="0"/>
            <a:ext cx="9899373" cy="6858000"/>
          </a:xfrm>
          <a:prstGeom prst="rect">
            <a:avLst/>
          </a:prstGeom>
        </p:spPr>
      </p:pic>
    </p:spTree>
    <p:extLst>
      <p:ext uri="{BB962C8B-B14F-4D97-AF65-F5344CB8AC3E}">
        <p14:creationId xmlns:p14="http://schemas.microsoft.com/office/powerpoint/2010/main" val="70503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B8CB-8BE5-1C6F-9FB7-CF504A8495F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68C636E-054E-8E62-DEF4-C956C33143DD}"/>
              </a:ext>
            </a:extLst>
          </p:cNvPr>
          <p:cNvPicPr>
            <a:picLocks noGrp="1" noChangeAspect="1"/>
          </p:cNvPicPr>
          <p:nvPr>
            <p:ph idx="1"/>
          </p:nvPr>
        </p:nvPicPr>
        <p:blipFill>
          <a:blip r:embed="rId2"/>
          <a:stretch>
            <a:fillRect/>
          </a:stretch>
        </p:blipFill>
        <p:spPr>
          <a:xfrm>
            <a:off x="534256" y="184936"/>
            <a:ext cx="9133725" cy="6503540"/>
          </a:xfrm>
          <a:prstGeom prst="rect">
            <a:avLst/>
          </a:prstGeom>
        </p:spPr>
      </p:pic>
      <p:sp>
        <p:nvSpPr>
          <p:cNvPr id="5" name="TextBox 4">
            <a:extLst>
              <a:ext uri="{FF2B5EF4-FFF2-40B4-BE49-F238E27FC236}">
                <a16:creationId xmlns:a16="http://schemas.microsoft.com/office/drawing/2014/main" id="{D5419E1B-D386-0A9C-0F81-067E746E76E9}"/>
              </a:ext>
            </a:extLst>
          </p:cNvPr>
          <p:cNvSpPr txBox="1"/>
          <p:nvPr/>
        </p:nvSpPr>
        <p:spPr>
          <a:xfrm>
            <a:off x="10261203" y="588606"/>
            <a:ext cx="1572988" cy="4801314"/>
          </a:xfrm>
          <a:prstGeom prst="rect">
            <a:avLst/>
          </a:prstGeom>
          <a:noFill/>
        </p:spPr>
        <p:txBody>
          <a:bodyPr wrap="square" rtlCol="0">
            <a:spAutoFit/>
          </a:bodyPr>
          <a:lstStyle/>
          <a:p>
            <a:r>
              <a:rPr lang="en-US" dirty="0"/>
              <a:t>Issues </a:t>
            </a:r>
            <a:r>
              <a:rPr lang="en-US" dirty="0" err="1"/>
              <a:t>Discused</a:t>
            </a:r>
            <a:endParaRPr lang="en-US" dirty="0"/>
          </a:p>
          <a:p>
            <a:r>
              <a:rPr lang="en-US" dirty="0"/>
              <a:t>1.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(Meeting  yet to be held. Details will be provided later)</a:t>
            </a:r>
          </a:p>
        </p:txBody>
      </p:sp>
    </p:spTree>
    <p:extLst>
      <p:ext uri="{BB962C8B-B14F-4D97-AF65-F5344CB8AC3E}">
        <p14:creationId xmlns:p14="http://schemas.microsoft.com/office/powerpoint/2010/main" val="422041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1270761" y="1192184"/>
            <a:ext cx="7766936" cy="1646302"/>
          </a:xfrm>
        </p:spPr>
        <p:txBody>
          <a:bodyPr/>
          <a:lstStyle/>
          <a:p>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3421295" y="3126159"/>
            <a:ext cx="4417888" cy="2247225"/>
          </a:xfrm>
        </p:spPr>
        <p:txBody>
          <a:bodyPr>
            <a:normAutofit/>
          </a:bodyPr>
          <a:lstStyle/>
          <a:p>
            <a:pPr algn="ctr"/>
            <a:r>
              <a:rPr lang="en-IN" sz="4000" dirty="0"/>
              <a:t>May – June Report</a:t>
            </a:r>
          </a:p>
          <a:p>
            <a:pPr algn="ctr"/>
            <a:r>
              <a:rPr lang="en-IN" sz="4000" dirty="0">
                <a:solidFill>
                  <a:srgbClr val="FF0000"/>
                </a:solidFill>
              </a:rPr>
              <a:t>UTTAR PRADESH</a:t>
            </a:r>
          </a:p>
        </p:txBody>
      </p:sp>
    </p:spTree>
    <p:extLst>
      <p:ext uri="{BB962C8B-B14F-4D97-AF65-F5344CB8AC3E}">
        <p14:creationId xmlns:p14="http://schemas.microsoft.com/office/powerpoint/2010/main" val="251467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721360"/>
          </a:xfrm>
        </p:spPr>
        <p:txBody>
          <a:bodyPr>
            <a:normAutofit/>
          </a:bodyPr>
          <a:lstStyle/>
          <a:p>
            <a:r>
              <a:rPr lang="en-IN" sz="4000" b="1" dirty="0"/>
              <a:t>Activities of SMP &amp; SMLA of </a:t>
            </a:r>
            <a:r>
              <a:rPr lang="en-IN" sz="4000" b="1" dirty="0">
                <a:solidFill>
                  <a:srgbClr val="FF0000"/>
                </a:solidFill>
              </a:rPr>
              <a:t>UP</a:t>
            </a:r>
            <a:r>
              <a:rPr lang="en-IN" sz="4000" b="1" dirty="0"/>
              <a:t> – May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414391" y="1055384"/>
            <a:ext cx="10198813" cy="5516880"/>
          </a:xfrm>
        </p:spPr>
        <p:txBody>
          <a:bodyPr>
            <a:normAutofit fontScale="85000" lnSpcReduction="20000"/>
          </a:bodyPr>
          <a:lstStyle/>
          <a:p>
            <a:r>
              <a:rPr lang="en-IN" dirty="0"/>
              <a:t>No of Shadow </a:t>
            </a:r>
            <a:r>
              <a:rPr lang="en-IN" dirty="0" err="1"/>
              <a:t>Parli</a:t>
            </a:r>
            <a:r>
              <a:rPr lang="en-IN" dirty="0"/>
              <a:t> for the State	-	</a:t>
            </a:r>
            <a:r>
              <a:rPr lang="en-IN" dirty="0">
                <a:solidFill>
                  <a:srgbClr val="FF0000"/>
                </a:solidFill>
              </a:rPr>
              <a:t>01.              </a:t>
            </a:r>
            <a:r>
              <a:rPr lang="en-IN" sz="2400" dirty="0">
                <a:solidFill>
                  <a:srgbClr val="FF0000"/>
                </a:solidFill>
              </a:rPr>
              <a:t>NOT YET DONE</a:t>
            </a:r>
            <a:endParaRPr lang="en-IN" dirty="0">
              <a:solidFill>
                <a:srgbClr val="FF0000"/>
              </a:solidFill>
            </a:endParaRP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00-00-2022</a:t>
            </a:r>
          </a:p>
          <a:p>
            <a:pPr lvl="2"/>
            <a:r>
              <a:rPr lang="en-IN" dirty="0"/>
              <a:t>Registration Number	-	</a:t>
            </a:r>
            <a:r>
              <a:rPr lang="en-IN" sz="1500" dirty="0">
                <a:solidFill>
                  <a:srgbClr val="FF0000"/>
                </a:solidFill>
              </a:rPr>
              <a:t>……./2022</a:t>
            </a:r>
          </a:p>
          <a:p>
            <a:pPr lvl="2"/>
            <a:r>
              <a:rPr lang="en-IN" dirty="0"/>
              <a:t>Topic of Shadow </a:t>
            </a:r>
            <a:r>
              <a:rPr lang="en-IN" dirty="0" err="1"/>
              <a:t>Parli</a:t>
            </a:r>
            <a:r>
              <a:rPr lang="en-IN" dirty="0"/>
              <a:t>	-	Shadow </a:t>
            </a:r>
            <a:r>
              <a:rPr lang="en-IN" dirty="0" err="1"/>
              <a:t>Parlie</a:t>
            </a:r>
            <a:r>
              <a:rPr lang="en-IN" dirty="0"/>
              <a:t> of NCT of Delhi</a:t>
            </a:r>
          </a:p>
          <a:p>
            <a:pPr lvl="2"/>
            <a:r>
              <a:rPr lang="en-IN" dirty="0"/>
              <a:t>Category		-	          State</a:t>
            </a:r>
          </a:p>
          <a:p>
            <a:pPr lvl="2"/>
            <a:r>
              <a:rPr lang="en-IN" dirty="0"/>
              <a:t>No of Participants	-	</a:t>
            </a:r>
            <a:r>
              <a:rPr lang="en-IN" sz="1700" dirty="0">
                <a:solidFill>
                  <a:srgbClr val="FF0000"/>
                </a:solidFill>
              </a:rPr>
              <a:t>00</a:t>
            </a:r>
            <a:endParaRPr lang="en-IN" dirty="0">
              <a:solidFill>
                <a:srgbClr val="FF0000"/>
              </a:solidFill>
            </a:endParaRPr>
          </a:p>
          <a:p>
            <a:pPr lvl="2"/>
            <a:r>
              <a:rPr lang="en-IN" dirty="0"/>
              <a:t>Fruit of Shadow </a:t>
            </a:r>
            <a:r>
              <a:rPr lang="en-IN" dirty="0" err="1"/>
              <a:t>Parli</a:t>
            </a:r>
            <a:r>
              <a:rPr lang="en-IN" dirty="0"/>
              <a:t>	-	</a:t>
            </a:r>
            <a:r>
              <a:rPr lang="en-IN" sz="1700" dirty="0"/>
              <a:t> </a:t>
            </a:r>
            <a:r>
              <a:rPr lang="en-IN" sz="1700" dirty="0">
                <a:solidFill>
                  <a:srgbClr val="FF0000"/>
                </a:solidFill>
              </a:rPr>
              <a:t>For benefit of ALL Believers of Delhi &amp; Full Delhi as a whole</a:t>
            </a:r>
            <a:r>
              <a:rPr lang="en-IN" dirty="0">
                <a:solidFill>
                  <a:srgbClr val="FF0000"/>
                </a:solidFill>
              </a:rPr>
              <a:t> </a:t>
            </a:r>
          </a:p>
          <a:p>
            <a:pPr lvl="2"/>
            <a:endParaRPr lang="en-IN" dirty="0"/>
          </a:p>
          <a:p>
            <a:r>
              <a:rPr lang="en-IN" dirty="0"/>
              <a:t>No of SLA Meetings for the state 	-	</a:t>
            </a:r>
            <a:r>
              <a:rPr lang="en-IN" dirty="0">
                <a:solidFill>
                  <a:srgbClr val="FF0000"/>
                </a:solidFill>
              </a:rPr>
              <a:t>NIL</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Outcome in terms of changes in the team/constituency/assembly segments</a:t>
            </a:r>
          </a:p>
          <a:p>
            <a:r>
              <a:rPr lang="en-IN" dirty="0"/>
              <a:t>Troop Church initiated by SMP/SMLA</a:t>
            </a:r>
          </a:p>
          <a:p>
            <a:pPr lvl="1"/>
            <a:r>
              <a:rPr lang="en-IN" dirty="0"/>
              <a:t>No of Troops	-	</a:t>
            </a:r>
            <a:r>
              <a:rPr lang="en-IN" sz="1700" dirty="0">
                <a:solidFill>
                  <a:srgbClr val="FF0000"/>
                </a:solidFill>
              </a:rPr>
              <a:t>00</a:t>
            </a:r>
            <a:endParaRPr lang="en-IN" dirty="0">
              <a:solidFill>
                <a:srgbClr val="FF0000"/>
              </a:solidFill>
            </a:endParaRPr>
          </a:p>
          <a:p>
            <a:pPr lvl="1"/>
            <a:r>
              <a:rPr lang="en-IN" dirty="0"/>
              <a:t>Details of each Troop</a:t>
            </a:r>
          </a:p>
          <a:p>
            <a:pPr lvl="2"/>
            <a:r>
              <a:rPr lang="en-IN" dirty="0"/>
              <a:t>Name of Troop		-	</a:t>
            </a:r>
            <a:r>
              <a:rPr lang="en-IN" sz="1700" dirty="0">
                <a:solidFill>
                  <a:srgbClr val="FF0000"/>
                </a:solidFill>
              </a:rPr>
              <a:t>Nil Troop Church</a:t>
            </a:r>
          </a:p>
          <a:p>
            <a:pPr lvl="2"/>
            <a:r>
              <a:rPr lang="en-IN" dirty="0"/>
              <a:t>Registration Number	-	YYYY</a:t>
            </a:r>
          </a:p>
          <a:p>
            <a:pPr lvl="2"/>
            <a:r>
              <a:rPr lang="en-IN" dirty="0"/>
              <a:t>No of Participants	-	15-18</a:t>
            </a:r>
          </a:p>
        </p:txBody>
      </p:sp>
    </p:spTree>
    <p:extLst>
      <p:ext uri="{BB962C8B-B14F-4D97-AF65-F5344CB8AC3E}">
        <p14:creationId xmlns:p14="http://schemas.microsoft.com/office/powerpoint/2010/main" val="404119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72720"/>
            <a:ext cx="11008360" cy="813599"/>
          </a:xfrm>
        </p:spPr>
        <p:txBody>
          <a:bodyPr>
            <a:normAutofit/>
          </a:bodyPr>
          <a:lstStyle/>
          <a:p>
            <a:r>
              <a:rPr lang="en-IN" sz="3200" b="1" dirty="0"/>
              <a:t>Activities Planned by SMP &amp; SMLA of </a:t>
            </a:r>
            <a:r>
              <a:rPr lang="en-IN" sz="3200" b="1" dirty="0">
                <a:solidFill>
                  <a:srgbClr val="FF0000"/>
                </a:solidFill>
              </a:rPr>
              <a:t>UP</a:t>
            </a:r>
            <a:r>
              <a:rPr lang="en-IN" sz="3200" b="1" dirty="0"/>
              <a:t>- July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1256872" y="1295571"/>
            <a:ext cx="8421384" cy="4947920"/>
          </a:xfrm>
        </p:spPr>
        <p:txBody>
          <a:bodyPr>
            <a:normAutofit/>
          </a:bodyPr>
          <a:lstStyle/>
          <a:p>
            <a:r>
              <a:rPr lang="en-IN" sz="2000" dirty="0"/>
              <a:t>No of Shadow </a:t>
            </a:r>
            <a:r>
              <a:rPr lang="en-IN" sz="2000" dirty="0" err="1"/>
              <a:t>Parli</a:t>
            </a:r>
            <a:r>
              <a:rPr lang="en-IN" sz="2000" dirty="0"/>
              <a:t> for the State	-	</a:t>
            </a:r>
            <a:r>
              <a:rPr lang="en-IN" sz="2000" dirty="0">
                <a:solidFill>
                  <a:srgbClr val="FF0000"/>
                </a:solidFill>
              </a:rPr>
              <a:t>01</a:t>
            </a:r>
          </a:p>
          <a:p>
            <a:pPr marL="914400" lvl="1" indent="-457200">
              <a:buFont typeface="+mj-lt"/>
              <a:buAutoNum type="arabicPeriod"/>
            </a:pPr>
            <a:r>
              <a:rPr lang="en-IN" sz="1800" dirty="0"/>
              <a:t>Shadow </a:t>
            </a:r>
            <a:r>
              <a:rPr lang="en-IN" sz="1800" dirty="0" err="1"/>
              <a:t>Parli</a:t>
            </a:r>
            <a:r>
              <a:rPr lang="en-IN" sz="1800" dirty="0"/>
              <a:t>	-	18-06-2022</a:t>
            </a:r>
          </a:p>
          <a:p>
            <a:pPr marL="914400" lvl="2" indent="0">
              <a:buNone/>
            </a:pPr>
            <a:endParaRPr lang="en-IN" sz="1600" dirty="0"/>
          </a:p>
          <a:p>
            <a:pPr marL="914400" lvl="2" indent="0">
              <a:buNone/>
            </a:pPr>
            <a:endParaRPr lang="en-IN" sz="1600" dirty="0"/>
          </a:p>
          <a:p>
            <a:r>
              <a:rPr lang="en-IN" sz="2000" dirty="0"/>
              <a:t>No of SLA Meetings for the state -00</a:t>
            </a:r>
          </a:p>
          <a:p>
            <a:pPr marL="914400" lvl="1" indent="-457200">
              <a:buFont typeface="+mj-lt"/>
              <a:buAutoNum type="arabicPeriod"/>
            </a:pPr>
            <a:r>
              <a:rPr lang="en-IN" sz="1800" dirty="0"/>
              <a:t>SLA Meeting		-	DD-MMM-YYYY</a:t>
            </a:r>
          </a:p>
          <a:p>
            <a:pPr marL="914400" lvl="2" indent="0">
              <a:buNone/>
            </a:pPr>
            <a:endParaRPr lang="en-IN" sz="1600" dirty="0"/>
          </a:p>
          <a:p>
            <a:r>
              <a:rPr lang="en-IN" sz="2000" dirty="0"/>
              <a:t>Troop Church initiated by SMP/SMLA</a:t>
            </a:r>
          </a:p>
          <a:p>
            <a:pPr lvl="1"/>
            <a:r>
              <a:rPr lang="en-IN" sz="1800" dirty="0"/>
              <a:t>No of Troops	-	</a:t>
            </a:r>
            <a:r>
              <a:rPr lang="en-IN" sz="1800" dirty="0">
                <a:solidFill>
                  <a:srgbClr val="FF0000"/>
                </a:solidFill>
              </a:rPr>
              <a:t>02</a:t>
            </a:r>
          </a:p>
          <a:p>
            <a:pPr marL="457200" lvl="1" indent="0">
              <a:buNone/>
            </a:pPr>
            <a:endParaRPr lang="en-IN" dirty="0"/>
          </a:p>
        </p:txBody>
      </p:sp>
    </p:spTree>
    <p:extLst>
      <p:ext uri="{BB962C8B-B14F-4D97-AF65-F5344CB8AC3E}">
        <p14:creationId xmlns:p14="http://schemas.microsoft.com/office/powerpoint/2010/main" val="252960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72721"/>
            <a:ext cx="10760924" cy="1121824"/>
          </a:xfrm>
        </p:spPr>
        <p:txBody>
          <a:bodyPr>
            <a:normAutofit/>
          </a:bodyPr>
          <a:lstStyle/>
          <a:p>
            <a:r>
              <a:rPr lang="en-IN" sz="3200" b="1" dirty="0"/>
              <a:t>Activities Planned by SMP &amp; SMLA of </a:t>
            </a:r>
            <a:r>
              <a:rPr lang="en-IN" sz="3200" b="1" dirty="0">
                <a:solidFill>
                  <a:srgbClr val="FF0000"/>
                </a:solidFill>
              </a:rPr>
              <a:t>North Region</a:t>
            </a:r>
            <a:r>
              <a:rPr lang="en-IN" sz="3200" b="1" dirty="0"/>
              <a:t> </a:t>
            </a:r>
            <a:br>
              <a:rPr lang="en-IN" sz="3200" b="1" dirty="0"/>
            </a:br>
            <a:r>
              <a:rPr lang="en-IN" sz="3200" b="1" dirty="0"/>
              <a:t>– June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578778" y="1542151"/>
            <a:ext cx="10054975" cy="4947920"/>
          </a:xfrm>
        </p:spPr>
        <p:txBody>
          <a:bodyPr>
            <a:normAutofit/>
          </a:bodyPr>
          <a:lstStyle/>
          <a:p>
            <a:r>
              <a:rPr lang="en-IN" sz="2000" dirty="0"/>
              <a:t>No of Shadow </a:t>
            </a:r>
            <a:r>
              <a:rPr lang="en-IN" sz="2000" dirty="0" err="1"/>
              <a:t>Parli</a:t>
            </a:r>
            <a:r>
              <a:rPr lang="en-IN" sz="2000" dirty="0"/>
              <a:t> for the State	-	                        </a:t>
            </a:r>
            <a:r>
              <a:rPr lang="en-IN" sz="2000" dirty="0">
                <a:solidFill>
                  <a:srgbClr val="FF0000"/>
                </a:solidFill>
              </a:rPr>
              <a:t>ONE PER STATE AND UT</a:t>
            </a:r>
          </a:p>
          <a:p>
            <a:pPr marL="914400" lvl="1" indent="-457200">
              <a:buFont typeface="+mj-lt"/>
              <a:buAutoNum type="arabicPeriod"/>
            </a:pPr>
            <a:r>
              <a:rPr lang="en-IN" sz="1800" dirty="0"/>
              <a:t>Shadow </a:t>
            </a:r>
            <a:r>
              <a:rPr lang="en-IN" sz="1800" dirty="0" err="1"/>
              <a:t>Parli</a:t>
            </a:r>
            <a:r>
              <a:rPr lang="en-IN" sz="1800" dirty="0"/>
              <a:t>	-	DD-MMM-YYYY</a:t>
            </a:r>
          </a:p>
          <a:p>
            <a:pPr marL="914400" lvl="2" indent="0">
              <a:buNone/>
            </a:pPr>
            <a:endParaRPr lang="en-IN" sz="1600" dirty="0"/>
          </a:p>
          <a:p>
            <a:pPr marL="914400" lvl="2" indent="0">
              <a:buNone/>
            </a:pPr>
            <a:endParaRPr lang="en-IN" sz="1600" dirty="0"/>
          </a:p>
          <a:p>
            <a:r>
              <a:rPr lang="en-IN" sz="2000" dirty="0"/>
              <a:t>No of SLA Meetings for the state 	-	                 </a:t>
            </a:r>
            <a:r>
              <a:rPr lang="en-IN" sz="2000" dirty="0">
                <a:solidFill>
                  <a:srgbClr val="FF0000"/>
                </a:solidFill>
              </a:rPr>
              <a:t>WILL TRY TO UNDERTAKE</a:t>
            </a:r>
          </a:p>
          <a:p>
            <a:pPr marL="914400" lvl="1" indent="-457200">
              <a:buFont typeface="+mj-lt"/>
              <a:buAutoNum type="arabicPeriod"/>
            </a:pPr>
            <a:r>
              <a:rPr lang="en-IN" sz="1800" dirty="0"/>
              <a:t>SLA Meeting		-	DD-MMM-YYYY</a:t>
            </a:r>
          </a:p>
          <a:p>
            <a:pPr marL="914400" lvl="2" indent="0">
              <a:buNone/>
            </a:pPr>
            <a:endParaRPr lang="en-IN" sz="1600" dirty="0"/>
          </a:p>
          <a:p>
            <a:r>
              <a:rPr lang="en-IN" sz="2000" dirty="0"/>
              <a:t>Troop Church initiated by SMP/SMLA                         </a:t>
            </a:r>
            <a:r>
              <a:rPr lang="en-IN" sz="2000" dirty="0">
                <a:solidFill>
                  <a:srgbClr val="FF0000"/>
                </a:solidFill>
              </a:rPr>
              <a:t>ONE EACH BY SMPs</a:t>
            </a:r>
          </a:p>
          <a:p>
            <a:pPr lvl="1"/>
            <a:r>
              <a:rPr lang="en-IN" sz="1800" dirty="0"/>
              <a:t>No of Troops	-	00</a:t>
            </a:r>
          </a:p>
          <a:p>
            <a:pPr marL="457200" lvl="1" indent="0">
              <a:buNone/>
            </a:pPr>
            <a:endParaRPr lang="en-IN" dirty="0"/>
          </a:p>
        </p:txBody>
      </p:sp>
    </p:spTree>
    <p:extLst>
      <p:ext uri="{BB962C8B-B14F-4D97-AF65-F5344CB8AC3E}">
        <p14:creationId xmlns:p14="http://schemas.microsoft.com/office/powerpoint/2010/main" val="418426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E8B5-26E2-BE3B-233F-99500F82E947}"/>
              </a:ext>
            </a:extLst>
          </p:cNvPr>
          <p:cNvSpPr>
            <a:spLocks noGrp="1"/>
          </p:cNvSpPr>
          <p:nvPr>
            <p:ph type="title"/>
          </p:nvPr>
        </p:nvSpPr>
        <p:spPr>
          <a:xfrm>
            <a:off x="543769" y="260279"/>
            <a:ext cx="8596668" cy="1320800"/>
          </a:xfrm>
        </p:spPr>
        <p:txBody>
          <a:bodyPr/>
          <a:lstStyle/>
          <a:p>
            <a:r>
              <a:rPr lang="en-IN" b="1" dirty="0">
                <a:solidFill>
                  <a:srgbClr val="FF0000"/>
                </a:solidFill>
              </a:rPr>
              <a:t>Testimonies</a:t>
            </a:r>
            <a:r>
              <a:rPr lang="en-IN" dirty="0"/>
              <a:t> </a:t>
            </a:r>
            <a:r>
              <a:rPr lang="en-IN" b="1" dirty="0">
                <a:solidFill>
                  <a:srgbClr val="FF0000"/>
                </a:solidFill>
              </a:rPr>
              <a:t>of North Region</a:t>
            </a:r>
            <a:r>
              <a:rPr lang="en-IN" dirty="0"/>
              <a:t> through SMP &amp; SMLA activities:</a:t>
            </a:r>
            <a:endParaRPr lang="en-US" dirty="0"/>
          </a:p>
        </p:txBody>
      </p:sp>
      <p:sp>
        <p:nvSpPr>
          <p:cNvPr id="3" name="Content Placeholder 2">
            <a:extLst>
              <a:ext uri="{FF2B5EF4-FFF2-40B4-BE49-F238E27FC236}">
                <a16:creationId xmlns:a16="http://schemas.microsoft.com/office/drawing/2014/main" id="{DA3A7FD5-9F48-6200-F623-1AADE5C84AD8}"/>
              </a:ext>
            </a:extLst>
          </p:cNvPr>
          <p:cNvSpPr>
            <a:spLocks noGrp="1"/>
          </p:cNvSpPr>
          <p:nvPr>
            <p:ph idx="1"/>
          </p:nvPr>
        </p:nvSpPr>
        <p:spPr>
          <a:xfrm>
            <a:off x="636236" y="1831815"/>
            <a:ext cx="8596668" cy="3880773"/>
          </a:xfrm>
        </p:spPr>
        <p:txBody>
          <a:bodyPr>
            <a:normAutofit fontScale="92500" lnSpcReduction="20000"/>
          </a:bodyPr>
          <a:lstStyle/>
          <a:p>
            <a:pPr marL="0" indent="0">
              <a:buNone/>
            </a:pPr>
            <a:br>
              <a:rPr lang="en-IN" dirty="0"/>
            </a:br>
            <a:br>
              <a:rPr lang="en-IN" dirty="0"/>
            </a:br>
            <a:r>
              <a:rPr lang="en-IN" sz="4000" dirty="0">
                <a:solidFill>
                  <a:srgbClr val="FF0000"/>
                </a:solidFill>
              </a:rPr>
              <a:t>1.</a:t>
            </a:r>
            <a:r>
              <a:rPr lang="en-IN" sz="4000" dirty="0"/>
              <a:t> </a:t>
            </a:r>
            <a:r>
              <a:rPr lang="en-IN" sz="4000" dirty="0">
                <a:solidFill>
                  <a:srgbClr val="FF0000"/>
                </a:solidFill>
              </a:rPr>
              <a:t>Working in the Authority of our Lord Jesus Christ, we will Resolve All Problems encountered</a:t>
            </a:r>
          </a:p>
          <a:p>
            <a:pPr marL="0" indent="0">
              <a:buNone/>
            </a:pPr>
            <a:br>
              <a:rPr lang="en-IN" sz="4000" dirty="0">
                <a:solidFill>
                  <a:srgbClr val="FF0000"/>
                </a:solidFill>
              </a:rPr>
            </a:br>
            <a:r>
              <a:rPr lang="en-IN" sz="4000" dirty="0">
                <a:solidFill>
                  <a:srgbClr val="FF0000"/>
                </a:solidFill>
              </a:rPr>
              <a:t>2. We will eradicate all unbiblical practices &amp; establish Gods Kingdom on Earth</a:t>
            </a:r>
            <a:endParaRPr lang="en-US" sz="4000" dirty="0"/>
          </a:p>
        </p:txBody>
      </p:sp>
    </p:spTree>
    <p:extLst>
      <p:ext uri="{BB962C8B-B14F-4D97-AF65-F5344CB8AC3E}">
        <p14:creationId xmlns:p14="http://schemas.microsoft.com/office/powerpoint/2010/main" val="77127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03E58-E165-98B5-483C-93DFEBDA2EED}"/>
              </a:ext>
            </a:extLst>
          </p:cNvPr>
          <p:cNvPicPr>
            <a:picLocks noChangeAspect="1"/>
          </p:cNvPicPr>
          <p:nvPr/>
        </p:nvPicPr>
        <p:blipFill>
          <a:blip r:embed="rId2"/>
          <a:stretch>
            <a:fillRect/>
          </a:stretch>
        </p:blipFill>
        <p:spPr>
          <a:xfrm>
            <a:off x="401320" y="0"/>
            <a:ext cx="4468416" cy="6858000"/>
          </a:xfrm>
          <a:prstGeom prst="rect">
            <a:avLst/>
          </a:prstGeom>
        </p:spPr>
      </p:pic>
      <p:sp>
        <p:nvSpPr>
          <p:cNvPr id="6" name="TextBox 5">
            <a:extLst>
              <a:ext uri="{FF2B5EF4-FFF2-40B4-BE49-F238E27FC236}">
                <a16:creationId xmlns:a16="http://schemas.microsoft.com/office/drawing/2014/main" id="{95479B9D-BEAB-071F-45AA-B49CDE173CEB}"/>
              </a:ext>
            </a:extLst>
          </p:cNvPr>
          <p:cNvSpPr txBox="1"/>
          <p:nvPr/>
        </p:nvSpPr>
        <p:spPr>
          <a:xfrm>
            <a:off x="5628640" y="961856"/>
            <a:ext cx="3789680" cy="4893647"/>
          </a:xfrm>
          <a:prstGeom prst="rect">
            <a:avLst/>
          </a:prstGeom>
          <a:noFill/>
        </p:spPr>
        <p:txBody>
          <a:bodyPr wrap="square" rtlCol="0">
            <a:spAutoFit/>
          </a:bodyPr>
          <a:lstStyle/>
          <a:p>
            <a:r>
              <a:rPr lang="en-IN" sz="2400" b="1" dirty="0">
                <a:solidFill>
                  <a:schemeClr val="accent1"/>
                </a:solidFill>
              </a:rPr>
              <a:t>On 8</a:t>
            </a:r>
            <a:r>
              <a:rPr lang="en-IN" sz="2400" b="1" baseline="30000" dirty="0">
                <a:solidFill>
                  <a:schemeClr val="accent1"/>
                </a:solidFill>
              </a:rPr>
              <a:t>th</a:t>
            </a:r>
            <a:r>
              <a:rPr lang="en-IN" sz="2400" b="1" dirty="0">
                <a:solidFill>
                  <a:schemeClr val="accent1"/>
                </a:solidFill>
              </a:rPr>
              <a:t> Nov, 2021 and 15</a:t>
            </a:r>
            <a:r>
              <a:rPr lang="en-IN" sz="2400" b="1" baseline="30000" dirty="0">
                <a:solidFill>
                  <a:schemeClr val="accent1"/>
                </a:solidFill>
              </a:rPr>
              <a:t>th</a:t>
            </a:r>
            <a:r>
              <a:rPr lang="en-IN" sz="2400" b="1" dirty="0">
                <a:solidFill>
                  <a:schemeClr val="accent1"/>
                </a:solidFill>
              </a:rPr>
              <a:t> Nov, 2021, two prophecies were made for relief to Delhiites from the polluted air. On Jan 9, 2022 and now on 24</a:t>
            </a:r>
            <a:r>
              <a:rPr lang="en-IN" sz="2400" b="1" baseline="30000" dirty="0">
                <a:solidFill>
                  <a:schemeClr val="accent1"/>
                </a:solidFill>
              </a:rPr>
              <a:t>th</a:t>
            </a:r>
            <a:r>
              <a:rPr lang="en-IN" sz="2400" b="1" dirty="0">
                <a:solidFill>
                  <a:schemeClr val="accent1"/>
                </a:solidFill>
              </a:rPr>
              <a:t> May, 2022, AQI index which was around 400 signifying unhealthy air is now in satisfactory category. We praise God for continuously answering our prayers.</a:t>
            </a:r>
          </a:p>
        </p:txBody>
      </p:sp>
      <p:sp>
        <p:nvSpPr>
          <p:cNvPr id="4" name="Title 1">
            <a:extLst>
              <a:ext uri="{FF2B5EF4-FFF2-40B4-BE49-F238E27FC236}">
                <a16:creationId xmlns:a16="http://schemas.microsoft.com/office/drawing/2014/main" id="{66AEF03F-12A3-AAF2-8F75-3BB2AD915395}"/>
              </a:ext>
            </a:extLst>
          </p:cNvPr>
          <p:cNvSpPr txBox="1">
            <a:spLocks/>
          </p:cNvSpPr>
          <p:nvPr/>
        </p:nvSpPr>
        <p:spPr>
          <a:xfrm>
            <a:off x="345440" y="172721"/>
            <a:ext cx="11008360" cy="741680"/>
          </a:xfrm>
          <a:prstGeom prst="rect">
            <a:avLst/>
          </a:prstGeom>
        </p:spPr>
        <p:txBody>
          <a:bodyPr>
            <a:normAutofit fontScale="8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000" b="1" dirty="0">
                <a:solidFill>
                  <a:srgbClr val="FF0000"/>
                </a:solidFill>
              </a:rPr>
              <a:t>Testimonies of the State through SMP &amp; SMLA activities</a:t>
            </a:r>
          </a:p>
        </p:txBody>
      </p:sp>
    </p:spTree>
    <p:extLst>
      <p:ext uri="{BB962C8B-B14F-4D97-AF65-F5344CB8AC3E}">
        <p14:creationId xmlns:p14="http://schemas.microsoft.com/office/powerpoint/2010/main" val="3199142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0FBE7-2076-104C-EF0F-5F22A217CF67}"/>
              </a:ext>
            </a:extLst>
          </p:cNvPr>
          <p:cNvPicPr>
            <a:picLocks noChangeAspect="1"/>
          </p:cNvPicPr>
          <p:nvPr/>
        </p:nvPicPr>
        <p:blipFill>
          <a:blip r:embed="rId2"/>
          <a:stretch>
            <a:fillRect/>
          </a:stretch>
        </p:blipFill>
        <p:spPr>
          <a:xfrm>
            <a:off x="609600" y="76200"/>
            <a:ext cx="4199984" cy="6705600"/>
          </a:xfrm>
          <a:prstGeom prst="rect">
            <a:avLst/>
          </a:prstGeom>
        </p:spPr>
      </p:pic>
      <p:sp>
        <p:nvSpPr>
          <p:cNvPr id="4" name="TextBox 3">
            <a:extLst>
              <a:ext uri="{FF2B5EF4-FFF2-40B4-BE49-F238E27FC236}">
                <a16:creationId xmlns:a16="http://schemas.microsoft.com/office/drawing/2014/main" id="{BBE4B9DE-45DB-702E-7212-3239FCDDCD03}"/>
              </a:ext>
            </a:extLst>
          </p:cNvPr>
          <p:cNvSpPr txBox="1"/>
          <p:nvPr/>
        </p:nvSpPr>
        <p:spPr>
          <a:xfrm>
            <a:off x="5791200" y="428178"/>
            <a:ext cx="3657600" cy="5632311"/>
          </a:xfrm>
          <a:prstGeom prst="rect">
            <a:avLst/>
          </a:prstGeom>
          <a:noFill/>
        </p:spPr>
        <p:txBody>
          <a:bodyPr wrap="square" rtlCol="0">
            <a:spAutoFit/>
          </a:bodyPr>
          <a:lstStyle/>
          <a:p>
            <a:r>
              <a:rPr lang="en-IN" sz="2400" b="1" dirty="0">
                <a:solidFill>
                  <a:schemeClr val="accent1"/>
                </a:solidFill>
              </a:rPr>
              <a:t>On 30</a:t>
            </a:r>
            <a:r>
              <a:rPr lang="en-IN" sz="2400" b="1" baseline="30000" dirty="0">
                <a:solidFill>
                  <a:schemeClr val="accent1"/>
                </a:solidFill>
              </a:rPr>
              <a:t>th</a:t>
            </a:r>
            <a:r>
              <a:rPr lang="en-IN" sz="2400" b="1" dirty="0">
                <a:solidFill>
                  <a:schemeClr val="accent1"/>
                </a:solidFill>
              </a:rPr>
              <a:t> March, 2022, in the Shadow </a:t>
            </a:r>
            <a:r>
              <a:rPr lang="en-IN" sz="2400" b="1" dirty="0" err="1">
                <a:solidFill>
                  <a:schemeClr val="accent1"/>
                </a:solidFill>
              </a:rPr>
              <a:t>Parlie</a:t>
            </a:r>
            <a:r>
              <a:rPr lang="en-IN" sz="2400" b="1" dirty="0">
                <a:solidFill>
                  <a:schemeClr val="accent1"/>
                </a:solidFill>
              </a:rPr>
              <a:t> meeting of Delhi, the bill Anti-Homicidal Rage Bill (Bill No. DEL/1/3/2022) was passed and presented in the heavenly court and in that bill, the example of what Sidhu did was cited as an example of the road rage. Now we see that God’s justice is restored in the State of Punjab.</a:t>
            </a:r>
          </a:p>
        </p:txBody>
      </p:sp>
    </p:spTree>
    <p:extLst>
      <p:ext uri="{BB962C8B-B14F-4D97-AF65-F5344CB8AC3E}">
        <p14:creationId xmlns:p14="http://schemas.microsoft.com/office/powerpoint/2010/main" val="100876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2CA8-443B-968C-0350-BD1253DA206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DC70990-A26C-2295-5862-E71264F21CB5}"/>
              </a:ext>
            </a:extLst>
          </p:cNvPr>
          <p:cNvPicPr>
            <a:picLocks noGrp="1" noChangeAspect="1"/>
          </p:cNvPicPr>
          <p:nvPr>
            <p:ph idx="1"/>
          </p:nvPr>
        </p:nvPicPr>
        <p:blipFill>
          <a:blip r:embed="rId2"/>
          <a:stretch>
            <a:fillRect/>
          </a:stretch>
        </p:blipFill>
        <p:spPr>
          <a:xfrm>
            <a:off x="397566" y="0"/>
            <a:ext cx="10548730" cy="6858000"/>
          </a:xfrm>
          <a:prstGeom prst="rect">
            <a:avLst/>
          </a:prstGeom>
        </p:spPr>
      </p:pic>
    </p:spTree>
    <p:extLst>
      <p:ext uri="{BB962C8B-B14F-4D97-AF65-F5344CB8AC3E}">
        <p14:creationId xmlns:p14="http://schemas.microsoft.com/office/powerpoint/2010/main" val="261057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EEDF-CCAC-449B-D88F-353DA224E85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E263CDC-D395-7EA8-9DC6-1CB371100837}"/>
              </a:ext>
            </a:extLst>
          </p:cNvPr>
          <p:cNvPicPr>
            <a:picLocks noGrp="1" noChangeAspect="1"/>
          </p:cNvPicPr>
          <p:nvPr>
            <p:ph idx="1"/>
          </p:nvPr>
        </p:nvPicPr>
        <p:blipFill>
          <a:blip r:embed="rId2"/>
          <a:stretch>
            <a:fillRect/>
          </a:stretch>
        </p:blipFill>
        <p:spPr>
          <a:xfrm>
            <a:off x="463826" y="0"/>
            <a:ext cx="10442713" cy="6858000"/>
          </a:xfrm>
          <a:prstGeom prst="rect">
            <a:avLst/>
          </a:prstGeom>
        </p:spPr>
      </p:pic>
    </p:spTree>
    <p:extLst>
      <p:ext uri="{BB962C8B-B14F-4D97-AF65-F5344CB8AC3E}">
        <p14:creationId xmlns:p14="http://schemas.microsoft.com/office/powerpoint/2010/main" val="293293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669988"/>
          </a:xfrm>
        </p:spPr>
        <p:txBody>
          <a:bodyPr>
            <a:noAutofit/>
          </a:bodyPr>
          <a:lstStyle/>
          <a:p>
            <a:r>
              <a:rPr lang="en-IN" sz="2800" b="1" dirty="0"/>
              <a:t>Activities of SMP &amp; SMLA of </a:t>
            </a:r>
            <a:r>
              <a:rPr lang="en-IN" sz="2800" b="1" dirty="0">
                <a:solidFill>
                  <a:srgbClr val="FF0000"/>
                </a:solidFill>
              </a:rPr>
              <a:t>North Region</a:t>
            </a:r>
            <a:r>
              <a:rPr lang="en-IN" sz="2800" b="1" dirty="0"/>
              <a:t>: May- Jun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609600" y="965771"/>
            <a:ext cx="11236960" cy="5719509"/>
          </a:xfrm>
        </p:spPr>
        <p:txBody>
          <a:bodyPr>
            <a:normAutofit fontScale="85000" lnSpcReduction="10000"/>
          </a:bodyPr>
          <a:lstStyle/>
          <a:p>
            <a:r>
              <a:rPr lang="en-IN" dirty="0"/>
              <a:t>No of Shadow </a:t>
            </a:r>
            <a:r>
              <a:rPr lang="en-IN" dirty="0" err="1"/>
              <a:t>Parli</a:t>
            </a:r>
            <a:r>
              <a:rPr lang="en-IN" dirty="0"/>
              <a:t> for the North Region	</a:t>
            </a:r>
            <a:r>
              <a:rPr lang="en-IN" sz="1900" u="sng" dirty="0">
                <a:solidFill>
                  <a:srgbClr val="FF0000"/>
                </a:solidFill>
              </a:rPr>
              <a:t>TOTAL 5 (DELHI (2), HARYANA (Jun), HP (May) + Combined Shadow </a:t>
            </a:r>
            <a:r>
              <a:rPr lang="en-IN" sz="1900" u="sng" dirty="0" err="1">
                <a:solidFill>
                  <a:srgbClr val="FF0000"/>
                </a:solidFill>
              </a:rPr>
              <a:t>Parli</a:t>
            </a:r>
            <a:r>
              <a:rPr lang="en-IN" sz="1900" u="sng" dirty="0">
                <a:solidFill>
                  <a:srgbClr val="FF0000"/>
                </a:solidFill>
              </a:rPr>
              <a:t> of 5 States</a:t>
            </a:r>
          </a:p>
          <a:p>
            <a:pPr marL="914400" lvl="1" indent="-457200">
              <a:buFont typeface="+mj-lt"/>
              <a:buAutoNum type="arabicPeriod"/>
            </a:pPr>
            <a:r>
              <a:rPr lang="en-IN" dirty="0"/>
              <a:t>Shadow </a:t>
            </a:r>
            <a:r>
              <a:rPr lang="en-IN" dirty="0" err="1"/>
              <a:t>Parli</a:t>
            </a:r>
            <a:r>
              <a:rPr lang="en-IN" dirty="0"/>
              <a:t>	-	DD-MMM-YYYY</a:t>
            </a:r>
          </a:p>
          <a:p>
            <a:pPr lvl="2"/>
            <a:r>
              <a:rPr lang="en-IN" dirty="0"/>
              <a:t>Registration Number	-	XXXXXX</a:t>
            </a:r>
          </a:p>
          <a:p>
            <a:pPr lvl="2"/>
            <a:r>
              <a:rPr lang="en-IN" dirty="0"/>
              <a:t>Topic of Shadow </a:t>
            </a:r>
            <a:r>
              <a:rPr lang="en-IN" dirty="0" err="1"/>
              <a:t>Parli</a:t>
            </a:r>
            <a:r>
              <a:rPr lang="en-IN" dirty="0"/>
              <a:t>	-	YYYYYY</a:t>
            </a:r>
          </a:p>
          <a:p>
            <a:pPr lvl="2"/>
            <a:r>
              <a:rPr lang="en-IN" dirty="0"/>
              <a:t>Category		-	Constituency/Zone/State</a:t>
            </a:r>
          </a:p>
          <a:p>
            <a:pPr lvl="2"/>
            <a:r>
              <a:rPr lang="en-IN" dirty="0"/>
              <a:t>No of Participants	-	00</a:t>
            </a:r>
          </a:p>
          <a:p>
            <a:pPr lvl="2"/>
            <a:r>
              <a:rPr lang="en-IN" dirty="0"/>
              <a:t>Fruit of Shadow </a:t>
            </a:r>
            <a:r>
              <a:rPr lang="en-IN" dirty="0" err="1"/>
              <a:t>Parli</a:t>
            </a:r>
            <a:r>
              <a:rPr lang="en-IN" dirty="0"/>
              <a:t>	-	 &lt;Outcome in terms of changes in the constituency/State&gt;</a:t>
            </a:r>
          </a:p>
          <a:p>
            <a:pPr lvl="2"/>
            <a:endParaRPr lang="en-IN" dirty="0"/>
          </a:p>
          <a:p>
            <a:r>
              <a:rPr lang="en-IN" dirty="0"/>
              <a:t>No of SLA Meetings for the state 	-	00      </a:t>
            </a:r>
            <a:r>
              <a:rPr lang="en-IN" sz="1900" u="sng" dirty="0">
                <a:solidFill>
                  <a:srgbClr val="FF0000"/>
                </a:solidFill>
              </a:rPr>
              <a:t>NOT UNDERTAKEN AS YET. WE WILL TRY TO ACCOMPLISH IT SOON</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&lt;Outcome in terms of changes in the team/constituency/assembly segments&gt;</a:t>
            </a:r>
          </a:p>
          <a:p>
            <a:r>
              <a:rPr lang="en-IN" dirty="0"/>
              <a:t>Troop Church initiated by SMP/SMLA.             </a:t>
            </a:r>
            <a:r>
              <a:rPr lang="en-IN" sz="1900" u="sng" dirty="0">
                <a:solidFill>
                  <a:srgbClr val="FF0000"/>
                </a:solidFill>
              </a:rPr>
              <a:t>6 (FOUR)</a:t>
            </a:r>
          </a:p>
          <a:p>
            <a:pPr lvl="1"/>
            <a:r>
              <a:rPr lang="en-IN" dirty="0"/>
              <a:t>No of Troops	-	00</a:t>
            </a:r>
          </a:p>
          <a:p>
            <a:pPr lvl="1"/>
            <a:r>
              <a:rPr lang="en-IN" dirty="0"/>
              <a:t>Details of each Troop</a:t>
            </a:r>
          </a:p>
          <a:p>
            <a:pPr lvl="2"/>
            <a:r>
              <a:rPr lang="en-IN" dirty="0"/>
              <a:t>Name of Troop		-	XXXX</a:t>
            </a:r>
          </a:p>
          <a:p>
            <a:pPr lvl="2"/>
            <a:r>
              <a:rPr lang="en-IN" dirty="0"/>
              <a:t>Registration Number	-	YYYY</a:t>
            </a:r>
          </a:p>
          <a:p>
            <a:pPr lvl="2"/>
            <a:r>
              <a:rPr lang="en-IN" dirty="0"/>
              <a:t>No of Participants	-	00</a:t>
            </a:r>
          </a:p>
        </p:txBody>
      </p:sp>
    </p:spTree>
    <p:extLst>
      <p:ext uri="{BB962C8B-B14F-4D97-AF65-F5344CB8AC3E}">
        <p14:creationId xmlns:p14="http://schemas.microsoft.com/office/powerpoint/2010/main" val="20771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1270761" y="1192184"/>
            <a:ext cx="7766936" cy="1646302"/>
          </a:xfrm>
        </p:spPr>
        <p:txBody>
          <a:bodyPr/>
          <a:lstStyle/>
          <a:p>
            <a:r>
              <a:rPr lang="en-IN" dirty="0"/>
              <a:t>SMP &amp; SMLA Activities</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3421295" y="3126159"/>
            <a:ext cx="4417888" cy="2247225"/>
          </a:xfrm>
        </p:spPr>
        <p:txBody>
          <a:bodyPr>
            <a:normAutofit/>
          </a:bodyPr>
          <a:lstStyle/>
          <a:p>
            <a:pPr algn="ctr"/>
            <a:r>
              <a:rPr lang="en-IN" sz="4000" dirty="0"/>
              <a:t>May – June Report</a:t>
            </a:r>
          </a:p>
          <a:p>
            <a:pPr algn="ctr"/>
            <a:r>
              <a:rPr lang="en-IN" sz="4000" dirty="0">
                <a:solidFill>
                  <a:srgbClr val="FF0000"/>
                </a:solidFill>
              </a:rPr>
              <a:t>NCT of Delhi</a:t>
            </a:r>
          </a:p>
        </p:txBody>
      </p:sp>
    </p:spTree>
    <p:extLst>
      <p:ext uri="{BB962C8B-B14F-4D97-AF65-F5344CB8AC3E}">
        <p14:creationId xmlns:p14="http://schemas.microsoft.com/office/powerpoint/2010/main" val="337551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721360"/>
          </a:xfrm>
        </p:spPr>
        <p:txBody>
          <a:bodyPr>
            <a:noAutofit/>
          </a:bodyPr>
          <a:lstStyle/>
          <a:p>
            <a:r>
              <a:rPr lang="en-IN" sz="3200" b="1" dirty="0"/>
              <a:t>Activities of SMP &amp; SMLA of </a:t>
            </a:r>
            <a:r>
              <a:rPr lang="en-IN" sz="3200" b="1" dirty="0">
                <a:solidFill>
                  <a:srgbClr val="FF0000"/>
                </a:solidFill>
              </a:rPr>
              <a:t>Delhi </a:t>
            </a:r>
            <a:r>
              <a:rPr lang="en-IN" sz="3200" b="1" dirty="0">
                <a:solidFill>
                  <a:schemeClr val="accent2">
                    <a:lumMod val="60000"/>
                    <a:lumOff val="40000"/>
                  </a:schemeClr>
                </a:solidFill>
              </a:rPr>
              <a:t>- </a:t>
            </a:r>
            <a:r>
              <a:rPr lang="en-IN" sz="3200" b="1" dirty="0"/>
              <a:t>May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414391" y="1055384"/>
            <a:ext cx="10198813" cy="5516880"/>
          </a:xfrm>
        </p:spPr>
        <p:txBody>
          <a:bodyPr>
            <a:normAutofit fontScale="92500" lnSpcReduction="20000"/>
          </a:bodyPr>
          <a:lstStyle/>
          <a:p>
            <a:r>
              <a:rPr lang="en-IN" dirty="0"/>
              <a:t>No of Shadow </a:t>
            </a:r>
            <a:r>
              <a:rPr lang="en-IN" dirty="0" err="1"/>
              <a:t>Parli</a:t>
            </a:r>
            <a:r>
              <a:rPr lang="en-IN" dirty="0"/>
              <a:t> for the State	-	</a:t>
            </a:r>
            <a:r>
              <a:rPr lang="en-IN" dirty="0">
                <a:solidFill>
                  <a:srgbClr val="FF0000"/>
                </a:solidFill>
              </a:rPr>
              <a:t>01</a:t>
            </a: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31-05-2022</a:t>
            </a:r>
          </a:p>
          <a:p>
            <a:pPr lvl="2"/>
            <a:r>
              <a:rPr lang="en-IN" dirty="0"/>
              <a:t>Registration Number	-	</a:t>
            </a:r>
            <a:r>
              <a:rPr lang="en-IN" sz="1500" dirty="0">
                <a:solidFill>
                  <a:srgbClr val="FF0000"/>
                </a:solidFill>
              </a:rPr>
              <a:t>48/2022</a:t>
            </a:r>
          </a:p>
          <a:p>
            <a:pPr lvl="2"/>
            <a:r>
              <a:rPr lang="en-IN" dirty="0"/>
              <a:t>Topic of Shadow </a:t>
            </a:r>
            <a:r>
              <a:rPr lang="en-IN" dirty="0" err="1"/>
              <a:t>Parli</a:t>
            </a:r>
            <a:r>
              <a:rPr lang="en-IN" dirty="0"/>
              <a:t>	-	Shadow </a:t>
            </a:r>
            <a:r>
              <a:rPr lang="en-IN" dirty="0" err="1"/>
              <a:t>Parlie</a:t>
            </a:r>
            <a:r>
              <a:rPr lang="en-IN" dirty="0"/>
              <a:t> of NCT of Delhi</a:t>
            </a:r>
          </a:p>
          <a:p>
            <a:pPr lvl="2"/>
            <a:r>
              <a:rPr lang="en-IN" dirty="0"/>
              <a:t>Category		-	          State</a:t>
            </a:r>
          </a:p>
          <a:p>
            <a:pPr lvl="2"/>
            <a:r>
              <a:rPr lang="en-IN" dirty="0"/>
              <a:t>No of Participants	-	</a:t>
            </a:r>
            <a:r>
              <a:rPr lang="en-IN" sz="1700" dirty="0">
                <a:solidFill>
                  <a:srgbClr val="FF0000"/>
                </a:solidFill>
              </a:rPr>
              <a:t>20-22</a:t>
            </a:r>
            <a:endParaRPr lang="en-IN" dirty="0">
              <a:solidFill>
                <a:srgbClr val="FF0000"/>
              </a:solidFill>
            </a:endParaRPr>
          </a:p>
          <a:p>
            <a:pPr lvl="2"/>
            <a:r>
              <a:rPr lang="en-IN" dirty="0"/>
              <a:t>Fruit of Shadow </a:t>
            </a:r>
            <a:r>
              <a:rPr lang="en-IN" dirty="0" err="1"/>
              <a:t>Parli</a:t>
            </a:r>
            <a:r>
              <a:rPr lang="en-IN" dirty="0"/>
              <a:t>	-	</a:t>
            </a:r>
            <a:r>
              <a:rPr lang="en-IN" sz="1700" dirty="0"/>
              <a:t> </a:t>
            </a:r>
            <a:r>
              <a:rPr lang="en-IN" sz="1700" dirty="0">
                <a:solidFill>
                  <a:srgbClr val="FF0000"/>
                </a:solidFill>
              </a:rPr>
              <a:t>For benefit of ALL Believers of Delhi &amp; Full Delhi as a whole</a:t>
            </a:r>
            <a:r>
              <a:rPr lang="en-IN" dirty="0">
                <a:solidFill>
                  <a:srgbClr val="FF0000"/>
                </a:solidFill>
              </a:rPr>
              <a:t> </a:t>
            </a:r>
          </a:p>
          <a:p>
            <a:pPr lvl="2"/>
            <a:endParaRPr lang="en-IN" dirty="0"/>
          </a:p>
          <a:p>
            <a:r>
              <a:rPr lang="en-IN" dirty="0"/>
              <a:t>No of SLA Meetings for the state 	-	</a:t>
            </a:r>
            <a:r>
              <a:rPr lang="en-IN" dirty="0">
                <a:solidFill>
                  <a:srgbClr val="FF0000"/>
                </a:solidFill>
              </a:rPr>
              <a:t>NIL</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Outcome in terms of changes in the team/constituency/assembly segments</a:t>
            </a:r>
          </a:p>
          <a:p>
            <a:r>
              <a:rPr lang="en-IN" dirty="0"/>
              <a:t>Troop Church initiated by SMP/SMLA</a:t>
            </a:r>
          </a:p>
          <a:p>
            <a:pPr lvl="1"/>
            <a:r>
              <a:rPr lang="en-IN" dirty="0"/>
              <a:t>No of Troops	-	</a:t>
            </a:r>
            <a:r>
              <a:rPr lang="en-IN" sz="1700" dirty="0">
                <a:solidFill>
                  <a:srgbClr val="FF0000"/>
                </a:solidFill>
              </a:rPr>
              <a:t>01</a:t>
            </a:r>
            <a:endParaRPr lang="en-IN" dirty="0">
              <a:solidFill>
                <a:srgbClr val="FF0000"/>
              </a:solidFill>
            </a:endParaRPr>
          </a:p>
          <a:p>
            <a:pPr lvl="1"/>
            <a:r>
              <a:rPr lang="en-IN" dirty="0"/>
              <a:t>Details of each Troop</a:t>
            </a:r>
          </a:p>
          <a:p>
            <a:pPr lvl="2"/>
            <a:r>
              <a:rPr lang="en-IN" dirty="0"/>
              <a:t>Name of Troop		-	</a:t>
            </a:r>
            <a:r>
              <a:rPr lang="en-IN" sz="1700" dirty="0">
                <a:solidFill>
                  <a:srgbClr val="FF0000"/>
                </a:solidFill>
              </a:rPr>
              <a:t>Ebenezer Troop Church</a:t>
            </a:r>
          </a:p>
          <a:p>
            <a:pPr lvl="2"/>
            <a:r>
              <a:rPr lang="en-IN" dirty="0"/>
              <a:t>Registration Number	-	YYYY</a:t>
            </a:r>
          </a:p>
          <a:p>
            <a:pPr lvl="2"/>
            <a:r>
              <a:rPr lang="en-IN" dirty="0"/>
              <a:t>No of Participants	-	15-18</a:t>
            </a:r>
          </a:p>
        </p:txBody>
      </p:sp>
    </p:spTree>
    <p:extLst>
      <p:ext uri="{BB962C8B-B14F-4D97-AF65-F5344CB8AC3E}">
        <p14:creationId xmlns:p14="http://schemas.microsoft.com/office/powerpoint/2010/main" val="20095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DDBF-9DE4-6ECE-8ABF-69A13D64A346}"/>
              </a:ext>
            </a:extLst>
          </p:cNvPr>
          <p:cNvSpPr>
            <a:spLocks noGrp="1"/>
          </p:cNvSpPr>
          <p:nvPr>
            <p:ph type="title"/>
          </p:nvPr>
        </p:nvSpPr>
        <p:spPr>
          <a:xfrm>
            <a:off x="646512" y="431515"/>
            <a:ext cx="8596668" cy="554804"/>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553C1598-070A-92F3-9FE2-1085E4CEC370}"/>
              </a:ext>
            </a:extLst>
          </p:cNvPr>
          <p:cNvPicPr>
            <a:picLocks noGrp="1" noChangeAspect="1"/>
          </p:cNvPicPr>
          <p:nvPr>
            <p:ph idx="1"/>
          </p:nvPr>
        </p:nvPicPr>
        <p:blipFill>
          <a:blip r:embed="rId2"/>
          <a:stretch>
            <a:fillRect/>
          </a:stretch>
        </p:blipFill>
        <p:spPr>
          <a:xfrm>
            <a:off x="606175" y="154113"/>
            <a:ext cx="8589196" cy="6565186"/>
          </a:xfrm>
          <a:prstGeom prst="rect">
            <a:avLst/>
          </a:prstGeom>
        </p:spPr>
      </p:pic>
      <p:sp>
        <p:nvSpPr>
          <p:cNvPr id="8" name="TextBox 7">
            <a:extLst>
              <a:ext uri="{FF2B5EF4-FFF2-40B4-BE49-F238E27FC236}">
                <a16:creationId xmlns:a16="http://schemas.microsoft.com/office/drawing/2014/main" id="{318C6A73-AC87-0DFA-C5CA-20218A31475C}"/>
              </a:ext>
            </a:extLst>
          </p:cNvPr>
          <p:cNvSpPr txBox="1"/>
          <p:nvPr/>
        </p:nvSpPr>
        <p:spPr>
          <a:xfrm>
            <a:off x="9516439" y="215757"/>
            <a:ext cx="2655871" cy="5601533"/>
          </a:xfrm>
          <a:prstGeom prst="rect">
            <a:avLst/>
          </a:prstGeom>
          <a:noFill/>
        </p:spPr>
        <p:txBody>
          <a:bodyPr wrap="square" rtlCol="0">
            <a:spAutoFit/>
          </a:bodyPr>
          <a:lstStyle/>
          <a:p>
            <a:r>
              <a:rPr lang="en-US" sz="2400" dirty="0"/>
              <a:t>Issues </a:t>
            </a:r>
            <a:r>
              <a:rPr lang="en-US" sz="2400" dirty="0" err="1"/>
              <a:t>Discused</a:t>
            </a:r>
            <a:endParaRPr lang="en-US" sz="2400" dirty="0"/>
          </a:p>
          <a:p>
            <a:pPr marL="342900" indent="-342900">
              <a:buAutoNum type="arabicPeriod"/>
            </a:pPr>
            <a:r>
              <a:rPr lang="en-US" sz="2000" dirty="0"/>
              <a:t>East Delhi: Unemployment leading youth to criminal activities </a:t>
            </a:r>
          </a:p>
          <a:p>
            <a:pPr marL="342900" indent="-342900">
              <a:buAutoNum type="arabicPeriod"/>
            </a:pPr>
            <a:r>
              <a:rPr lang="en-US" sz="2000" dirty="0" err="1"/>
              <a:t>Uttam</a:t>
            </a:r>
            <a:r>
              <a:rPr lang="en-US" sz="2000" dirty="0"/>
              <a:t> Nagar: Addiction leading to suicides and murder</a:t>
            </a:r>
          </a:p>
          <a:p>
            <a:pPr marL="342900" indent="-342900">
              <a:buAutoNum type="arabicPeriod"/>
            </a:pPr>
            <a:r>
              <a:rPr lang="en-US" sz="2000" dirty="0"/>
              <a:t>West Delhi: Against Idol Worship</a:t>
            </a:r>
          </a:p>
          <a:p>
            <a:pPr marL="342900" indent="-342900">
              <a:buAutoNum type="arabicPeriod"/>
            </a:pPr>
            <a:r>
              <a:rPr lang="en-US" sz="2000" dirty="0"/>
              <a:t>South Delhi: Addiction leading to thefts</a:t>
            </a:r>
          </a:p>
          <a:p>
            <a:pPr marL="342900" indent="-342900">
              <a:buAutoNum type="arabicPeriod"/>
            </a:pPr>
            <a:endParaRPr lang="en-US" dirty="0"/>
          </a:p>
          <a:p>
            <a:r>
              <a:rPr lang="en-US" dirty="0"/>
              <a:t>REGISTRATION NO: 48/2022</a:t>
            </a:r>
          </a:p>
        </p:txBody>
      </p:sp>
    </p:spTree>
    <p:extLst>
      <p:ext uri="{BB962C8B-B14F-4D97-AF65-F5344CB8AC3E}">
        <p14:creationId xmlns:p14="http://schemas.microsoft.com/office/powerpoint/2010/main" val="1719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93041"/>
            <a:ext cx="10515600" cy="721360"/>
          </a:xfrm>
        </p:spPr>
        <p:txBody>
          <a:bodyPr>
            <a:noAutofit/>
          </a:bodyPr>
          <a:lstStyle/>
          <a:p>
            <a:r>
              <a:rPr lang="en-IN" sz="3200" b="1" dirty="0"/>
              <a:t>Activities of SMP &amp; SMLA of </a:t>
            </a:r>
            <a:r>
              <a:rPr lang="en-IN" sz="3200" b="1" dirty="0">
                <a:solidFill>
                  <a:srgbClr val="FF0000"/>
                </a:solidFill>
              </a:rPr>
              <a:t>Delhi: </a:t>
            </a:r>
            <a:r>
              <a:rPr lang="en-IN" sz="3200" b="1" dirty="0"/>
              <a:t>Jun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414391" y="1055384"/>
            <a:ext cx="10198813" cy="5516880"/>
          </a:xfrm>
        </p:spPr>
        <p:txBody>
          <a:bodyPr>
            <a:normAutofit fontScale="92500" lnSpcReduction="20000"/>
          </a:bodyPr>
          <a:lstStyle/>
          <a:p>
            <a:r>
              <a:rPr lang="en-IN" dirty="0"/>
              <a:t>No of Shadow </a:t>
            </a:r>
            <a:r>
              <a:rPr lang="en-IN" dirty="0" err="1"/>
              <a:t>Parli</a:t>
            </a:r>
            <a:r>
              <a:rPr lang="en-IN" dirty="0"/>
              <a:t> for the State	-	</a:t>
            </a:r>
            <a:r>
              <a:rPr lang="en-IN" dirty="0">
                <a:solidFill>
                  <a:srgbClr val="FF0000"/>
                </a:solidFill>
              </a:rPr>
              <a:t>01</a:t>
            </a:r>
          </a:p>
          <a:p>
            <a:pPr marL="914400" lvl="1" indent="-457200">
              <a:buFont typeface="+mj-lt"/>
              <a:buAutoNum type="arabicPeriod"/>
            </a:pPr>
            <a:r>
              <a:rPr lang="en-IN" dirty="0"/>
              <a:t>Shadow </a:t>
            </a:r>
            <a:r>
              <a:rPr lang="en-IN" dirty="0" err="1"/>
              <a:t>Parli</a:t>
            </a:r>
            <a:r>
              <a:rPr lang="en-IN" dirty="0"/>
              <a:t>	-	</a:t>
            </a:r>
            <a:r>
              <a:rPr lang="en-IN" dirty="0">
                <a:solidFill>
                  <a:srgbClr val="FF0000"/>
                </a:solidFill>
              </a:rPr>
              <a:t>06-06-2022</a:t>
            </a:r>
          </a:p>
          <a:p>
            <a:pPr lvl="2"/>
            <a:r>
              <a:rPr lang="en-IN" dirty="0"/>
              <a:t>Registration Number	-	</a:t>
            </a:r>
            <a:r>
              <a:rPr lang="en-IN" sz="1500" dirty="0">
                <a:solidFill>
                  <a:srgbClr val="FF0000"/>
                </a:solidFill>
              </a:rPr>
              <a:t>……../2022</a:t>
            </a:r>
          </a:p>
          <a:p>
            <a:pPr lvl="2"/>
            <a:r>
              <a:rPr lang="en-IN" dirty="0"/>
              <a:t>Topic of Shadow </a:t>
            </a:r>
            <a:r>
              <a:rPr lang="en-IN" dirty="0" err="1"/>
              <a:t>Parli</a:t>
            </a:r>
            <a:r>
              <a:rPr lang="en-IN" dirty="0"/>
              <a:t>	-	Shadow </a:t>
            </a:r>
            <a:r>
              <a:rPr lang="en-IN" dirty="0" err="1"/>
              <a:t>Parlie</a:t>
            </a:r>
            <a:r>
              <a:rPr lang="en-IN" dirty="0"/>
              <a:t> of NCT of Delhi</a:t>
            </a:r>
          </a:p>
          <a:p>
            <a:pPr lvl="2"/>
            <a:r>
              <a:rPr lang="en-IN" dirty="0"/>
              <a:t>Category		-	          State</a:t>
            </a:r>
          </a:p>
          <a:p>
            <a:pPr lvl="2"/>
            <a:r>
              <a:rPr lang="en-IN" dirty="0"/>
              <a:t>No of Participants	-	</a:t>
            </a:r>
            <a:r>
              <a:rPr lang="en-IN" sz="1700" dirty="0">
                <a:solidFill>
                  <a:srgbClr val="FF0000"/>
                </a:solidFill>
              </a:rPr>
              <a:t>15- 18</a:t>
            </a:r>
            <a:endParaRPr lang="en-IN" dirty="0">
              <a:solidFill>
                <a:srgbClr val="FF0000"/>
              </a:solidFill>
            </a:endParaRPr>
          </a:p>
          <a:p>
            <a:pPr lvl="2"/>
            <a:r>
              <a:rPr lang="en-IN" dirty="0"/>
              <a:t>Fruit of Shadow </a:t>
            </a:r>
            <a:r>
              <a:rPr lang="en-IN" dirty="0" err="1"/>
              <a:t>Parli</a:t>
            </a:r>
            <a:r>
              <a:rPr lang="en-IN" dirty="0"/>
              <a:t>	-	</a:t>
            </a:r>
            <a:r>
              <a:rPr lang="en-IN" sz="1700" dirty="0"/>
              <a:t> </a:t>
            </a:r>
            <a:r>
              <a:rPr lang="en-IN" sz="1700" dirty="0">
                <a:solidFill>
                  <a:srgbClr val="FF0000"/>
                </a:solidFill>
              </a:rPr>
              <a:t>For benefit of ALL Believers of Delhi &amp; Full Delhi as a whole</a:t>
            </a:r>
            <a:r>
              <a:rPr lang="en-IN" dirty="0">
                <a:solidFill>
                  <a:srgbClr val="FF0000"/>
                </a:solidFill>
              </a:rPr>
              <a:t> </a:t>
            </a:r>
          </a:p>
          <a:p>
            <a:pPr lvl="2"/>
            <a:endParaRPr lang="en-IN" dirty="0"/>
          </a:p>
          <a:p>
            <a:r>
              <a:rPr lang="en-IN" dirty="0"/>
              <a:t>No of SLA Meetings for the state 	-	</a:t>
            </a:r>
            <a:r>
              <a:rPr lang="en-IN" dirty="0">
                <a:solidFill>
                  <a:srgbClr val="FF0000"/>
                </a:solidFill>
              </a:rPr>
              <a:t>NIL</a:t>
            </a:r>
          </a:p>
          <a:p>
            <a:pPr marL="914400" lvl="1" indent="-457200">
              <a:buFont typeface="+mj-lt"/>
              <a:buAutoNum type="arabicPeriod"/>
            </a:pPr>
            <a:r>
              <a:rPr lang="en-IN" dirty="0"/>
              <a:t>SLA Meeting		-	DD-MMM-YYYY</a:t>
            </a:r>
          </a:p>
          <a:p>
            <a:pPr lvl="2"/>
            <a:r>
              <a:rPr lang="en-IN" dirty="0"/>
              <a:t>No of Participants	-	00</a:t>
            </a:r>
          </a:p>
          <a:p>
            <a:pPr lvl="2"/>
            <a:r>
              <a:rPr lang="en-IN" dirty="0"/>
              <a:t>Fruit of SLA Meeting	-	Outcome in terms of changes in the team/constituency/assembly segments</a:t>
            </a:r>
          </a:p>
          <a:p>
            <a:r>
              <a:rPr lang="en-IN" dirty="0"/>
              <a:t>Troop Church initiated by SMP/SMLA</a:t>
            </a:r>
          </a:p>
          <a:p>
            <a:pPr lvl="1"/>
            <a:r>
              <a:rPr lang="en-IN" dirty="0"/>
              <a:t>No of Troops	-	</a:t>
            </a:r>
            <a:r>
              <a:rPr lang="en-IN" sz="1700" dirty="0">
                <a:solidFill>
                  <a:srgbClr val="FF0000"/>
                </a:solidFill>
              </a:rPr>
              <a:t>02</a:t>
            </a:r>
            <a:endParaRPr lang="en-IN" dirty="0">
              <a:solidFill>
                <a:srgbClr val="FF0000"/>
              </a:solidFill>
            </a:endParaRPr>
          </a:p>
          <a:p>
            <a:pPr lvl="1"/>
            <a:r>
              <a:rPr lang="en-IN" dirty="0"/>
              <a:t>Details of each Troop.   </a:t>
            </a:r>
          </a:p>
          <a:p>
            <a:pPr lvl="2"/>
            <a:r>
              <a:rPr lang="en-IN" dirty="0"/>
              <a:t>Name of Troop		-	</a:t>
            </a:r>
            <a:r>
              <a:rPr lang="en-IN" sz="1700" dirty="0">
                <a:solidFill>
                  <a:srgbClr val="FF0000"/>
                </a:solidFill>
              </a:rPr>
              <a:t>Job Troop Church &amp; Mariyam TC</a:t>
            </a:r>
          </a:p>
          <a:p>
            <a:pPr lvl="2"/>
            <a:r>
              <a:rPr lang="en-IN" dirty="0"/>
              <a:t>Registration Number	-	YYYY</a:t>
            </a:r>
          </a:p>
          <a:p>
            <a:pPr lvl="2"/>
            <a:r>
              <a:rPr lang="en-IN" dirty="0"/>
              <a:t>No of Participants	-	15-18</a:t>
            </a:r>
          </a:p>
        </p:txBody>
      </p:sp>
    </p:spTree>
    <p:extLst>
      <p:ext uri="{BB962C8B-B14F-4D97-AF65-F5344CB8AC3E}">
        <p14:creationId xmlns:p14="http://schemas.microsoft.com/office/powerpoint/2010/main" val="278692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DDBF-9DE4-6ECE-8ABF-69A13D64A346}"/>
              </a:ext>
            </a:extLst>
          </p:cNvPr>
          <p:cNvSpPr>
            <a:spLocks noGrp="1"/>
          </p:cNvSpPr>
          <p:nvPr>
            <p:ph type="title"/>
          </p:nvPr>
        </p:nvSpPr>
        <p:spPr>
          <a:xfrm>
            <a:off x="646512" y="431515"/>
            <a:ext cx="8596668" cy="554804"/>
          </a:xfrm>
        </p:spPr>
        <p:txBody>
          <a:bodyPr>
            <a:normAutofit fontScale="90000"/>
          </a:bodyPr>
          <a:lstStyle/>
          <a:p>
            <a:endParaRPr lang="en-US" dirty="0"/>
          </a:p>
        </p:txBody>
      </p:sp>
      <p:sp>
        <p:nvSpPr>
          <p:cNvPr id="8" name="TextBox 7">
            <a:extLst>
              <a:ext uri="{FF2B5EF4-FFF2-40B4-BE49-F238E27FC236}">
                <a16:creationId xmlns:a16="http://schemas.microsoft.com/office/drawing/2014/main" id="{318C6A73-AC87-0DFA-C5CA-20218A31475C}"/>
              </a:ext>
            </a:extLst>
          </p:cNvPr>
          <p:cNvSpPr txBox="1"/>
          <p:nvPr/>
        </p:nvSpPr>
        <p:spPr>
          <a:xfrm>
            <a:off x="9516439" y="215757"/>
            <a:ext cx="2655871" cy="461665"/>
          </a:xfrm>
          <a:prstGeom prst="rect">
            <a:avLst/>
          </a:prstGeom>
          <a:noFill/>
        </p:spPr>
        <p:txBody>
          <a:bodyPr wrap="square" rtlCol="0">
            <a:spAutoFit/>
          </a:bodyPr>
          <a:lstStyle/>
          <a:p>
            <a:r>
              <a:rPr lang="en-US" sz="2400" dirty="0"/>
              <a:t>Issues </a:t>
            </a:r>
            <a:r>
              <a:rPr lang="en-US" sz="2400" dirty="0" err="1"/>
              <a:t>Discused</a:t>
            </a:r>
            <a:endParaRPr lang="en-US" sz="2400" dirty="0"/>
          </a:p>
        </p:txBody>
      </p:sp>
      <p:sp>
        <p:nvSpPr>
          <p:cNvPr id="4" name="Content Placeholder 3">
            <a:extLst>
              <a:ext uri="{FF2B5EF4-FFF2-40B4-BE49-F238E27FC236}">
                <a16:creationId xmlns:a16="http://schemas.microsoft.com/office/drawing/2014/main" id="{B5CB475A-8415-EA32-6637-036B2C8D50C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DFEF21-58D1-DDC9-DFE5-8B5A16DA92D9}"/>
              </a:ext>
            </a:extLst>
          </p:cNvPr>
          <p:cNvPicPr>
            <a:picLocks noChangeAspect="1"/>
          </p:cNvPicPr>
          <p:nvPr/>
        </p:nvPicPr>
        <p:blipFill>
          <a:blip r:embed="rId2"/>
          <a:stretch>
            <a:fillRect/>
          </a:stretch>
        </p:blipFill>
        <p:spPr>
          <a:xfrm>
            <a:off x="410966" y="0"/>
            <a:ext cx="8959065" cy="6858000"/>
          </a:xfrm>
          <a:prstGeom prst="rect">
            <a:avLst/>
          </a:prstGeom>
        </p:spPr>
      </p:pic>
    </p:spTree>
    <p:extLst>
      <p:ext uri="{BB962C8B-B14F-4D97-AF65-F5344CB8AC3E}">
        <p14:creationId xmlns:p14="http://schemas.microsoft.com/office/powerpoint/2010/main" val="42253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22C-B9F6-2A9F-C208-4948616D1148}"/>
              </a:ext>
            </a:extLst>
          </p:cNvPr>
          <p:cNvSpPr>
            <a:spLocks noGrp="1"/>
          </p:cNvSpPr>
          <p:nvPr>
            <p:ph type="title"/>
          </p:nvPr>
        </p:nvSpPr>
        <p:spPr>
          <a:xfrm>
            <a:off x="345440" y="172720"/>
            <a:ext cx="11008360" cy="813599"/>
          </a:xfrm>
        </p:spPr>
        <p:txBody>
          <a:bodyPr>
            <a:normAutofit/>
          </a:bodyPr>
          <a:lstStyle/>
          <a:p>
            <a:r>
              <a:rPr lang="en-IN" sz="3200" b="1" dirty="0"/>
              <a:t>Activities Planned by SMP &amp; SMLA of </a:t>
            </a:r>
            <a:r>
              <a:rPr lang="en-IN" sz="3200" b="1" dirty="0">
                <a:solidFill>
                  <a:srgbClr val="FF0000"/>
                </a:solidFill>
              </a:rPr>
              <a:t>Delhi</a:t>
            </a:r>
            <a:r>
              <a:rPr lang="en-IN" sz="3200" b="1" dirty="0"/>
              <a:t>- July 2022</a:t>
            </a:r>
          </a:p>
        </p:txBody>
      </p:sp>
      <p:sp>
        <p:nvSpPr>
          <p:cNvPr id="3" name="Content Placeholder 2">
            <a:extLst>
              <a:ext uri="{FF2B5EF4-FFF2-40B4-BE49-F238E27FC236}">
                <a16:creationId xmlns:a16="http://schemas.microsoft.com/office/drawing/2014/main" id="{4ED0DAB1-0295-23D8-7CF8-5048D030800D}"/>
              </a:ext>
            </a:extLst>
          </p:cNvPr>
          <p:cNvSpPr>
            <a:spLocks noGrp="1"/>
          </p:cNvSpPr>
          <p:nvPr>
            <p:ph idx="1"/>
          </p:nvPr>
        </p:nvSpPr>
        <p:spPr>
          <a:xfrm>
            <a:off x="1256872" y="1295571"/>
            <a:ext cx="8421384" cy="4947920"/>
          </a:xfrm>
        </p:spPr>
        <p:txBody>
          <a:bodyPr>
            <a:normAutofit/>
          </a:bodyPr>
          <a:lstStyle/>
          <a:p>
            <a:r>
              <a:rPr lang="en-IN" sz="2000" dirty="0"/>
              <a:t>No of Shadow </a:t>
            </a:r>
            <a:r>
              <a:rPr lang="en-IN" sz="2000" dirty="0" err="1"/>
              <a:t>Parli</a:t>
            </a:r>
            <a:r>
              <a:rPr lang="en-IN" sz="2000" dirty="0"/>
              <a:t> for the State	-	</a:t>
            </a:r>
            <a:r>
              <a:rPr lang="en-IN" sz="2000" dirty="0">
                <a:solidFill>
                  <a:srgbClr val="FF0000"/>
                </a:solidFill>
              </a:rPr>
              <a:t>01</a:t>
            </a:r>
          </a:p>
          <a:p>
            <a:pPr marL="914400" lvl="1" indent="-457200">
              <a:buFont typeface="+mj-lt"/>
              <a:buAutoNum type="arabicPeriod"/>
            </a:pPr>
            <a:r>
              <a:rPr lang="en-IN" sz="1800" dirty="0"/>
              <a:t>Shadow </a:t>
            </a:r>
            <a:r>
              <a:rPr lang="en-IN" sz="1800" dirty="0" err="1"/>
              <a:t>Parli</a:t>
            </a:r>
            <a:r>
              <a:rPr lang="en-IN" sz="1800" dirty="0"/>
              <a:t>	-	00-7-2022 </a:t>
            </a:r>
            <a:r>
              <a:rPr lang="en-IN" sz="1800" dirty="0">
                <a:solidFill>
                  <a:srgbClr val="FF0000"/>
                </a:solidFill>
              </a:rPr>
              <a:t>(Yet to be decided)</a:t>
            </a:r>
          </a:p>
          <a:p>
            <a:pPr marL="914400" lvl="2" indent="0">
              <a:buNone/>
            </a:pPr>
            <a:endParaRPr lang="en-IN" sz="1600" dirty="0"/>
          </a:p>
          <a:p>
            <a:pPr marL="914400" lvl="2" indent="0">
              <a:buNone/>
            </a:pPr>
            <a:endParaRPr lang="en-IN" sz="1600" dirty="0"/>
          </a:p>
          <a:p>
            <a:r>
              <a:rPr lang="en-IN" sz="2000" dirty="0"/>
              <a:t>No of SLA Meetings for the state -00</a:t>
            </a:r>
          </a:p>
          <a:p>
            <a:pPr marL="914400" lvl="1" indent="-457200">
              <a:buFont typeface="+mj-lt"/>
              <a:buAutoNum type="arabicPeriod"/>
            </a:pPr>
            <a:r>
              <a:rPr lang="en-IN" sz="1800" dirty="0"/>
              <a:t>SLA Meeting		-	DD-MMM-YYYY</a:t>
            </a:r>
          </a:p>
          <a:p>
            <a:pPr marL="914400" lvl="2" indent="0">
              <a:buNone/>
            </a:pPr>
            <a:endParaRPr lang="en-IN" sz="1600" dirty="0"/>
          </a:p>
          <a:p>
            <a:r>
              <a:rPr lang="en-IN" sz="2000" dirty="0"/>
              <a:t>Troop Church initiated by SMP/SMLA</a:t>
            </a:r>
          </a:p>
          <a:p>
            <a:pPr lvl="1"/>
            <a:r>
              <a:rPr lang="en-IN" sz="1800" dirty="0"/>
              <a:t>No of Troops	-	</a:t>
            </a:r>
            <a:r>
              <a:rPr lang="en-IN" sz="1800" dirty="0">
                <a:solidFill>
                  <a:srgbClr val="FF0000"/>
                </a:solidFill>
              </a:rPr>
              <a:t>02</a:t>
            </a:r>
          </a:p>
          <a:p>
            <a:pPr marL="457200" lvl="1" indent="0">
              <a:buNone/>
            </a:pPr>
            <a:endParaRPr lang="en-IN" dirty="0"/>
          </a:p>
        </p:txBody>
      </p:sp>
    </p:spTree>
    <p:extLst>
      <p:ext uri="{BB962C8B-B14F-4D97-AF65-F5344CB8AC3E}">
        <p14:creationId xmlns:p14="http://schemas.microsoft.com/office/powerpoint/2010/main" val="3358346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319</TotalTime>
  <Words>1946</Words>
  <Application>Microsoft Macintosh PowerPoint</Application>
  <PresentationFormat>Widescreen</PresentationFormat>
  <Paragraphs>238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NORTH REGION SMP &amp; SMLA Activities</vt:lpstr>
      <vt:lpstr>PowerPoint Presentation</vt:lpstr>
      <vt:lpstr>Activities of SMP &amp; SMLA of North Region: May- Jun 2022</vt:lpstr>
      <vt:lpstr>SMP &amp; SMLA Activities</vt:lpstr>
      <vt:lpstr>Activities of SMP &amp; SMLA of Delhi - May 2022</vt:lpstr>
      <vt:lpstr>PowerPoint Presentation</vt:lpstr>
      <vt:lpstr>Activities of SMP &amp; SMLA of Delhi: Jun 2022</vt:lpstr>
      <vt:lpstr>PowerPoint Presentation</vt:lpstr>
      <vt:lpstr>Activities Planned by SMP &amp; SMLA of Delhi- July 2022</vt:lpstr>
      <vt:lpstr>SMP &amp; SMLA Activities</vt:lpstr>
      <vt:lpstr>Activities of SMP &amp; SMLA of Haryana – Jun 2022</vt:lpstr>
      <vt:lpstr>PowerPoint Presentation</vt:lpstr>
      <vt:lpstr>Activities Planned by SMP &amp; SMLA of Haryana-July 2022</vt:lpstr>
      <vt:lpstr>SMP &amp; SMLA Activities</vt:lpstr>
      <vt:lpstr>Activities of SMP &amp; SMLA Himachal Pradesh: MAY- Jun 2022</vt:lpstr>
      <vt:lpstr>PowerPoint Presentation</vt:lpstr>
      <vt:lpstr>Activities Planned by SMP &amp; SMLA of Himachal Pradesh – July 2022</vt:lpstr>
      <vt:lpstr>SMP &amp; SMLA Activities</vt:lpstr>
      <vt:lpstr>Activities of SMP &amp; SMLA of Uttarakhand,Punjab,J&amp;K, Chandigarh, Ladakh – Jun 2022 </vt:lpstr>
      <vt:lpstr>PowerPoint Presentation</vt:lpstr>
      <vt:lpstr>SMP &amp; SMLA Activities</vt:lpstr>
      <vt:lpstr>Activities of SMP &amp; SMLA of UP – May 2022</vt:lpstr>
      <vt:lpstr>Activities Planned by SMP &amp; SMLA of UP- July 2022</vt:lpstr>
      <vt:lpstr>Activities Planned by SMP &amp; SMLA of North Region  – June 2022</vt:lpstr>
      <vt:lpstr>Testimonies of North Region through SMP &amp; SMLA activities: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Pratheep L</dc:creator>
  <cp:lastModifiedBy>gita jessi</cp:lastModifiedBy>
  <cp:revision>13</cp:revision>
  <dcterms:created xsi:type="dcterms:W3CDTF">2022-05-03T08:49:21Z</dcterms:created>
  <dcterms:modified xsi:type="dcterms:W3CDTF">2022-07-10T05:03:15Z</dcterms:modified>
</cp:coreProperties>
</file>