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95" r:id="rId2"/>
    <p:sldId id="296" r:id="rId3"/>
    <p:sldId id="294" r:id="rId4"/>
    <p:sldId id="317" r:id="rId5"/>
    <p:sldId id="269" r:id="rId6"/>
    <p:sldId id="270" r:id="rId7"/>
    <p:sldId id="291" r:id="rId8"/>
    <p:sldId id="292" r:id="rId9"/>
    <p:sldId id="332" r:id="rId10"/>
    <p:sldId id="333" r:id="rId11"/>
    <p:sldId id="334" r:id="rId12"/>
    <p:sldId id="298" r:id="rId13"/>
    <p:sldId id="300" r:id="rId14"/>
    <p:sldId id="302" r:id="rId15"/>
    <p:sldId id="309" r:id="rId16"/>
    <p:sldId id="325" r:id="rId17"/>
    <p:sldId id="323" r:id="rId18"/>
    <p:sldId id="331" r:id="rId19"/>
    <p:sldId id="324" r:id="rId20"/>
    <p:sldId id="322" r:id="rId21"/>
    <p:sldId id="326" r:id="rId22"/>
    <p:sldId id="327" r:id="rId23"/>
    <p:sldId id="328" r:id="rId24"/>
    <p:sldId id="329" r:id="rId25"/>
    <p:sldId id="330" r:id="rId26"/>
    <p:sldId id="311" r:id="rId27"/>
    <p:sldId id="312" r:id="rId28"/>
    <p:sldId id="31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400" autoAdjust="0"/>
  </p:normalViewPr>
  <p:slideViewPr>
    <p:cSldViewPr snapToGrid="0">
      <p:cViewPr varScale="1">
        <p:scale>
          <a:sx n="67" d="100"/>
          <a:sy n="67" d="100"/>
        </p:scale>
        <p:origin x="-21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813FB-20CC-4C91-9A40-17E38765A9DB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278EF-0419-4AA0-937F-6FE1AC4A4C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1286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278EF-0419-4AA0-937F-6FE1AC4A4CE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138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BF06-2D58-4B8B-97C5-5582B0313575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AA36C00-9FBE-4333-8375-EB959C5E92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446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BF06-2D58-4B8B-97C5-5582B0313575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A36C00-9FBE-4333-8375-EB959C5E92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211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BF06-2D58-4B8B-97C5-5582B0313575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A36C00-9FBE-4333-8375-EB959C5E92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372237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BF06-2D58-4B8B-97C5-5582B0313575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A36C00-9FBE-4333-8375-EB959C5E92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1947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BF06-2D58-4B8B-97C5-5582B0313575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A36C00-9FBE-4333-8375-EB959C5E92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001875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BF06-2D58-4B8B-97C5-5582B0313575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A36C00-9FBE-4333-8375-EB959C5E92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2910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BF06-2D58-4B8B-97C5-5582B0313575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6C00-9FBE-4333-8375-EB959C5E92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4150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BF06-2D58-4B8B-97C5-5582B0313575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6C00-9FBE-4333-8375-EB959C5E92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733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BF06-2D58-4B8B-97C5-5582B0313575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6C00-9FBE-4333-8375-EB959C5E92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604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BF06-2D58-4B8B-97C5-5582B0313575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A36C00-9FBE-4333-8375-EB959C5E92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274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BF06-2D58-4B8B-97C5-5582B0313575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AA36C00-9FBE-4333-8375-EB959C5E92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895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BF06-2D58-4B8B-97C5-5582B0313575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AA36C00-9FBE-4333-8375-EB959C5E92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304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BF06-2D58-4B8B-97C5-5582B0313575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6C00-9FBE-4333-8375-EB959C5E92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367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BF06-2D58-4B8B-97C5-5582B0313575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6C00-9FBE-4333-8375-EB959C5E92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9707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BF06-2D58-4B8B-97C5-5582B0313575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6C00-9FBE-4333-8375-EB959C5E92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371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BF06-2D58-4B8B-97C5-5582B0313575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A36C00-9FBE-4333-8375-EB959C5E92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217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CBF06-2D58-4B8B-97C5-5582B0313575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AA36C00-9FBE-4333-8375-EB959C5E92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135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7290" y="2347415"/>
            <a:ext cx="7560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Praise</a:t>
            </a:r>
            <a:r>
              <a:rPr lang="en-US" sz="4400" b="1" dirty="0" smtClean="0"/>
              <a:t> the Lord</a:t>
            </a:r>
            <a:endParaRPr lang="en-US" sz="4400" b="1" dirty="0"/>
          </a:p>
        </p:txBody>
      </p:sp>
    </p:spTree>
    <p:extLst>
      <p:ext uri="{BB962C8B-B14F-4D97-AF65-F5344CB8AC3E}">
        <p14:creationId xmlns="" xmlns:p14="http://schemas.microsoft.com/office/powerpoint/2010/main" val="837290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8859" y="214531"/>
            <a:ext cx="5445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MORNING</a:t>
            </a:r>
            <a:r>
              <a:rPr lang="en-US" b="1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 TESTIMONIES</a:t>
            </a:r>
            <a:r>
              <a:rPr lang="en-US" b="1" dirty="0" smtClean="0"/>
              <a:t>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0025" y="1186501"/>
            <a:ext cx="119919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angal" pitchFamily="18" charset="0"/>
              </a:rPr>
              <a:t>Sol. Mary has been 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Mangal" pitchFamily="18" charset="0"/>
              </a:rPr>
              <a:t>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angal" pitchFamily="18" charset="0"/>
              </a:rPr>
              <a:t>ealed  from the pain in  her leg pain.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angal" pitchFamily="18" charset="0"/>
              </a:rPr>
              <a:t>Sol. Mary is growing spiritually by the grace of God. She is  now able to give Morning message in Hindi Language as she was unable to read 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Mangal" pitchFamily="18" charset="0"/>
              </a:rPr>
              <a:t>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angal" pitchFamily="18" charset="0"/>
              </a:rPr>
              <a:t>indi. A special thanks to 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Mangal" pitchFamily="18" charset="0"/>
              </a:rPr>
              <a:t>J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angal" pitchFamily="18" charset="0"/>
              </a:rPr>
              <a:t>esus.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angal" pitchFamily="18" charset="0"/>
              </a:rPr>
              <a:t>Sol.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angal" pitchFamily="18" charset="0"/>
              </a:rPr>
              <a:t>Renu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angal" pitchFamily="18" charset="0"/>
              </a:rPr>
              <a:t> could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angal" pitchFamily="18" charset="0"/>
              </a:rPr>
              <a:t> undertake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angal" pitchFamily="18" charset="0"/>
              </a:rPr>
              <a:t> her international trip by the Grace of Jesus 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Mangal" pitchFamily="18" charset="0"/>
              </a:rPr>
              <a:t>w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angal" pitchFamily="18" charset="0"/>
              </a:rPr>
              <a:t>hich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angal" pitchFamily="18" charset="0"/>
              </a:rPr>
              <a:t> was impossible for her. But Jesus shows his Glory 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Mangal" pitchFamily="18" charset="0"/>
              </a:rPr>
              <a:t>to Jesus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angal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150" y="167186"/>
            <a:ext cx="8915399" cy="1265830"/>
          </a:xfrm>
        </p:spPr>
        <p:txBody>
          <a:bodyPr/>
          <a:lstStyle/>
          <a:p>
            <a:r>
              <a:rPr lang="en-US" b="1" dirty="0" smtClean="0"/>
              <a:t>PRAISE THE LORD!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765" y="2866692"/>
            <a:ext cx="8915399" cy="1126283"/>
          </a:xfrm>
        </p:spPr>
        <p:txBody>
          <a:bodyPr/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Mangal" pitchFamily="18" charset="0"/>
              </a:rPr>
              <a:t>Soldiers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have joined in the morning worship and  they are actively participating  in all duties.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82758" y="1702137"/>
            <a:ext cx="4027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 smtClean="0"/>
              <a:t>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MORNING</a:t>
            </a:r>
            <a:r>
              <a:rPr lang="en-US" b="1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 TESTIMONIES</a:t>
            </a:r>
            <a:r>
              <a:rPr lang="en-US" b="1" dirty="0" smtClean="0"/>
              <a:t>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09396" y="282608"/>
            <a:ext cx="9144000" cy="102367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PRAISE THE LORD! </a:t>
            </a:r>
            <a:endParaRPr lang="en-US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84988" y="1097952"/>
            <a:ext cx="9144000" cy="165576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MARK TROOP </a:t>
            </a:r>
            <a:r>
              <a:rPr lang="en-US" b="1" dirty="0" smtClean="0"/>
              <a:t>CHURCH</a:t>
            </a:r>
          </a:p>
          <a:p>
            <a:pPr algn="just"/>
            <a:r>
              <a:rPr lang="en-US" dirty="0" smtClean="0"/>
              <a:t>(OFFLINE</a:t>
            </a:r>
            <a:r>
              <a:rPr lang="en-US" dirty="0"/>
              <a:t>) (EVERY </a:t>
            </a:r>
            <a:r>
              <a:rPr lang="en-US" dirty="0" smtClean="0"/>
              <a:t>MONDAY</a:t>
            </a:r>
            <a:r>
              <a:rPr lang="en-US" dirty="0"/>
              <a:t>) Continuing since </a:t>
            </a:r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December, 2024)  TIME - </a:t>
            </a:r>
            <a:r>
              <a:rPr lang="en-US" dirty="0" smtClean="0"/>
              <a:t>6:00 PM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86892" y="2028324"/>
            <a:ext cx="3644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</a:t>
            </a:r>
            <a:r>
              <a:rPr lang="en-US" b="1" dirty="0" smtClean="0"/>
              <a:t>ROOP </a:t>
            </a:r>
            <a:r>
              <a:rPr lang="en-US" b="1" dirty="0"/>
              <a:t>LEADER -SOL. ISHIKAA KAUR </a:t>
            </a:r>
            <a:endParaRPr lang="en-US" b="1" dirty="0" smtClean="0"/>
          </a:p>
          <a:p>
            <a:r>
              <a:rPr lang="en-US" b="1" dirty="0" smtClean="0"/>
              <a:t>	 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309396" y="4590005"/>
            <a:ext cx="88951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TESTIMONIES</a:t>
            </a:r>
            <a:r>
              <a:rPr lang="en-US" dirty="0" smtClean="0"/>
              <a:t> </a:t>
            </a:r>
          </a:p>
          <a:p>
            <a:pPr marL="400050" indent="-400050" algn="just">
              <a:buAutoNum type="romanLcParenR"/>
            </a:pPr>
            <a:r>
              <a:rPr lang="en-US" dirty="0"/>
              <a:t>Sis </a:t>
            </a:r>
            <a:r>
              <a:rPr lang="en-US" dirty="0" err="1"/>
              <a:t>Lata</a:t>
            </a:r>
            <a:r>
              <a:rPr lang="en-US" dirty="0"/>
              <a:t> got healed </a:t>
            </a:r>
            <a:endParaRPr lang="en-US" dirty="0" smtClean="0"/>
          </a:p>
          <a:p>
            <a:pPr marL="400050" indent="-400050" algn="just">
              <a:buAutoNum type="romanLcParenR"/>
            </a:pPr>
            <a:r>
              <a:rPr lang="en-US" dirty="0"/>
              <a:t> </a:t>
            </a:r>
            <a:r>
              <a:rPr lang="en-US" dirty="0" err="1"/>
              <a:t>Lata</a:t>
            </a:r>
            <a:r>
              <a:rPr lang="en-US" dirty="0"/>
              <a:t> Sisters daughter </a:t>
            </a:r>
            <a:r>
              <a:rPr lang="en-US" dirty="0" smtClean="0"/>
              <a:t>(was </a:t>
            </a:r>
            <a:r>
              <a:rPr lang="en-US" dirty="0"/>
              <a:t>at home only did not accompany her mother) who was demon possessed got delivered</a:t>
            </a:r>
            <a:r>
              <a:rPr lang="en-US" dirty="0" smtClean="0"/>
              <a:t>.</a:t>
            </a:r>
          </a:p>
          <a:p>
            <a:pPr marL="400050" indent="-400050" algn="just">
              <a:buAutoNum type="romanLcParenR"/>
            </a:pPr>
            <a:r>
              <a:rPr lang="en-US" dirty="0"/>
              <a:t>Sol </a:t>
            </a:r>
            <a:r>
              <a:rPr lang="en-US" dirty="0" err="1"/>
              <a:t>Ishikaa</a:t>
            </a:r>
            <a:r>
              <a:rPr lang="en-US" dirty="0"/>
              <a:t> who was delaying the decision got </a:t>
            </a:r>
            <a:r>
              <a:rPr lang="en-US" dirty="0" err="1"/>
              <a:t>baptised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97504" y="6260316"/>
            <a:ext cx="5096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ALL GLORY HONOUR PRAISE TO GOD! HALLELUJAH!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84026499"/>
              </p:ext>
            </p:extLst>
          </p:nvPr>
        </p:nvGraphicFramePr>
        <p:xfrm>
          <a:off x="3506275" y="2401636"/>
          <a:ext cx="3631643" cy="2282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5124">
                  <a:extLst>
                    <a:ext uri="{9D8B030D-6E8A-4147-A177-3AD203B41FA5}">
                      <a16:colId xmlns="" xmlns:a16="http://schemas.microsoft.com/office/drawing/2014/main" val="492301697"/>
                    </a:ext>
                  </a:extLst>
                </a:gridCol>
                <a:gridCol w="2596519">
                  <a:extLst>
                    <a:ext uri="{9D8B030D-6E8A-4147-A177-3AD203B41FA5}">
                      <a16:colId xmlns="" xmlns:a16="http://schemas.microsoft.com/office/drawing/2014/main" val="3590970166"/>
                    </a:ext>
                  </a:extLst>
                </a:gridCol>
              </a:tblGrid>
              <a:tr h="225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S. No.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Name of new Soldiers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72048444"/>
                  </a:ext>
                </a:extLst>
              </a:tr>
              <a:tr h="22601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</a:rPr>
                        <a:t>1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Anjali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46672005"/>
                  </a:ext>
                </a:extLst>
              </a:tr>
              <a:tr h="22601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Rishu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25552649"/>
                  </a:ext>
                </a:extLst>
              </a:tr>
              <a:tr h="22601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</a:rPr>
                        <a:t>3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Harman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78433052"/>
                  </a:ext>
                </a:extLst>
              </a:tr>
              <a:tr h="22601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</a:rPr>
                        <a:t>4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Sahil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4319327"/>
                  </a:ext>
                </a:extLst>
              </a:tr>
              <a:tr h="22601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</a:rPr>
                        <a:t>5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Esther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92328253"/>
                  </a:ext>
                </a:extLst>
              </a:tr>
              <a:tr h="22601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</a:rPr>
                        <a:t>6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Lata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94179975"/>
                  </a:ext>
                </a:extLst>
              </a:tr>
              <a:tr h="22601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</a:rPr>
                        <a:t>7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Surjeet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06954631"/>
                  </a:ext>
                </a:extLst>
              </a:tr>
              <a:tr h="22601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</a:rPr>
                        <a:t>8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Harjeet</a:t>
                      </a:r>
                      <a:r>
                        <a:rPr lang="en-US" sz="1400" dirty="0">
                          <a:effectLst/>
                        </a:rPr>
                        <a:t> Singh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91687667"/>
                  </a:ext>
                </a:extLst>
              </a:tr>
              <a:tr h="22601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</a:rPr>
                        <a:t>9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Rohit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Balyan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0819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1060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09396" y="282608"/>
            <a:ext cx="9144000" cy="102367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PRAISE THE LORD! </a:t>
            </a:r>
            <a:endParaRPr lang="en-US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44082" y="1412244"/>
            <a:ext cx="9144000" cy="165576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MATHEW TROOP </a:t>
            </a:r>
            <a:r>
              <a:rPr lang="en-US" b="1" dirty="0" smtClean="0"/>
              <a:t>CHURCH</a:t>
            </a:r>
          </a:p>
          <a:p>
            <a:pPr algn="just"/>
            <a:r>
              <a:rPr lang="en-US" dirty="0" smtClean="0"/>
              <a:t>(ONLINE</a:t>
            </a:r>
            <a:r>
              <a:rPr lang="en-US" dirty="0"/>
              <a:t>) (EVERY SUNDAY)  FROM 3 RD NOVEMBER TO 22ND DECEMBER 2024 TIME - 5.30 AM TO 7.30 </a:t>
            </a:r>
            <a:r>
              <a:rPr lang="en-US" dirty="0" smtClean="0"/>
              <a:t>AM)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38379" y="2698674"/>
            <a:ext cx="6255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TROOP </a:t>
            </a:r>
            <a:r>
              <a:rPr lang="en-US" b="1" dirty="0"/>
              <a:t>LEADER -SOL AMARJEET </a:t>
            </a:r>
            <a:r>
              <a:rPr lang="en-US" b="1" dirty="0" smtClean="0"/>
              <a:t>KAUR Members </a:t>
            </a:r>
            <a:r>
              <a:rPr lang="en-US" b="1" dirty="0"/>
              <a:t>- 10-12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09396" y="3337069"/>
            <a:ext cx="8895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ESTIMONIES </a:t>
            </a:r>
            <a:r>
              <a:rPr lang="en-US" dirty="0"/>
              <a:t> </a:t>
            </a:r>
            <a:endParaRPr lang="en-US" dirty="0" smtClean="0"/>
          </a:p>
          <a:p>
            <a:pPr marL="400050" indent="-400050" algn="just">
              <a:buAutoNum type="romanLcParenR"/>
            </a:pPr>
            <a:r>
              <a:rPr lang="en-US" dirty="0" err="1" smtClean="0"/>
              <a:t>Preeti</a:t>
            </a:r>
            <a:r>
              <a:rPr lang="en-US" dirty="0" smtClean="0"/>
              <a:t> </a:t>
            </a:r>
            <a:r>
              <a:rPr lang="en-US" dirty="0"/>
              <a:t>Sisters younger Sister Neha was distanced from her husband and had been staying in her parental home with her mother. When prayed for in the Troop her husband </a:t>
            </a:r>
            <a:r>
              <a:rPr lang="en-US" dirty="0" err="1"/>
              <a:t>Sagar</a:t>
            </a:r>
            <a:r>
              <a:rPr lang="en-US" dirty="0"/>
              <a:t> came back and took her back home. They got reconciled by Gods Grace. </a:t>
            </a:r>
            <a:endParaRPr lang="en-US" dirty="0" smtClean="0"/>
          </a:p>
          <a:p>
            <a:pPr marL="400050" indent="-400050" algn="just">
              <a:buAutoNum type="romanLcParenR"/>
            </a:pPr>
            <a:r>
              <a:rPr lang="en-US" dirty="0" smtClean="0"/>
              <a:t>ii</a:t>
            </a:r>
            <a:r>
              <a:rPr lang="en-US" dirty="0"/>
              <a:t>) </a:t>
            </a:r>
            <a:r>
              <a:rPr lang="en-US" dirty="0" err="1"/>
              <a:t>Rajwati</a:t>
            </a:r>
            <a:r>
              <a:rPr lang="en-US" dirty="0"/>
              <a:t> Sisters granddaughter </a:t>
            </a:r>
            <a:r>
              <a:rPr lang="en-US" dirty="0" err="1"/>
              <a:t>Nehas</a:t>
            </a:r>
            <a:r>
              <a:rPr lang="en-US" dirty="0"/>
              <a:t> marriage conducted nicely and all arrangements made by Gods Grace.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438379" y="5651631"/>
            <a:ext cx="5096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ALL GLORY HONOUR PRAISE TO GOD! HALLELUJAH!</a:t>
            </a:r>
          </a:p>
        </p:txBody>
      </p:sp>
    </p:spTree>
    <p:extLst>
      <p:ext uri="{BB962C8B-B14F-4D97-AF65-F5344CB8AC3E}">
        <p14:creationId xmlns="" xmlns:p14="http://schemas.microsoft.com/office/powerpoint/2010/main" val="110648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9396" y="282608"/>
            <a:ext cx="9144000" cy="1023678"/>
          </a:xfrm>
        </p:spPr>
        <p:txBody>
          <a:bodyPr>
            <a:normAutofit/>
          </a:bodyPr>
          <a:lstStyle/>
          <a:p>
            <a:r>
              <a:rPr lang="en-US" b="1" dirty="0" smtClean="0"/>
              <a:t>PRAISE THE LORD!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396" y="1801230"/>
            <a:ext cx="9144000" cy="1655762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JACOB TROOP CHURCH </a:t>
            </a:r>
          </a:p>
          <a:p>
            <a:r>
              <a:rPr lang="en-US" b="1" dirty="0" smtClean="0"/>
              <a:t>( ONLINE) ( EVERY SATURDAY)  FROM 28 TH DECEMBER, 2024 TIME – 5:30 AM TO 7:30 AM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062669" y="3272326"/>
            <a:ext cx="6216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TROOP LEADER -SOL AMARJEET KAUR MEMBERS- 14-15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91551" y="3868712"/>
            <a:ext cx="2379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Ongoing by Gods Grace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17809" y="5112754"/>
            <a:ext cx="5258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ALL GLORY HONOUR  &amp; PRAISE TO GOD! HALLELUJAH!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92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9">
            <a:extLst>
              <a:ext uri="{FF2B5EF4-FFF2-40B4-BE49-F238E27FC236}">
                <a16:creationId xmlns="" xmlns:a16="http://schemas.microsoft.com/office/drawing/2014/main" id="{926CFD53-B932-4827-B0DC-42B4D339B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708" b="8708"/>
          <a:stretch>
            <a:fillRect/>
          </a:stretch>
        </p:blipFill>
        <p:spPr>
          <a:xfrm>
            <a:off x="0" y="0"/>
            <a:ext cx="50292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="" xmlns:a16="http://schemas.microsoft.com/office/drawing/2014/main" id="{BC77C5F0-8015-4D26-86AE-9E1BEB3AB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1" y="381000"/>
            <a:ext cx="9566030" cy="128089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</a:pPr>
            <a:r>
              <a:rPr lang="en-IN" sz="4800" dirty="0" smtClean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Bold Condensed" panose="020B0502040204020203" pitchFamily="34" charset="0"/>
                <a:ea typeface="+mn-ea"/>
                <a:cs typeface="+mn-cs"/>
              </a:rPr>
              <a:t>        SHA</a:t>
            </a:r>
            <a:r>
              <a:rPr lang="en-IN" sz="4800" dirty="0" smtClean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8080"/>
                </a:highlight>
                <a:latin typeface="Bahnschrift SemiBold Condensed" panose="020B0502040204020203" pitchFamily="34" charset="0"/>
                <a:ea typeface="+mn-ea"/>
                <a:cs typeface="+mn-cs"/>
              </a:rPr>
              <a:t>DOW</a:t>
            </a:r>
            <a:r>
              <a:rPr lang="en-IN" sz="48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8080"/>
                </a:highlight>
                <a:latin typeface="Bahnschrift SemiBold Condensed" panose="020B0502040204020203" pitchFamily="34" charset="0"/>
                <a:ea typeface="+mn-ea"/>
                <a:cs typeface="+mn-cs"/>
              </a:rPr>
              <a:t> </a:t>
            </a:r>
            <a:r>
              <a:rPr lang="en-IN" sz="4800" dirty="0" smtClean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8080"/>
                </a:highlight>
                <a:latin typeface="Bahnschrift SemiBold Condensed" panose="020B0502040204020203" pitchFamily="34" charset="0"/>
                <a:ea typeface="+mn-ea"/>
                <a:cs typeface="+mn-cs"/>
              </a:rPr>
              <a:t>PARLI </a:t>
            </a:r>
            <a:r>
              <a:rPr lang="en-IN" sz="4800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8080"/>
                </a:highlight>
                <a:latin typeface="Bahnschrift SemiBold Condensed" panose="020B0502040204020203" pitchFamily="34" charset="0"/>
                <a:ea typeface="+mn-ea"/>
                <a:cs typeface="+mn-cs"/>
              </a:rPr>
              <a:t>MEETING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19B9750-0C7B-4348-9B85-3ABADC0BDEF3}"/>
              </a:ext>
            </a:extLst>
          </p:cNvPr>
          <p:cNvSpPr txBox="1"/>
          <p:nvPr/>
        </p:nvSpPr>
        <p:spPr>
          <a:xfrm>
            <a:off x="5162842" y="1828800"/>
            <a:ext cx="58099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JANUARY 25, 2025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/>
            </a:r>
            <a:b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5:30 AM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to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7:00 AM</a:t>
            </a:r>
          </a:p>
          <a:p>
            <a:pPr algn="ctr"/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  <a:p>
            <a:pPr algn="ctr"/>
            <a:r>
              <a:rPr lang="en-US" sz="3600" dirty="0" smtClean="0"/>
              <a:t>It was a wonderful meeting with 18 SMPs/SMLAs.  And 6 new SMLAs have joined Delhi AOJ Team.  </a:t>
            </a:r>
          </a:p>
          <a:p>
            <a:pPr algn="ctr"/>
            <a:endParaRPr lang="en-US" sz="3600" dirty="0" smtClean="0"/>
          </a:p>
          <a:p>
            <a:pPr algn="ctr"/>
            <a:endParaRPr lang="en-US" sz="3600" b="1" dirty="0">
              <a:solidFill>
                <a:schemeClr val="accent2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56322" name="AutoShape 2" descr="blob:https://web.whatsapp.com/3a301f87-d17e-4543-8137-ee5a450e0a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4" name="AutoShape 4" descr="blob:https://web.whatsapp.com/3a301f87-d17e-4543-8137-ee5a450e0a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6" name="AutoShape 6" descr="blob:https://web.whatsapp.com/3a301f87-d17e-4543-8137-ee5a450e0a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8878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5808" y="49887"/>
            <a:ext cx="5758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PRAISE THE LORD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13988" y="696218"/>
            <a:ext cx="9913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“Do you not know that those who run in a race all run, but one receives the prize? Run in such a way that you may obtain it.”‭‭I Corinthians‬ ‭9‬:‭24‬ ‭NKJV‬‬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5263" y="1958978"/>
            <a:ext cx="94880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following </a:t>
            </a:r>
            <a:r>
              <a:rPr lang="en-US" sz="2400" dirty="0" smtClean="0"/>
              <a:t>six </a:t>
            </a:r>
            <a:r>
              <a:rPr lang="en-US" sz="2400" dirty="0"/>
              <a:t>new Soldiers were administered oath today </a:t>
            </a:r>
            <a:r>
              <a:rPr lang="en-US" sz="2400" dirty="0" err="1"/>
              <a:t>ie</a:t>
            </a:r>
            <a:r>
              <a:rPr lang="en-US" sz="2400" dirty="0"/>
              <a:t> on 25 </a:t>
            </a:r>
            <a:r>
              <a:rPr lang="en-US" sz="2400" dirty="0" err="1"/>
              <a:t>th</a:t>
            </a:r>
            <a:r>
              <a:rPr lang="en-US" sz="2400" dirty="0"/>
              <a:t> January, 2025 in the Delhi State Shadow </a:t>
            </a:r>
            <a:r>
              <a:rPr lang="en-US" sz="2400" dirty="0" err="1"/>
              <a:t>Parli</a:t>
            </a:r>
            <a:r>
              <a:rPr lang="en-US" sz="2400" dirty="0"/>
              <a:t> meeting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1  Sol. </a:t>
            </a:r>
            <a:r>
              <a:rPr lang="en-US" sz="2400" dirty="0" err="1"/>
              <a:t>Mahender</a:t>
            </a:r>
            <a:r>
              <a:rPr lang="en-US" sz="2400" dirty="0"/>
              <a:t> Singh </a:t>
            </a:r>
          </a:p>
          <a:p>
            <a:r>
              <a:rPr lang="en-US" sz="2400" dirty="0" smtClean="0"/>
              <a:t> 2  Sol. </a:t>
            </a:r>
            <a:r>
              <a:rPr lang="en-US" sz="2400" dirty="0" err="1"/>
              <a:t>Poonam</a:t>
            </a:r>
            <a:r>
              <a:rPr lang="en-US" sz="2400" dirty="0"/>
              <a:t> Singh </a:t>
            </a:r>
            <a:endParaRPr lang="en-US" sz="2400" dirty="0" smtClean="0"/>
          </a:p>
          <a:p>
            <a:r>
              <a:rPr lang="en-US" sz="2400" dirty="0" smtClean="0"/>
              <a:t> 3  Sol. </a:t>
            </a:r>
            <a:r>
              <a:rPr lang="en-US" sz="2400" dirty="0"/>
              <a:t>Harish </a:t>
            </a:r>
            <a:r>
              <a:rPr lang="en-US" sz="2400" dirty="0" smtClean="0"/>
              <a:t>Arora</a:t>
            </a:r>
          </a:p>
          <a:p>
            <a:r>
              <a:rPr lang="en-US" sz="2400" dirty="0" smtClean="0"/>
              <a:t> 4  Sol. Sol</a:t>
            </a:r>
            <a:r>
              <a:rPr lang="en-US" sz="2400" dirty="0"/>
              <a:t>. PV </a:t>
            </a:r>
            <a:r>
              <a:rPr lang="en-US" sz="2400" dirty="0" smtClean="0"/>
              <a:t>John</a:t>
            </a:r>
          </a:p>
          <a:p>
            <a:r>
              <a:rPr lang="en-US" sz="2400" dirty="0" smtClean="0"/>
              <a:t> 5  Sol. </a:t>
            </a:r>
            <a:r>
              <a:rPr lang="en-US" sz="2400" dirty="0"/>
              <a:t>Sam Sharma </a:t>
            </a:r>
            <a:endParaRPr lang="en-US" sz="2400" dirty="0" smtClean="0"/>
          </a:p>
          <a:p>
            <a:r>
              <a:rPr lang="en-US" sz="2400" dirty="0" smtClean="0"/>
              <a:t>6.  Sol. </a:t>
            </a:r>
            <a:r>
              <a:rPr lang="en-US" sz="2400" dirty="0" err="1" smtClean="0"/>
              <a:t>Satpal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145263" y="5275000"/>
            <a:ext cx="96509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By Gods Grace all the Delhi SMPs/ SMLAs are now very active and are in the race to win ( 1 Corinthians 9:24-27) have become true fishers of men. </a:t>
            </a:r>
            <a:endParaRPr lang="en-US" sz="2400" dirty="0" smtClean="0"/>
          </a:p>
          <a:p>
            <a:r>
              <a:rPr lang="en-US" sz="2400" dirty="0" smtClean="0"/>
              <a:t>( </a:t>
            </a:r>
            <a:r>
              <a:rPr lang="en-US" sz="2400" dirty="0"/>
              <a:t>Mathew 4:19&amp;20)</a:t>
            </a:r>
          </a:p>
        </p:txBody>
      </p:sp>
      <p:sp>
        <p:nvSpPr>
          <p:cNvPr id="7" name="Rectangle 6"/>
          <p:cNvSpPr/>
          <p:nvPr/>
        </p:nvSpPr>
        <p:spPr>
          <a:xfrm>
            <a:off x="5459140" y="6121926"/>
            <a:ext cx="923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Amen</a:t>
            </a:r>
          </a:p>
        </p:txBody>
      </p:sp>
    </p:spTree>
    <p:extLst>
      <p:ext uri="{BB962C8B-B14F-4D97-AF65-F5344CB8AC3E}">
        <p14:creationId xmlns="" xmlns:p14="http://schemas.microsoft.com/office/powerpoint/2010/main" val="34282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762000"/>
            <a:ext cx="9956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PRAISE THE LORD! HEAVENLY APPEAL - SHADOW PARLI MEETING 25.1.2025 - Total prohibition on sale purchase and consumption of alcohol , drugs, pan, tobacco, cigarettes/ </a:t>
            </a:r>
            <a:r>
              <a:rPr lang="en-US" sz="2800" dirty="0" err="1"/>
              <a:t>beedis</a:t>
            </a:r>
            <a:r>
              <a:rPr lang="en-US" sz="2800" dirty="0"/>
              <a:t> and </a:t>
            </a:r>
            <a:r>
              <a:rPr lang="en-US" sz="2800" dirty="0" err="1"/>
              <a:t>gutka</a:t>
            </a:r>
            <a:r>
              <a:rPr lang="en-US" sz="2800" dirty="0"/>
              <a:t>. All the SMPs and SMLAs of Delhi AOJ confessed &amp; repented for allowing easy access to young and old alike to such intoxicating addictive substances in Delhi.</a:t>
            </a:r>
          </a:p>
        </p:txBody>
      </p:sp>
    </p:spTree>
    <p:extLst>
      <p:ext uri="{BB962C8B-B14F-4D97-AF65-F5344CB8AC3E}">
        <p14:creationId xmlns:p14="http://schemas.microsoft.com/office/powerpoint/2010/main" xmlns="" val="2075993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704" y="2895600"/>
            <a:ext cx="10493696" cy="1371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 dirty="0" smtClean="0">
                <a:latin typeface="Bookman Old Style" panose="02050604050505020204" pitchFamily="18" charset="0"/>
              </a:rPr>
              <a:t>Family </a:t>
            </a:r>
            <a:r>
              <a:rPr lang="en-US" sz="2600" b="1" dirty="0">
                <a:latin typeface="Bookman Old Style" panose="02050604050505020204" pitchFamily="18" charset="0"/>
              </a:rPr>
              <a:t>Building </a:t>
            </a:r>
            <a:r>
              <a:rPr lang="en-US" sz="2600" b="1" dirty="0" smtClean="0">
                <a:latin typeface="Bookman Old Style" panose="02050604050505020204" pitchFamily="18" charset="0"/>
              </a:rPr>
              <a:t>School classes</a:t>
            </a:r>
            <a:r>
              <a:rPr lang="en-US" sz="2600" dirty="0" smtClean="0">
                <a:latin typeface="Bookman Old Style" panose="02050604050505020204" pitchFamily="18" charset="0"/>
              </a:rPr>
              <a:t> </a:t>
            </a:r>
            <a:r>
              <a:rPr lang="en-US" sz="2600" dirty="0">
                <a:latin typeface="Bookman Old Style" panose="02050604050505020204" pitchFamily="18" charset="0"/>
              </a:rPr>
              <a:t>will be conducted </a:t>
            </a:r>
            <a:r>
              <a:rPr lang="en-US" sz="2600" dirty="0" smtClean="0">
                <a:latin typeface="Bookman Old Style" panose="02050604050505020204" pitchFamily="18" charset="0"/>
              </a:rPr>
              <a:t>after FC-3 classes for strengthening </a:t>
            </a:r>
            <a:r>
              <a:rPr lang="en-US" sz="2600" dirty="0">
                <a:latin typeface="Bookman Old Style" panose="02050604050505020204" pitchFamily="18" charset="0"/>
              </a:rPr>
              <a:t>family bonds</a:t>
            </a:r>
            <a:r>
              <a:rPr lang="en-US" sz="2600" dirty="0" smtClean="0">
                <a:latin typeface="Bookman Old Style" panose="02050604050505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600" dirty="0">
              <a:latin typeface="Bookman Old Style" panose="02050604050505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b="1" dirty="0" smtClean="0">
                <a:latin typeface="Bookman Old Style" panose="02050604050505020204" pitchFamily="18" charset="0"/>
              </a:rPr>
              <a:t>Friday </a:t>
            </a:r>
            <a:r>
              <a:rPr lang="en-US" sz="2600" b="1" dirty="0">
                <a:latin typeface="Bookman Old Style" panose="02050604050505020204" pitchFamily="18" charset="0"/>
              </a:rPr>
              <a:t>Night </a:t>
            </a:r>
            <a:r>
              <a:rPr lang="en-US" sz="2600" b="1" dirty="0" smtClean="0">
                <a:latin typeface="Bookman Old Style" panose="02050604050505020204" pitchFamily="18" charset="0"/>
              </a:rPr>
              <a:t>Prayer</a:t>
            </a:r>
            <a:r>
              <a:rPr lang="en-US" sz="2600" dirty="0">
                <a:latin typeface="Bookman Old Style" panose="02050604050505020204" pitchFamily="18" charset="0"/>
              </a:rPr>
              <a:t> </a:t>
            </a:r>
            <a:r>
              <a:rPr lang="en-US" sz="2600" dirty="0" smtClean="0">
                <a:latin typeface="Bookman Old Style" panose="02050604050505020204" pitchFamily="18" charset="0"/>
              </a:rPr>
              <a:t>will be Re-started.</a:t>
            </a:r>
            <a:endParaRPr lang="en-US" sz="2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31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524000"/>
            <a:ext cx="10058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DELHI CIVIL ADMINISTRATION DEVELOPMENT UPDATES IN JANUARY 2025</a:t>
            </a:r>
          </a:p>
        </p:txBody>
      </p:sp>
    </p:spTree>
    <p:extLst>
      <p:ext uri="{BB962C8B-B14F-4D97-AF65-F5344CB8AC3E}">
        <p14:creationId xmlns:p14="http://schemas.microsoft.com/office/powerpoint/2010/main" xmlns="" val="1881126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36155FC-153A-9167-1557-5094E3DBABD7}"/>
              </a:ext>
            </a:extLst>
          </p:cNvPr>
          <p:cNvSpPr txBox="1"/>
          <p:nvPr/>
        </p:nvSpPr>
        <p:spPr>
          <a:xfrm>
            <a:off x="3710191" y="0"/>
            <a:ext cx="4946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DELHI </a:t>
            </a:r>
          </a:p>
          <a:p>
            <a:pPr algn="ctr"/>
            <a:r>
              <a:rPr lang="en-IN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</a:t>
            </a:r>
            <a:r>
              <a:rPr lang="en-IN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IN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1057834"/>
            <a:ext cx="7143750" cy="55581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5051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601" y="304800"/>
            <a:ext cx="12171423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>
                <a:effectLst/>
              </a:rPr>
              <a:t/>
            </a:r>
            <a:br>
              <a:rPr lang="en-IN" b="1" dirty="0">
                <a:effectLst/>
              </a:rPr>
            </a:br>
            <a:r>
              <a:rPr lang="en-IN" b="1" dirty="0">
                <a:effectLst/>
              </a:rPr>
              <a:t/>
            </a:r>
            <a:br>
              <a:rPr lang="en-IN" b="1" dirty="0">
                <a:effectLst/>
              </a:rPr>
            </a:br>
            <a:r>
              <a:rPr lang="en-IN" b="1" dirty="0">
                <a:effectLst/>
              </a:rPr>
              <a:t/>
            </a:r>
            <a:br>
              <a:rPr lang="en-IN" b="1" dirty="0">
                <a:effectLst/>
              </a:rPr>
            </a:br>
            <a:r>
              <a:rPr lang="en-IN" b="1" dirty="0">
                <a:effectLst/>
              </a:rPr>
              <a:t/>
            </a:r>
            <a:br>
              <a:rPr lang="en-IN" b="1" dirty="0">
                <a:effectLst/>
              </a:rPr>
            </a:br>
            <a:r>
              <a:rPr lang="en-IN" b="1" dirty="0">
                <a:effectLst/>
              </a:rPr>
              <a:t/>
            </a:r>
            <a:br>
              <a:rPr lang="en-IN" b="1" dirty="0">
                <a:effectLst/>
              </a:rPr>
            </a:br>
            <a:r>
              <a:rPr lang="en-IN" sz="3200" b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itchFamily="34" charset="0"/>
                <a:cs typeface="Calibri" pitchFamily="34" charset="0"/>
              </a:rPr>
              <a:t>WHEEL WING MEETING GENERAL</a:t>
            </a:r>
            <a:br>
              <a:rPr lang="en-IN" sz="3200" b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itchFamily="34" charset="0"/>
                <a:cs typeface="Calibri" pitchFamily="34" charset="0"/>
              </a:rPr>
            </a:br>
            <a:r>
              <a:rPr lang="en-IN" sz="3200" b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itchFamily="34" charset="0"/>
                <a:cs typeface="Calibri" pitchFamily="34" charset="0"/>
              </a:rPr>
              <a:t>PRAISE REPORT 05.02.2025</a:t>
            </a:r>
            <a:endParaRPr lang="en-IN" sz="3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8713" y="5593498"/>
            <a:ext cx="12192000" cy="990598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en-US" sz="3200" b="1" dirty="0">
                <a:solidFill>
                  <a:srgbClr val="FFFF00"/>
                </a:solidFill>
                <a:latin typeface="Merriweather"/>
              </a:rPr>
              <a:t>Testimony </a:t>
            </a:r>
            <a:r>
              <a:rPr lang="en-US" sz="3200" b="1" dirty="0" smtClean="0">
                <a:solidFill>
                  <a:srgbClr val="FFFF00"/>
                </a:solidFill>
                <a:latin typeface="Merriweather"/>
              </a:rPr>
              <a:t>of </a:t>
            </a:r>
            <a:r>
              <a:rPr lang="en-US" sz="3200" b="1" dirty="0">
                <a:solidFill>
                  <a:srgbClr val="FFFF00"/>
                </a:solidFill>
                <a:latin typeface="Merriweather"/>
              </a:rPr>
              <a:t>Sol. Bharat </a:t>
            </a:r>
            <a:r>
              <a:rPr lang="en-US" sz="3200" b="1" dirty="0" err="1" smtClean="0">
                <a:solidFill>
                  <a:srgbClr val="FFFF00"/>
                </a:solidFill>
                <a:latin typeface="Merriweather"/>
              </a:rPr>
              <a:t>Raikwar</a:t>
            </a:r>
            <a:r>
              <a:rPr lang="en-US" sz="3200" b="1" dirty="0" smtClean="0">
                <a:solidFill>
                  <a:srgbClr val="FFFF00"/>
                </a:solidFill>
                <a:latin typeface="Merriweather"/>
              </a:rPr>
              <a:t> SMLA </a:t>
            </a:r>
            <a:r>
              <a:rPr lang="en-US" sz="3200" b="1" dirty="0" err="1">
                <a:solidFill>
                  <a:srgbClr val="FFFF00"/>
                </a:solidFill>
                <a:latin typeface="Merriweather"/>
              </a:rPr>
              <a:t>Narela</a:t>
            </a:r>
            <a:r>
              <a:rPr lang="en-US" sz="3200" b="1" dirty="0">
                <a:solidFill>
                  <a:srgbClr val="FFFF00"/>
                </a:solidFill>
                <a:latin typeface="Merriweather"/>
              </a:rPr>
              <a:t> constituency </a:t>
            </a:r>
            <a:endParaRPr lang="en-IN" sz="32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16000" y="1322455"/>
            <a:ext cx="1107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400" dirty="0" smtClean="0">
                <a:solidFill>
                  <a:srgbClr val="00B050"/>
                </a:solidFill>
                <a:latin typeface="Noto Sans Devanagari"/>
              </a:rPr>
              <a:t>रिठाला-कुंडली </a:t>
            </a:r>
            <a:r>
              <a:rPr lang="hi-IN" sz="2400" dirty="0">
                <a:solidFill>
                  <a:srgbClr val="00B050"/>
                </a:solidFill>
                <a:latin typeface="Noto Sans Devanagari"/>
              </a:rPr>
              <a:t>मेट्रो कॉरिडोर पकड़ेगा रफ्तार, नरेला का होगा विकास; 20 साल से था इंतजार</a:t>
            </a:r>
            <a:endParaRPr lang="hi-IN" sz="2400" i="0" dirty="0">
              <a:solidFill>
                <a:srgbClr val="00B050"/>
              </a:solidFill>
              <a:effectLst/>
              <a:latin typeface="Noto Sans Devanaga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6800" y="2209800"/>
            <a:ext cx="70104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4016316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152400"/>
            <a:ext cx="62992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4679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ECEFED-CA59-ABF2-17A7-4BD89BF6EFA3}"/>
              </a:ext>
            </a:extLst>
          </p:cNvPr>
          <p:cNvSpPr txBox="1"/>
          <p:nvPr/>
        </p:nvSpPr>
        <p:spPr>
          <a:xfrm>
            <a:off x="508000" y="5257801"/>
            <a:ext cx="11582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sz="2400" b="1" dirty="0">
                <a:solidFill>
                  <a:srgbClr val="FFFF00"/>
                </a:solidFill>
                <a:effectLst/>
                <a:latin typeface="Bookman Old Style" panose="02050604050505020204" pitchFamily="18" charset="0"/>
                <a:ea typeface="Calibri" pitchFamily="34" charset="0"/>
                <a:cs typeface="Calibri" pitchFamily="34" charset="0"/>
              </a:rPr>
              <a:t>Prime Minister Narendra </a:t>
            </a:r>
            <a:r>
              <a:rPr lang="en-IN" sz="2400" b="1" dirty="0" err="1">
                <a:solidFill>
                  <a:srgbClr val="FFFF00"/>
                </a:solidFill>
                <a:effectLst/>
                <a:latin typeface="Bookman Old Style" panose="02050604050505020204" pitchFamily="18" charset="0"/>
                <a:ea typeface="Calibri" pitchFamily="34" charset="0"/>
                <a:cs typeface="Calibri" pitchFamily="34" charset="0"/>
              </a:rPr>
              <a:t>modi</a:t>
            </a:r>
            <a:r>
              <a:rPr lang="en-IN" sz="2400" b="1" dirty="0">
                <a:solidFill>
                  <a:srgbClr val="FFFF00"/>
                </a:solidFill>
                <a:effectLst/>
                <a:latin typeface="Bookman Old Style" panose="02050604050505020204" pitchFamily="18" charset="0"/>
                <a:ea typeface="Calibri" pitchFamily="34" charset="0"/>
                <a:cs typeface="Calibri" pitchFamily="34" charset="0"/>
              </a:rPr>
              <a:t> inaugurates the Namo Bharat corridor between Sahibabad and New Ashok Nagar</a:t>
            </a:r>
            <a:endParaRPr lang="en-IN" sz="24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6400" y="414338"/>
            <a:ext cx="6502400" cy="14144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6401" y="1981200"/>
            <a:ext cx="5947961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0163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533400"/>
            <a:ext cx="8432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2714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304800"/>
            <a:ext cx="8636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8048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910687"/>
            <a:ext cx="6096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Praise the Lord! God answered our prayers for Delhi’s suffocating air pollution. </a:t>
            </a:r>
            <a:endParaRPr lang="en-US" sz="40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565" y="669955"/>
            <a:ext cx="5558828" cy="350369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218221" y="669955"/>
            <a:ext cx="5558828" cy="350369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4565" y="4699245"/>
            <a:ext cx="113424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God is shining on Delhi. No fog smog. Report from one real Army Colonel Rajeev </a:t>
            </a:r>
            <a:r>
              <a:rPr lang="en-US" sz="2800" dirty="0" smtClean="0"/>
              <a:t> </a:t>
            </a:r>
            <a:r>
              <a:rPr lang="en-US" sz="2800" dirty="0"/>
              <a:t>Avid </a:t>
            </a:r>
            <a:r>
              <a:rPr lang="en-US" sz="2800" dirty="0" smtClean="0"/>
              <a:t>golfer.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3524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928" y="161364"/>
            <a:ext cx="3899647" cy="45899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12141" y="49256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Praise the Lord! God answered our prayers </a:t>
            </a:r>
            <a:r>
              <a:rPr lang="en-US" sz="2400" dirty="0" smtClean="0"/>
              <a:t>for clearing Delhi’s </a:t>
            </a:r>
            <a:r>
              <a:rPr lang="en-US" sz="2400" dirty="0"/>
              <a:t>suffocating air pollution. </a:t>
            </a:r>
          </a:p>
        </p:txBody>
      </p:sp>
    </p:spTree>
    <p:extLst>
      <p:ext uri="{BB962C8B-B14F-4D97-AF65-F5344CB8AC3E}">
        <p14:creationId xmlns="" xmlns:p14="http://schemas.microsoft.com/office/powerpoint/2010/main" val="1172122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1F79AA7-B873-4ADA-B4B7-E18478583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988" y="3105305"/>
            <a:ext cx="10884023" cy="33512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cap="all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8080"/>
                </a:highlight>
                <a:latin typeface="Book Antiqua" panose="02040602050305030304" pitchFamily="18" charset="0"/>
              </a:rPr>
              <a:t>PRAISE GOD FOR HIS MIGHTY DEEDS IN THE CAPITAL OF INDIA !!!</a:t>
            </a:r>
          </a:p>
          <a:p>
            <a:pPr marL="0" indent="0" algn="ctr">
              <a:buNone/>
            </a:pPr>
            <a:r>
              <a:rPr lang="en-US" sz="4000" cap="all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8080"/>
                </a:highlight>
                <a:latin typeface="Book Antiqua" panose="02040602050305030304" pitchFamily="18" charset="0"/>
              </a:rPr>
              <a:t>OUR PRAYERS ARE CONTINUALLY BEING ANSWERED IN JESUS MIGHTY NAME. </a:t>
            </a:r>
          </a:p>
          <a:p>
            <a:pPr marL="0" indent="0" algn="ctr">
              <a:buNone/>
            </a:pPr>
            <a:r>
              <a:rPr lang="en-US" sz="4000" cap="all" dirty="0" err="1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8080"/>
                </a:highlight>
                <a:latin typeface="Book Antiqua" panose="02040602050305030304" pitchFamily="18" charset="0"/>
              </a:rPr>
              <a:t>aMEN</a:t>
            </a:r>
            <a:r>
              <a:rPr lang="en-US" sz="4000" cap="all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8080"/>
                </a:highlight>
                <a:latin typeface="Book Antiqua" panose="02040602050305030304" pitchFamily="18" charset="0"/>
              </a:rPr>
              <a:t> !!!</a:t>
            </a:r>
            <a:endParaRPr lang="en-IN" sz="4000" cap="all" dirty="0">
              <a:ln w="0"/>
              <a:solidFill>
                <a:schemeClr val="bg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highlight>
                <a:srgbClr val="008080"/>
              </a:highlight>
              <a:latin typeface="Book Antiqua" panose="020406020503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E7F774D-6A3C-4586-8C8B-26315820D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332" y="130826"/>
            <a:ext cx="4185336" cy="2355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29113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566" y="0"/>
            <a:ext cx="6848868" cy="66428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1209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409853" y="0"/>
            <a:ext cx="5782147" cy="767261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8415" algn="ctr">
              <a:lnSpc>
                <a:spcPct val="100000"/>
              </a:lnSpc>
              <a:spcBef>
                <a:spcPts val="130"/>
              </a:spcBef>
            </a:pPr>
            <a:r>
              <a:rPr sz="5400" b="1" u="sng" spc="65" dirty="0">
                <a:solidFill>
                  <a:schemeClr val="bg2"/>
                </a:solidFill>
                <a:highlight>
                  <a:srgbClr val="008080"/>
                </a:highlight>
                <a:uFill>
                  <a:solidFill>
                    <a:srgbClr val="FFC000"/>
                  </a:solidFill>
                </a:uFill>
                <a:latin typeface="Bahnschrift SemiBold Condensed" panose="020B0502040204020203" pitchFamily="34" charset="0"/>
                <a:cs typeface="Calibri Light"/>
              </a:rPr>
              <a:t>D</a:t>
            </a:r>
            <a:r>
              <a:rPr sz="5400" b="1" u="sng" spc="70" dirty="0">
                <a:solidFill>
                  <a:schemeClr val="bg2"/>
                </a:solidFill>
                <a:highlight>
                  <a:srgbClr val="008080"/>
                </a:highlight>
                <a:uFill>
                  <a:solidFill>
                    <a:srgbClr val="FFC000"/>
                  </a:solidFill>
                </a:uFill>
                <a:latin typeface="Bahnschrift SemiBold Condensed" panose="020B0502040204020203" pitchFamily="34" charset="0"/>
                <a:cs typeface="Calibri Light"/>
              </a:rPr>
              <a:t>E</a:t>
            </a:r>
            <a:r>
              <a:rPr sz="5400" b="1" u="sng" spc="30" dirty="0">
                <a:solidFill>
                  <a:schemeClr val="bg2"/>
                </a:solidFill>
                <a:highlight>
                  <a:srgbClr val="008080"/>
                </a:highlight>
                <a:uFill>
                  <a:solidFill>
                    <a:srgbClr val="FFC000"/>
                  </a:solidFill>
                </a:uFill>
                <a:latin typeface="Bahnschrift SemiBold Condensed" panose="020B0502040204020203" pitchFamily="34" charset="0"/>
                <a:cs typeface="Calibri Light"/>
              </a:rPr>
              <a:t>L</a:t>
            </a:r>
            <a:r>
              <a:rPr sz="5400" b="1" u="sng" spc="-40" dirty="0">
                <a:solidFill>
                  <a:schemeClr val="bg2"/>
                </a:solidFill>
                <a:highlight>
                  <a:srgbClr val="008080"/>
                </a:highlight>
                <a:uFill>
                  <a:solidFill>
                    <a:srgbClr val="FFC000"/>
                  </a:solidFill>
                </a:uFill>
                <a:latin typeface="Bahnschrift SemiBold Condensed" panose="020B0502040204020203" pitchFamily="34" charset="0"/>
                <a:cs typeface="Calibri Light"/>
              </a:rPr>
              <a:t>H</a:t>
            </a:r>
            <a:r>
              <a:rPr sz="5400" b="1" u="sng" spc="350" dirty="0">
                <a:solidFill>
                  <a:schemeClr val="bg2"/>
                </a:solidFill>
                <a:highlight>
                  <a:srgbClr val="008080"/>
                </a:highlight>
                <a:uFill>
                  <a:solidFill>
                    <a:srgbClr val="FFC000"/>
                  </a:solidFill>
                </a:uFill>
                <a:latin typeface="Bahnschrift SemiBold Condensed" panose="020B0502040204020203" pitchFamily="34" charset="0"/>
                <a:cs typeface="Calibri Light"/>
              </a:rPr>
              <a:t>I</a:t>
            </a:r>
            <a:r>
              <a:rPr lang="en-IN" sz="5400" b="1" u="sng" spc="350" dirty="0">
                <a:solidFill>
                  <a:schemeClr val="bg2"/>
                </a:solidFill>
                <a:highlight>
                  <a:srgbClr val="008080"/>
                </a:highlight>
                <a:uFill>
                  <a:solidFill>
                    <a:srgbClr val="FFC000"/>
                  </a:solidFill>
                </a:uFill>
                <a:latin typeface="Bahnschrift SemiBold Condensed" panose="020B0502040204020203" pitchFamily="34" charset="0"/>
                <a:cs typeface="Calibri Light"/>
              </a:rPr>
              <a:t> </a:t>
            </a:r>
            <a:r>
              <a:rPr sz="5400" b="1" u="sng" spc="55" dirty="0">
                <a:solidFill>
                  <a:schemeClr val="bg2"/>
                </a:solidFill>
                <a:highlight>
                  <a:srgbClr val="008080"/>
                </a:highlight>
                <a:uFill>
                  <a:solidFill>
                    <a:srgbClr val="FFC000"/>
                  </a:solidFill>
                </a:uFill>
                <a:latin typeface="Bahnschrift SemiBold Condensed" panose="020B0502040204020203" pitchFamily="34" charset="0"/>
                <a:cs typeface="Calibri Light"/>
              </a:rPr>
              <a:t>C</a:t>
            </a:r>
            <a:r>
              <a:rPr sz="5400" b="1" u="sng" spc="35" dirty="0">
                <a:solidFill>
                  <a:schemeClr val="bg2"/>
                </a:solidFill>
                <a:highlight>
                  <a:srgbClr val="008080"/>
                </a:highlight>
                <a:uFill>
                  <a:solidFill>
                    <a:srgbClr val="FFC000"/>
                  </a:solidFill>
                </a:uFill>
                <a:latin typeface="Bahnschrift SemiBold Condensed" panose="020B0502040204020203" pitchFamily="34" charset="0"/>
                <a:cs typeface="Calibri Light"/>
              </a:rPr>
              <a:t>O</a:t>
            </a:r>
            <a:r>
              <a:rPr sz="5400" b="1" u="sng" spc="-40" dirty="0">
                <a:solidFill>
                  <a:schemeClr val="bg2"/>
                </a:solidFill>
                <a:highlight>
                  <a:srgbClr val="008080"/>
                </a:highlight>
                <a:uFill>
                  <a:solidFill>
                    <a:srgbClr val="FFC000"/>
                  </a:solidFill>
                </a:uFill>
                <a:latin typeface="Bahnschrift SemiBold Condensed" panose="020B0502040204020203" pitchFamily="34" charset="0"/>
                <a:cs typeface="Calibri Light"/>
              </a:rPr>
              <a:t>R</a:t>
            </a:r>
            <a:r>
              <a:rPr sz="5400" b="1" u="sng" spc="10" dirty="0">
                <a:solidFill>
                  <a:schemeClr val="bg2"/>
                </a:solidFill>
                <a:highlight>
                  <a:srgbClr val="008080"/>
                </a:highlight>
                <a:uFill>
                  <a:solidFill>
                    <a:srgbClr val="FFC000"/>
                  </a:solidFill>
                </a:uFill>
                <a:latin typeface="Bahnschrift SemiBold Condensed" panose="020B0502040204020203" pitchFamily="34" charset="0"/>
                <a:cs typeface="Calibri Light"/>
              </a:rPr>
              <a:t>E</a:t>
            </a:r>
            <a:r>
              <a:rPr sz="5400" b="1" u="sng" spc="-225" dirty="0">
                <a:solidFill>
                  <a:schemeClr val="bg2"/>
                </a:solidFill>
                <a:highlight>
                  <a:srgbClr val="008080"/>
                </a:highlight>
                <a:uFill>
                  <a:solidFill>
                    <a:srgbClr val="FFC000"/>
                  </a:solidFill>
                </a:uFill>
                <a:latin typeface="Bahnschrift SemiBold Condensed" panose="020B0502040204020203" pitchFamily="34" charset="0"/>
                <a:cs typeface="Calibri Light"/>
              </a:rPr>
              <a:t> </a:t>
            </a:r>
            <a:r>
              <a:rPr sz="5400" b="1" u="sng" spc="85" dirty="0">
                <a:solidFill>
                  <a:schemeClr val="bg2"/>
                </a:solidFill>
                <a:highlight>
                  <a:srgbClr val="008080"/>
                </a:highlight>
                <a:uFill>
                  <a:solidFill>
                    <a:srgbClr val="FFC000"/>
                  </a:solidFill>
                </a:uFill>
                <a:latin typeface="Bahnschrift SemiBold Condensed" panose="020B0502040204020203" pitchFamily="34" charset="0"/>
                <a:cs typeface="Calibri Light"/>
              </a:rPr>
              <a:t>T</a:t>
            </a:r>
            <a:r>
              <a:rPr sz="5400" b="1" u="sng" dirty="0">
                <a:solidFill>
                  <a:schemeClr val="bg2"/>
                </a:solidFill>
                <a:highlight>
                  <a:srgbClr val="008080"/>
                </a:highlight>
                <a:uFill>
                  <a:solidFill>
                    <a:srgbClr val="FFC000"/>
                  </a:solidFill>
                </a:uFill>
                <a:latin typeface="Bahnschrift SemiBold Condensed" panose="020B0502040204020203" pitchFamily="34" charset="0"/>
                <a:cs typeface="Calibri Light"/>
              </a:rPr>
              <a:t>E</a:t>
            </a:r>
            <a:r>
              <a:rPr sz="5400" b="1" u="sng" spc="-45" dirty="0">
                <a:solidFill>
                  <a:schemeClr val="bg2"/>
                </a:solidFill>
                <a:highlight>
                  <a:srgbClr val="008080"/>
                </a:highlight>
                <a:uFill>
                  <a:solidFill>
                    <a:srgbClr val="FFC000"/>
                  </a:solidFill>
                </a:uFill>
                <a:latin typeface="Bahnschrift SemiBold Condensed" panose="020B0502040204020203" pitchFamily="34" charset="0"/>
                <a:cs typeface="Calibri Light"/>
              </a:rPr>
              <a:t>A</a:t>
            </a:r>
            <a:r>
              <a:rPr sz="5400" b="1" u="sng" spc="25" dirty="0">
                <a:solidFill>
                  <a:schemeClr val="bg2"/>
                </a:solidFill>
                <a:highlight>
                  <a:srgbClr val="008080"/>
                </a:highlight>
                <a:uFill>
                  <a:solidFill>
                    <a:srgbClr val="FFC000"/>
                  </a:solidFill>
                </a:uFill>
                <a:latin typeface="Bahnschrift SemiBold Condensed" panose="020B0502040204020203" pitchFamily="34" charset="0"/>
                <a:cs typeface="Calibri Light"/>
              </a:rPr>
              <a:t>M</a:t>
            </a:r>
            <a:endParaRPr sz="5400" b="1" dirty="0">
              <a:solidFill>
                <a:schemeClr val="bg2"/>
              </a:solidFill>
              <a:highlight>
                <a:srgbClr val="008080"/>
              </a:highlight>
              <a:latin typeface="Bahnschrift SemiBold Condensed" panose="020B0502040204020203" pitchFamily="34" charset="0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lang="en-US" sz="3200" dirty="0" smtClean="0">
                <a:solidFill>
                  <a:srgbClr val="FF0000"/>
                </a:solidFill>
                <a:latin typeface="Bahnschrift SemiBold Condensed" panose="020B0502040204020203" pitchFamily="34" charset="0"/>
                <a:cs typeface="Calibri Light"/>
              </a:rPr>
              <a:t>January, 2025 to June, 2025</a:t>
            </a:r>
            <a:endParaRPr sz="3200" dirty="0">
              <a:solidFill>
                <a:srgbClr val="FF0000"/>
              </a:solidFill>
              <a:latin typeface="Bahnschrift SemiBold Condensed" panose="020B0502040204020203" pitchFamily="34" charset="0"/>
              <a:cs typeface="Calibri Light"/>
            </a:endParaRPr>
          </a:p>
          <a:p>
            <a:pPr marL="18415" marR="5080" indent="-6350" algn="ctr">
              <a:lnSpc>
                <a:spcPts val="2850"/>
              </a:lnSpc>
            </a:pPr>
            <a:r>
              <a:rPr sz="3600" b="0" u="sng" spc="60" dirty="0">
                <a:solidFill>
                  <a:srgbClr val="FF0000"/>
                </a:solidFill>
                <a:uFill>
                  <a:solidFill>
                    <a:srgbClr val="FFC000"/>
                  </a:solidFill>
                </a:uFill>
                <a:latin typeface="Bahnschrift SemiBold Condensed" panose="020B0502040204020203" pitchFamily="34" charset="0"/>
                <a:cs typeface="Calibri Light"/>
              </a:rPr>
              <a:t> </a:t>
            </a:r>
            <a:endParaRPr lang="en-IN" sz="3600" b="0" u="sng" spc="60" dirty="0" smtClean="0">
              <a:solidFill>
                <a:srgbClr val="FF0000"/>
              </a:solidFill>
              <a:uFill>
                <a:solidFill>
                  <a:srgbClr val="FFC000"/>
                </a:solidFill>
              </a:uFill>
              <a:latin typeface="Bahnschrift SemiBold Condensed" panose="020B0502040204020203" pitchFamily="34" charset="0"/>
              <a:cs typeface="Calibri Light"/>
            </a:endParaRPr>
          </a:p>
          <a:p>
            <a:pPr marL="18415" marR="5080" indent="-6350" algn="ctr">
              <a:lnSpc>
                <a:spcPts val="2850"/>
              </a:lnSpc>
            </a:pPr>
            <a:r>
              <a:rPr lang="en-IN" sz="3600" b="0" u="sng" spc="110" dirty="0" smtClean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C000"/>
                  </a:solidFill>
                </a:uFill>
                <a:latin typeface="Bahnschrift SemiBold Condensed" panose="020B0502040204020203" pitchFamily="34" charset="0"/>
                <a:cs typeface="Calibri Light"/>
              </a:rPr>
              <a:t>Speaker :</a:t>
            </a:r>
            <a:r>
              <a:rPr sz="3600" b="0" u="sng" spc="-270" dirty="0" smtClean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C000"/>
                  </a:solidFill>
                </a:uFill>
                <a:latin typeface="Bahnschrift SemiBold Condensed" panose="020B0502040204020203" pitchFamily="34" charset="0"/>
                <a:cs typeface="Calibri Light"/>
              </a:rPr>
              <a:t> </a:t>
            </a:r>
            <a:r>
              <a:rPr lang="en-IN" sz="3600" u="sng" spc="110" dirty="0" smtClean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C000"/>
                  </a:solidFill>
                </a:uFill>
                <a:latin typeface="Bahnschrift SemiBold Condensed" panose="020B0502040204020203" pitchFamily="34" charset="0"/>
                <a:cs typeface="Calibri Light"/>
              </a:rPr>
              <a:t>Sol. Jasmine James</a:t>
            </a:r>
            <a:endParaRPr sz="3600" dirty="0" smtClean="0">
              <a:solidFill>
                <a:schemeClr val="accent2">
                  <a:lumMod val="75000"/>
                </a:schemeClr>
              </a:solidFill>
              <a:latin typeface="Bahnschrift SemiBold Condensed" panose="020B0502040204020203" pitchFamily="34" charset="0"/>
              <a:cs typeface="Calibri Light"/>
            </a:endParaRPr>
          </a:p>
          <a:p>
            <a:pPr marL="18415" marR="203200" algn="ctr">
              <a:lnSpc>
                <a:spcPts val="2860"/>
              </a:lnSpc>
            </a:pPr>
            <a:endParaRPr lang="en-IN" b="0" u="sng" spc="65" dirty="0">
              <a:solidFill>
                <a:schemeClr val="accent2">
                  <a:lumMod val="75000"/>
                </a:schemeClr>
              </a:solidFill>
              <a:uFill>
                <a:solidFill>
                  <a:srgbClr val="FFC000"/>
                </a:solidFill>
              </a:uFill>
              <a:latin typeface="Bahnschrift SemiBold Condensed" panose="020B0502040204020203" pitchFamily="34" charset="0"/>
              <a:cs typeface="Calibri Light"/>
            </a:endParaRPr>
          </a:p>
          <a:p>
            <a:pPr marL="18415" marR="203200" algn="ctr">
              <a:lnSpc>
                <a:spcPts val="2860"/>
              </a:lnSpc>
            </a:pPr>
            <a:r>
              <a:rPr lang="en-IN" sz="3600" b="0" u="sng" spc="6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C000"/>
                  </a:solidFill>
                </a:uFill>
                <a:latin typeface="Bahnschrift SemiBold Condensed" panose="020B0502040204020203" pitchFamily="34" charset="0"/>
                <a:cs typeface="Calibri Light"/>
              </a:rPr>
              <a:t>Deputy</a:t>
            </a:r>
            <a:r>
              <a:rPr lang="en-IN" sz="3600" b="0" u="sng" spc="10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C000"/>
                  </a:solidFill>
                </a:uFill>
                <a:latin typeface="Bahnschrift SemiBold Condensed" panose="020B0502040204020203" pitchFamily="34" charset="0"/>
                <a:cs typeface="Calibri Light"/>
              </a:rPr>
              <a:t> </a:t>
            </a:r>
            <a:r>
              <a:rPr lang="en-IN" sz="3600" b="0" u="sng" spc="110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C000"/>
                  </a:solidFill>
                </a:uFill>
                <a:latin typeface="Bahnschrift SemiBold Condensed" panose="020B0502040204020203" pitchFamily="34" charset="0"/>
                <a:cs typeface="Calibri Light"/>
              </a:rPr>
              <a:t>Speaker : </a:t>
            </a:r>
            <a:r>
              <a:rPr sz="3600" b="0" u="sng" spc="-19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C000"/>
                  </a:solidFill>
                </a:uFill>
                <a:latin typeface="Bahnschrift SemiBold Condensed" panose="020B0502040204020203" pitchFamily="34" charset="0"/>
                <a:cs typeface="Calibri Light"/>
              </a:rPr>
              <a:t> </a:t>
            </a:r>
            <a:r>
              <a:rPr sz="3600" b="0" u="sng" spc="110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C000"/>
                  </a:solidFill>
                </a:uFill>
                <a:latin typeface="Bahnschrift SemiBold Condensed" panose="020B0502040204020203" pitchFamily="34" charset="0"/>
                <a:cs typeface="Calibri Light"/>
              </a:rPr>
              <a:t>S</a:t>
            </a:r>
            <a:r>
              <a:rPr lang="en-IN" sz="3600" u="sng" spc="35" dirty="0" err="1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C000"/>
                  </a:solidFill>
                </a:uFill>
                <a:latin typeface="Bahnschrift SemiBold Condensed" panose="020B0502040204020203" pitchFamily="34" charset="0"/>
                <a:cs typeface="Calibri Light"/>
              </a:rPr>
              <a:t>ol</a:t>
            </a:r>
            <a:r>
              <a:rPr lang="en-IN" sz="3600" u="sng" spc="35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C000"/>
                  </a:solidFill>
                </a:uFill>
                <a:latin typeface="Bahnschrift SemiBold Condensed" panose="020B0502040204020203" pitchFamily="34" charset="0"/>
                <a:cs typeface="Calibri Light"/>
              </a:rPr>
              <a:t>. </a:t>
            </a:r>
            <a:r>
              <a:rPr lang="en-IN" sz="3600" u="sng" spc="35" dirty="0" err="1" smtClean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C000"/>
                  </a:solidFill>
                </a:uFill>
                <a:latin typeface="Bahnschrift SemiBold Condensed" panose="020B0502040204020203" pitchFamily="34" charset="0"/>
                <a:cs typeface="Calibri Light"/>
              </a:rPr>
              <a:t>Amarjeet</a:t>
            </a:r>
            <a:endParaRPr sz="3600" dirty="0">
              <a:solidFill>
                <a:schemeClr val="accent2">
                  <a:lumMod val="75000"/>
                </a:schemeClr>
              </a:solidFill>
              <a:latin typeface="Bahnschrift SemiBold Condensed" panose="020B0502040204020203" pitchFamily="34" charset="0"/>
              <a:cs typeface="Calibri Light"/>
            </a:endParaRPr>
          </a:p>
          <a:p>
            <a:pPr marL="18415" marR="528320" algn="ctr">
              <a:lnSpc>
                <a:spcPts val="2780"/>
              </a:lnSpc>
            </a:pPr>
            <a:endParaRPr lang="en-IN" sz="3600" b="0" u="sng" spc="50" dirty="0" smtClean="0">
              <a:solidFill>
                <a:schemeClr val="accent2">
                  <a:lumMod val="75000"/>
                </a:schemeClr>
              </a:solidFill>
              <a:uFill>
                <a:solidFill>
                  <a:srgbClr val="FFC000"/>
                </a:solidFill>
              </a:uFill>
              <a:latin typeface="Bahnschrift SemiBold Condensed" panose="020B0502040204020203" pitchFamily="34" charset="0"/>
              <a:cs typeface="Calibri Light"/>
            </a:endParaRPr>
          </a:p>
          <a:p>
            <a:pPr marL="18415" marR="528320" algn="ctr">
              <a:lnSpc>
                <a:spcPts val="2780"/>
              </a:lnSpc>
            </a:pPr>
            <a:r>
              <a:rPr lang="en-IN" sz="3600" b="0" u="sng" dirty="0" smtClean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C000"/>
                  </a:solidFill>
                </a:uFill>
                <a:latin typeface="Bahnschrift SemiBold Condensed" panose="020B0502040204020203" pitchFamily="34" charset="0"/>
                <a:cs typeface="Calibri Light"/>
              </a:rPr>
              <a:t>Secretary (S.P.)- Sol. </a:t>
            </a:r>
            <a:r>
              <a:rPr lang="en-IN" sz="3600" u="sng" dirty="0" smtClean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C000"/>
                  </a:solidFill>
                </a:uFill>
                <a:latin typeface="Bahnschrift SemiBold Condensed" panose="020B0502040204020203" pitchFamily="34" charset="0"/>
                <a:cs typeface="Calibri Light"/>
              </a:rPr>
              <a:t>Bharat</a:t>
            </a:r>
            <a:endParaRPr lang="en-IN" sz="3600" b="0" u="sng" dirty="0" smtClean="0">
              <a:solidFill>
                <a:schemeClr val="accent2">
                  <a:lumMod val="75000"/>
                </a:schemeClr>
              </a:solidFill>
              <a:uFill>
                <a:solidFill>
                  <a:srgbClr val="FFC000"/>
                </a:solidFill>
              </a:uFill>
              <a:latin typeface="Bahnschrift SemiBold Condensed" panose="020B0502040204020203" pitchFamily="34" charset="0"/>
              <a:cs typeface="Calibri Light"/>
            </a:endParaRPr>
          </a:p>
          <a:p>
            <a:pPr marL="18415" marR="528320" algn="ctr">
              <a:lnSpc>
                <a:spcPts val="2780"/>
              </a:lnSpc>
            </a:pPr>
            <a:endParaRPr lang="en-IN" sz="3600" b="0" u="sng" spc="50" dirty="0" smtClean="0">
              <a:solidFill>
                <a:schemeClr val="accent2">
                  <a:lumMod val="75000"/>
                </a:schemeClr>
              </a:solidFill>
              <a:uFill>
                <a:solidFill>
                  <a:srgbClr val="FFC000"/>
                </a:solidFill>
              </a:uFill>
              <a:latin typeface="Bahnschrift SemiBold Condensed" panose="020B0502040204020203" pitchFamily="34" charset="0"/>
              <a:cs typeface="Calibri Light"/>
            </a:endParaRPr>
          </a:p>
          <a:p>
            <a:pPr marL="18415" marR="528320" algn="ctr">
              <a:lnSpc>
                <a:spcPts val="2780"/>
              </a:lnSpc>
            </a:pPr>
            <a:r>
              <a:rPr lang="en-IN" sz="3600" b="0" u="sng" spc="50" dirty="0" err="1" smtClean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C000"/>
                  </a:solidFill>
                </a:uFill>
                <a:latin typeface="Bahnschrift SemiBold Condensed" panose="020B0502040204020203" pitchFamily="34" charset="0"/>
                <a:cs typeface="Calibri Light"/>
              </a:rPr>
              <a:t>Coodinator</a:t>
            </a:r>
            <a:r>
              <a:rPr lang="en-IN" sz="3600" b="0" u="sng" spc="50" dirty="0" smtClean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C000"/>
                  </a:solidFill>
                </a:uFill>
                <a:latin typeface="Bahnschrift SemiBold Condensed" panose="020B0502040204020203" pitchFamily="34" charset="0"/>
                <a:cs typeface="Calibri Light"/>
              </a:rPr>
              <a:t> </a:t>
            </a:r>
            <a:r>
              <a:rPr lang="en-IN" sz="3600" b="0" u="sng" spc="50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C000"/>
                  </a:solidFill>
                </a:uFill>
                <a:latin typeface="Bahnschrift SemiBold Condensed" panose="020B0502040204020203" pitchFamily="34" charset="0"/>
                <a:cs typeface="Calibri Light"/>
              </a:rPr>
              <a:t>:</a:t>
            </a:r>
            <a:r>
              <a:rPr sz="3600" b="0" u="sng" spc="-190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C000"/>
                  </a:solidFill>
                </a:uFill>
                <a:latin typeface="Bahnschrift SemiBold Condensed" panose="020B0502040204020203" pitchFamily="34" charset="0"/>
                <a:cs typeface="Calibri Light"/>
              </a:rPr>
              <a:t> </a:t>
            </a:r>
            <a:r>
              <a:rPr sz="3600" b="0" u="sng" spc="110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C000"/>
                  </a:solidFill>
                </a:uFill>
                <a:latin typeface="Bahnschrift SemiBold Condensed" panose="020B0502040204020203" pitchFamily="34" charset="0"/>
                <a:cs typeface="Calibri Light"/>
              </a:rPr>
              <a:t>S</a:t>
            </a:r>
            <a:r>
              <a:rPr lang="en-IN" sz="3600" u="sng" spc="35" dirty="0" err="1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C000"/>
                  </a:solidFill>
                </a:uFill>
                <a:latin typeface="Bahnschrift SemiBold Condensed" panose="020B0502040204020203" pitchFamily="34" charset="0"/>
                <a:cs typeface="Calibri Light"/>
              </a:rPr>
              <a:t>ol</a:t>
            </a:r>
            <a:r>
              <a:rPr sz="3600" b="0" u="sng" spc="5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C000"/>
                  </a:solidFill>
                </a:uFill>
                <a:latin typeface="Bahnschrift SemiBold Condensed" panose="020B0502040204020203" pitchFamily="34" charset="0"/>
                <a:cs typeface="Calibri Light"/>
              </a:rPr>
              <a:t>. </a:t>
            </a:r>
            <a:r>
              <a:rPr lang="en-US" sz="3600" u="sng" spc="5" dirty="0" err="1" smtClean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C000"/>
                  </a:solidFill>
                </a:uFill>
                <a:latin typeface="Bahnschrift SemiBold Condensed" panose="020B0502040204020203" pitchFamily="34" charset="0"/>
                <a:cs typeface="Calibri Light"/>
              </a:rPr>
              <a:t>Renu</a:t>
            </a:r>
            <a:r>
              <a:rPr lang="en-US" sz="3600" u="sng" spc="5" dirty="0" smtClean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C000"/>
                  </a:solidFill>
                </a:uFill>
                <a:latin typeface="Bahnschrift SemiBold Condensed" panose="020B0502040204020203" pitchFamily="34" charset="0"/>
                <a:cs typeface="Calibri Light"/>
              </a:rPr>
              <a:t> </a:t>
            </a:r>
            <a:r>
              <a:rPr lang="en-US" sz="3600" u="sng" spc="5" dirty="0" err="1" smtClean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C000"/>
                  </a:solidFill>
                </a:uFill>
                <a:latin typeface="Bahnschrift SemiBold Condensed" panose="020B0502040204020203" pitchFamily="34" charset="0"/>
                <a:cs typeface="Calibri Light"/>
              </a:rPr>
              <a:t>Solanki</a:t>
            </a:r>
            <a:endParaRPr sz="3600" dirty="0">
              <a:solidFill>
                <a:schemeClr val="accent2">
                  <a:lumMod val="75000"/>
                </a:schemeClr>
              </a:solidFill>
              <a:latin typeface="Bahnschrift SemiBold Condensed" panose="020B0502040204020203" pitchFamily="34" charset="0"/>
              <a:cs typeface="Calibri Light"/>
            </a:endParaRPr>
          </a:p>
          <a:p>
            <a:pPr marL="18415" marR="196215" algn="ctr">
              <a:lnSpc>
                <a:spcPts val="2850"/>
              </a:lnSpc>
            </a:pPr>
            <a:endParaRPr lang="en-IN" sz="2800" b="0" u="sng" spc="110" dirty="0">
              <a:solidFill>
                <a:schemeClr val="accent2">
                  <a:lumMod val="75000"/>
                </a:schemeClr>
              </a:solidFill>
              <a:uFill>
                <a:solidFill>
                  <a:srgbClr val="FFC000"/>
                </a:solidFill>
              </a:uFill>
              <a:latin typeface="Bahnschrift SemiBold Condensed" panose="020B0502040204020203" pitchFamily="34" charset="0"/>
              <a:cs typeface="Calibri Light"/>
            </a:endParaRPr>
          </a:p>
          <a:p>
            <a:pPr marL="18415" marR="196215" algn="ctr">
              <a:lnSpc>
                <a:spcPts val="2850"/>
              </a:lnSpc>
            </a:pPr>
            <a:endParaRPr lang="en-IN" sz="3600" u="sng" spc="-180" dirty="0">
              <a:solidFill>
                <a:schemeClr val="accent2">
                  <a:lumMod val="75000"/>
                </a:schemeClr>
              </a:solidFill>
              <a:uFill>
                <a:solidFill>
                  <a:srgbClr val="FFC000"/>
                </a:solidFill>
              </a:uFill>
              <a:latin typeface="Bahnschrift SemiBold Condensed" panose="020B0502040204020203" pitchFamily="34" charset="0"/>
              <a:cs typeface="Calibri Light"/>
            </a:endParaRPr>
          </a:p>
          <a:p>
            <a:pPr marL="18415" marR="196215" algn="ctr">
              <a:lnSpc>
                <a:spcPts val="2850"/>
              </a:lnSpc>
            </a:pPr>
            <a:r>
              <a:rPr lang="en-IN" sz="3600" b="0" u="sng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C000"/>
                  </a:solidFill>
                </a:uFill>
                <a:latin typeface="Bahnschrift SemiBold Condensed" panose="020B0502040204020203" pitchFamily="34" charset="0"/>
                <a:cs typeface="Calibri Light"/>
              </a:rPr>
              <a:t>Secretary (G.S.) – </a:t>
            </a:r>
            <a:r>
              <a:rPr lang="en-IN" sz="3600" b="0" u="sng" dirty="0" err="1" smtClean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C000"/>
                  </a:solidFill>
                </a:uFill>
                <a:latin typeface="Bahnschrift SemiBold Condensed" panose="020B0502040204020203" pitchFamily="34" charset="0"/>
                <a:cs typeface="Calibri Light"/>
              </a:rPr>
              <a:t>Shobha</a:t>
            </a:r>
            <a:endParaRPr sz="3600" dirty="0">
              <a:solidFill>
                <a:schemeClr val="accent2">
                  <a:lumMod val="75000"/>
                </a:schemeClr>
              </a:solidFill>
              <a:latin typeface="Bahnschrift SemiBold Condensed" panose="020B0502040204020203" pitchFamily="34" charset="0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516048" y="58"/>
            <a:ext cx="6925901" cy="68578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583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xmlns="" id="{B76C9347-C0BD-AE36-05CD-FE751AF59CC2}"/>
              </a:ext>
            </a:extLst>
          </p:cNvPr>
          <p:cNvGraphicFramePr>
            <a:graphicFrameLocks/>
          </p:cNvGraphicFramePr>
          <p:nvPr/>
        </p:nvGraphicFramePr>
        <p:xfrm>
          <a:off x="1349297" y="1159724"/>
          <a:ext cx="10303728" cy="569827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55820">
                  <a:extLst>
                    <a:ext uri="{9D8B030D-6E8A-4147-A177-3AD203B41FA5}">
                      <a16:colId xmlns:a16="http://schemas.microsoft.com/office/drawing/2014/main" xmlns="" val="4081786620"/>
                    </a:ext>
                  </a:extLst>
                </a:gridCol>
                <a:gridCol w="3723954">
                  <a:extLst>
                    <a:ext uri="{9D8B030D-6E8A-4147-A177-3AD203B41FA5}">
                      <a16:colId xmlns:a16="http://schemas.microsoft.com/office/drawing/2014/main" xmlns="" val="3184368071"/>
                    </a:ext>
                  </a:extLst>
                </a:gridCol>
                <a:gridCol w="3723954">
                  <a:extLst>
                    <a:ext uri="{9D8B030D-6E8A-4147-A177-3AD203B41FA5}">
                      <a16:colId xmlns:a16="http://schemas.microsoft.com/office/drawing/2014/main" xmlns="" val="2529279171"/>
                    </a:ext>
                  </a:extLst>
                </a:gridCol>
              </a:tblGrid>
              <a:tr h="831568">
                <a:tc>
                  <a:txBody>
                    <a:bodyPr/>
                    <a:lstStyle/>
                    <a:p>
                      <a:r>
                        <a:rPr lang="en-GB" sz="2000" b="1" cap="none" spc="30" dirty="0">
                          <a:solidFill>
                            <a:schemeClr val="tx1"/>
                          </a:solidFill>
                        </a:rPr>
                        <a:t>Shadow MPs</a:t>
                      </a:r>
                    </a:p>
                  </a:txBody>
                  <a:tcPr marL="0" marR="16189" marT="80944" marB="80944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cap="none" spc="30" dirty="0">
                          <a:solidFill>
                            <a:schemeClr val="tx1"/>
                          </a:solidFill>
                        </a:rPr>
                        <a:t> MPs</a:t>
                      </a:r>
                    </a:p>
                  </a:txBody>
                  <a:tcPr marL="0" marR="16189" marT="80944" marB="80944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cap="none" spc="30" dirty="0">
                          <a:solidFill>
                            <a:schemeClr val="tx1"/>
                          </a:solidFill>
                        </a:rPr>
                        <a:t>CONSTITUENCIES</a:t>
                      </a:r>
                    </a:p>
                  </a:txBody>
                  <a:tcPr marL="0" marR="16189" marT="80944" marB="80944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0333304"/>
                  </a:ext>
                </a:extLst>
              </a:tr>
              <a:tr h="69524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b="0" u="none" strike="noStrike" cap="none" spc="0" noProof="0" dirty="0">
                          <a:solidFill>
                            <a:schemeClr val="tx1"/>
                          </a:solidFill>
                        </a:rPr>
                        <a:t> Sol. Amarjeet</a:t>
                      </a:r>
                      <a:endParaRPr lang="en-US" sz="21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161888" marT="80944" marB="80944"/>
                </a:tc>
                <a:tc>
                  <a:txBody>
                    <a:bodyPr/>
                    <a:lstStyle/>
                    <a:p>
                      <a:pPr algn="ctr"/>
                      <a:endParaRPr lang="en-US" sz="21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161888" marT="80944" marB="80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cap="none" spc="0" dirty="0">
                          <a:solidFill>
                            <a:schemeClr val="tx1"/>
                          </a:solidFill>
                        </a:rPr>
                        <a:t> New Delhi</a:t>
                      </a:r>
                    </a:p>
                  </a:txBody>
                  <a:tcPr marL="0" marR="161888" marT="80944" marB="80944"/>
                </a:tc>
                <a:extLst>
                  <a:ext uri="{0D108BD9-81ED-4DB2-BD59-A6C34878D82A}">
                    <a16:rowId xmlns:a16="http://schemas.microsoft.com/office/drawing/2014/main" xmlns="" val="3625169120"/>
                  </a:ext>
                </a:extLst>
              </a:tr>
              <a:tr h="69524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b="0" u="none" strike="noStrike" cap="none" spc="0" noProof="0" dirty="0">
                          <a:solidFill>
                            <a:srgbClr val="000000"/>
                          </a:solidFill>
                        </a:rPr>
                        <a:t>Sol. </a:t>
                      </a:r>
                      <a:r>
                        <a:rPr lang="en-GB" sz="2100" b="0" u="none" strike="noStrike" cap="none" spc="0" noProof="0" dirty="0" err="1">
                          <a:solidFill>
                            <a:srgbClr val="000000"/>
                          </a:solidFill>
                        </a:rPr>
                        <a:t>Rajwati</a:t>
                      </a:r>
                      <a:endParaRPr lang="en-US" sz="2100" cap="none" spc="0" dirty="0">
                        <a:solidFill>
                          <a:srgbClr val="000000"/>
                        </a:solidFill>
                      </a:endParaRPr>
                    </a:p>
                  </a:txBody>
                  <a:tcPr marL="80944" marR="161888" marT="80944" marB="80944"/>
                </a:tc>
                <a:tc>
                  <a:txBody>
                    <a:bodyPr/>
                    <a:lstStyle/>
                    <a:p>
                      <a:pPr algn="ctr"/>
                      <a:endParaRPr lang="en-GB" sz="2100" cap="none" spc="0" dirty="0">
                        <a:solidFill>
                          <a:srgbClr val="000000"/>
                        </a:solidFill>
                      </a:endParaRPr>
                    </a:p>
                  </a:txBody>
                  <a:tcPr marL="80944" marR="161888" marT="80944" marB="80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cap="none" spc="0" dirty="0">
                          <a:solidFill>
                            <a:srgbClr val="000000"/>
                          </a:solidFill>
                        </a:rPr>
                        <a:t>East Delhi</a:t>
                      </a:r>
                    </a:p>
                  </a:txBody>
                  <a:tcPr marL="80944" marR="161888" marT="80944" marB="80944"/>
                </a:tc>
                <a:extLst>
                  <a:ext uri="{0D108BD9-81ED-4DB2-BD59-A6C34878D82A}">
                    <a16:rowId xmlns:a16="http://schemas.microsoft.com/office/drawing/2014/main" xmlns="" val="2753643270"/>
                  </a:ext>
                </a:extLst>
              </a:tr>
              <a:tr h="69524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b="0" u="none" strike="noStrike" cap="none" spc="0" noProof="0" dirty="0">
                          <a:solidFill>
                            <a:schemeClr val="tx1"/>
                          </a:solidFill>
                        </a:rPr>
                        <a:t> Sol. Shobha</a:t>
                      </a:r>
                      <a:endParaRPr lang="en-US" sz="21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161888" marT="80944" marB="80944"/>
                </a:tc>
                <a:tc>
                  <a:txBody>
                    <a:bodyPr/>
                    <a:lstStyle/>
                    <a:p>
                      <a:pPr algn="ctr"/>
                      <a:endParaRPr lang="en-GB" sz="21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161888" marT="80944" marB="80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cap="none" spc="0" baseline="0" dirty="0">
                          <a:solidFill>
                            <a:schemeClr val="tx1"/>
                          </a:solidFill>
                        </a:rPr>
                        <a:t>  North East</a:t>
                      </a:r>
                      <a:r>
                        <a:rPr lang="en-GB" sz="2100" cap="none" spc="0" dirty="0">
                          <a:solidFill>
                            <a:schemeClr val="tx1"/>
                          </a:solidFill>
                        </a:rPr>
                        <a:t> Delhi</a:t>
                      </a:r>
                    </a:p>
                  </a:txBody>
                  <a:tcPr marL="0" marR="161888" marT="80944" marB="80944"/>
                </a:tc>
                <a:extLst>
                  <a:ext uri="{0D108BD9-81ED-4DB2-BD59-A6C34878D82A}">
                    <a16:rowId xmlns:a16="http://schemas.microsoft.com/office/drawing/2014/main" xmlns="" val="3740468965"/>
                  </a:ext>
                </a:extLst>
              </a:tr>
              <a:tr h="69524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b="0" u="none" strike="noStrike" cap="none" spc="0" noProof="0" dirty="0">
                          <a:solidFill>
                            <a:srgbClr val="000000"/>
                          </a:solidFill>
                        </a:rPr>
                        <a:t>Sol. Mahesh </a:t>
                      </a:r>
                      <a:r>
                        <a:rPr lang="en-GB" sz="2100" b="0" u="none" strike="noStrike" cap="none" spc="0" noProof="0" dirty="0" err="1">
                          <a:solidFill>
                            <a:srgbClr val="000000"/>
                          </a:solidFill>
                        </a:rPr>
                        <a:t>Tanwar</a:t>
                      </a:r>
                      <a:endParaRPr lang="en-US" sz="2100" cap="none" spc="0" dirty="0">
                        <a:solidFill>
                          <a:srgbClr val="000000"/>
                        </a:solidFill>
                      </a:endParaRPr>
                    </a:p>
                  </a:txBody>
                  <a:tcPr marL="80944" marR="161888" marT="80944" marB="80944"/>
                </a:tc>
                <a:tc>
                  <a:txBody>
                    <a:bodyPr/>
                    <a:lstStyle/>
                    <a:p>
                      <a:pPr algn="ctr"/>
                      <a:endParaRPr lang="en-GB" sz="2100" cap="none" spc="0" dirty="0">
                        <a:solidFill>
                          <a:srgbClr val="000000"/>
                        </a:solidFill>
                      </a:endParaRPr>
                    </a:p>
                  </a:txBody>
                  <a:tcPr marL="80944" marR="161888" marT="80944" marB="80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cap="none" spc="0" dirty="0">
                          <a:solidFill>
                            <a:srgbClr val="000000"/>
                          </a:solidFill>
                        </a:rPr>
                        <a:t>Chandni Chowk</a:t>
                      </a:r>
                    </a:p>
                  </a:txBody>
                  <a:tcPr marL="80944" marR="161888" marT="80944" marB="80944"/>
                </a:tc>
                <a:extLst>
                  <a:ext uri="{0D108BD9-81ED-4DB2-BD59-A6C34878D82A}">
                    <a16:rowId xmlns:a16="http://schemas.microsoft.com/office/drawing/2014/main" xmlns="" val="224296515"/>
                  </a:ext>
                </a:extLst>
              </a:tr>
              <a:tr h="69524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b="0" u="none" strike="noStrike" cap="none" spc="0" noProof="0" dirty="0">
                          <a:solidFill>
                            <a:srgbClr val="000000"/>
                          </a:solidFill>
                        </a:rPr>
                        <a:t> Sol. Renu Solanki</a:t>
                      </a:r>
                      <a:endParaRPr lang="en-US" sz="2100" cap="none" spc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161888" marT="80944" marB="80944"/>
                </a:tc>
                <a:tc>
                  <a:txBody>
                    <a:bodyPr/>
                    <a:lstStyle/>
                    <a:p>
                      <a:pPr algn="ctr"/>
                      <a:endParaRPr lang="en-GB" sz="21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161888" marT="80944" marB="80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cap="none" spc="0" dirty="0">
                          <a:solidFill>
                            <a:schemeClr val="tx1"/>
                          </a:solidFill>
                        </a:rPr>
                        <a:t>  South Delhi</a:t>
                      </a:r>
                    </a:p>
                  </a:txBody>
                  <a:tcPr marL="0" marR="161888" marT="80944" marB="80944"/>
                </a:tc>
                <a:extLst>
                  <a:ext uri="{0D108BD9-81ED-4DB2-BD59-A6C34878D82A}">
                    <a16:rowId xmlns:a16="http://schemas.microsoft.com/office/drawing/2014/main" xmlns="" val="540246008"/>
                  </a:ext>
                </a:extLst>
              </a:tr>
              <a:tr h="69524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b="0" u="none" strike="noStrike" cap="none" spc="0" noProof="0" dirty="0">
                          <a:solidFill>
                            <a:srgbClr val="000000"/>
                          </a:solidFill>
                        </a:rPr>
                        <a:t>Sol. </a:t>
                      </a:r>
                      <a:r>
                        <a:rPr lang="en-GB" sz="2100" b="0" u="none" strike="noStrike" cap="none" spc="0" noProof="0" dirty="0" err="1" smtClean="0">
                          <a:solidFill>
                            <a:srgbClr val="000000"/>
                          </a:solidFill>
                        </a:rPr>
                        <a:t>Poonam</a:t>
                      </a:r>
                      <a:r>
                        <a:rPr lang="en-GB" sz="2100" b="0" u="none" strike="noStrike" cap="none" spc="0" baseline="0" noProof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2100" cap="none" spc="0" dirty="0">
                        <a:solidFill>
                          <a:srgbClr val="000000"/>
                        </a:solidFill>
                      </a:endParaRPr>
                    </a:p>
                  </a:txBody>
                  <a:tcPr marL="80944" marR="161888" marT="80944" marB="80944"/>
                </a:tc>
                <a:tc>
                  <a:txBody>
                    <a:bodyPr/>
                    <a:lstStyle/>
                    <a:p>
                      <a:pPr algn="ctr"/>
                      <a:endParaRPr lang="en-GB" sz="2100" cap="none" spc="0" dirty="0">
                        <a:solidFill>
                          <a:srgbClr val="000000"/>
                        </a:solidFill>
                      </a:endParaRPr>
                    </a:p>
                  </a:txBody>
                  <a:tcPr marL="80944" marR="161888" marT="80944" marB="80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cap="none" spc="0" dirty="0">
                          <a:solidFill>
                            <a:srgbClr val="000000"/>
                          </a:solidFill>
                        </a:rPr>
                        <a:t>West Delhi</a:t>
                      </a:r>
                    </a:p>
                  </a:txBody>
                  <a:tcPr marL="80944" marR="161888" marT="80944" marB="80944"/>
                </a:tc>
                <a:extLst>
                  <a:ext uri="{0D108BD9-81ED-4DB2-BD59-A6C34878D82A}">
                    <a16:rowId xmlns:a16="http://schemas.microsoft.com/office/drawing/2014/main" xmlns="" val="428425076"/>
                  </a:ext>
                </a:extLst>
              </a:tr>
              <a:tr h="69524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b="0" u="none" strike="noStrike" cap="none" spc="0" noProof="0" dirty="0">
                          <a:solidFill>
                            <a:schemeClr val="tx1"/>
                          </a:solidFill>
                        </a:rPr>
                        <a:t> Sol. Vimal </a:t>
                      </a:r>
                      <a:r>
                        <a:rPr lang="en-GB" sz="2100" b="0" u="none" strike="noStrike" cap="none" spc="0" noProof="0" dirty="0" err="1">
                          <a:solidFill>
                            <a:schemeClr val="tx1"/>
                          </a:solidFill>
                        </a:rPr>
                        <a:t>Tirkey</a:t>
                      </a:r>
                      <a:endParaRPr lang="en-US" sz="21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161888" marT="80944" marB="80944"/>
                </a:tc>
                <a:tc>
                  <a:txBody>
                    <a:bodyPr/>
                    <a:lstStyle/>
                    <a:p>
                      <a:pPr algn="ctr"/>
                      <a:endParaRPr lang="en-GB" sz="2100" cap="none" spc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161888" marT="80944" marB="80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cap="none" spc="0" dirty="0">
                          <a:solidFill>
                            <a:srgbClr val="000000"/>
                          </a:solidFill>
                        </a:rPr>
                        <a:t> North West Delhi</a:t>
                      </a:r>
                    </a:p>
                  </a:txBody>
                  <a:tcPr marL="0" marR="161888" marT="80944" marB="80944"/>
                </a:tc>
                <a:extLst>
                  <a:ext uri="{0D108BD9-81ED-4DB2-BD59-A6C34878D82A}">
                    <a16:rowId xmlns:a16="http://schemas.microsoft.com/office/drawing/2014/main" xmlns="" val="1144504286"/>
                  </a:ext>
                </a:extLst>
              </a:tr>
            </a:tbl>
          </a:graphicData>
        </a:graphic>
      </p:graphicFrame>
      <p:pic>
        <p:nvPicPr>
          <p:cNvPr id="28674" name="Picture 2">
            <a:extLst>
              <a:ext uri="{FF2B5EF4-FFF2-40B4-BE49-F238E27FC236}">
                <a16:creationId xmlns:a16="http://schemas.microsoft.com/office/drawing/2014/main" xmlns="" id="{8B272BEE-F269-4F65-B050-474B22340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423" y="-219583"/>
            <a:ext cx="4939991" cy="210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8454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43025" y="457201"/>
            <a:ext cx="9477376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4800" b="0" dirty="0">
                <a:solidFill>
                  <a:schemeClr val="bg2"/>
                </a:solidFill>
                <a:highlight>
                  <a:srgbClr val="008080"/>
                </a:highlight>
                <a:latin typeface="Bahnschrift SemiBold" panose="020B0502040204020203" pitchFamily="34" charset="0"/>
                <a:cs typeface="Calibri Light"/>
              </a:rPr>
              <a:t>SMLA </a:t>
            </a:r>
            <a:r>
              <a:rPr sz="4800" b="0" spc="5" dirty="0">
                <a:solidFill>
                  <a:schemeClr val="bg2"/>
                </a:solidFill>
                <a:highlight>
                  <a:srgbClr val="008080"/>
                </a:highlight>
                <a:latin typeface="Bahnschrift SemiBold" panose="020B0502040204020203" pitchFamily="34" charset="0"/>
                <a:cs typeface="Calibri Light"/>
              </a:rPr>
              <a:t> </a:t>
            </a:r>
            <a:r>
              <a:rPr sz="4800" b="0" spc="-100" dirty="0">
                <a:solidFill>
                  <a:schemeClr val="bg2"/>
                </a:solidFill>
                <a:highlight>
                  <a:srgbClr val="008080"/>
                </a:highlight>
                <a:latin typeface="Bahnschrift SemiBold" panose="020B0502040204020203" pitchFamily="34" charset="0"/>
                <a:cs typeface="Calibri Light"/>
              </a:rPr>
              <a:t>C</a:t>
            </a:r>
            <a:r>
              <a:rPr sz="4800" b="0" spc="-5" dirty="0">
                <a:solidFill>
                  <a:schemeClr val="bg2"/>
                </a:solidFill>
                <a:highlight>
                  <a:srgbClr val="008080"/>
                </a:highlight>
                <a:latin typeface="Bahnschrift SemiBold" panose="020B0502040204020203" pitchFamily="34" charset="0"/>
                <a:cs typeface="Calibri Light"/>
              </a:rPr>
              <a:t>O</a:t>
            </a:r>
            <a:r>
              <a:rPr sz="4800" b="0" spc="10" dirty="0">
                <a:solidFill>
                  <a:schemeClr val="bg2"/>
                </a:solidFill>
                <a:highlight>
                  <a:srgbClr val="008080"/>
                </a:highlight>
                <a:latin typeface="Bahnschrift SemiBold" panose="020B0502040204020203" pitchFamily="34" charset="0"/>
                <a:cs typeface="Calibri Light"/>
              </a:rPr>
              <a:t>N</a:t>
            </a:r>
            <a:r>
              <a:rPr sz="4800" b="0" dirty="0">
                <a:solidFill>
                  <a:schemeClr val="bg2"/>
                </a:solidFill>
                <a:highlight>
                  <a:srgbClr val="008080"/>
                </a:highlight>
                <a:latin typeface="Bahnschrift SemiBold" panose="020B0502040204020203" pitchFamily="34" charset="0"/>
                <a:cs typeface="Calibri Light"/>
              </a:rPr>
              <a:t>ST</a:t>
            </a:r>
            <a:r>
              <a:rPr sz="4800" b="0" spc="25" dirty="0">
                <a:solidFill>
                  <a:schemeClr val="bg2"/>
                </a:solidFill>
                <a:highlight>
                  <a:srgbClr val="008080"/>
                </a:highlight>
                <a:latin typeface="Bahnschrift SemiBold" panose="020B0502040204020203" pitchFamily="34" charset="0"/>
                <a:cs typeface="Calibri Light"/>
              </a:rPr>
              <a:t>I</a:t>
            </a:r>
            <a:r>
              <a:rPr sz="4800" b="0" spc="-5" dirty="0">
                <a:solidFill>
                  <a:schemeClr val="bg2"/>
                </a:solidFill>
                <a:highlight>
                  <a:srgbClr val="008080"/>
                </a:highlight>
                <a:latin typeface="Bahnschrift SemiBold" panose="020B0502040204020203" pitchFamily="34" charset="0"/>
                <a:cs typeface="Calibri Light"/>
              </a:rPr>
              <a:t>T</a:t>
            </a:r>
            <a:r>
              <a:rPr sz="4800" b="0" spc="15" dirty="0">
                <a:solidFill>
                  <a:schemeClr val="bg2"/>
                </a:solidFill>
                <a:highlight>
                  <a:srgbClr val="008080"/>
                </a:highlight>
                <a:latin typeface="Bahnschrift SemiBold" panose="020B0502040204020203" pitchFamily="34" charset="0"/>
                <a:cs typeface="Calibri Light"/>
              </a:rPr>
              <a:t>U</a:t>
            </a:r>
            <a:r>
              <a:rPr sz="4800" b="0" spc="-25" dirty="0">
                <a:solidFill>
                  <a:schemeClr val="bg2"/>
                </a:solidFill>
                <a:highlight>
                  <a:srgbClr val="008080"/>
                </a:highlight>
                <a:latin typeface="Bahnschrift SemiBold" panose="020B0502040204020203" pitchFamily="34" charset="0"/>
                <a:cs typeface="Calibri Light"/>
              </a:rPr>
              <a:t>E</a:t>
            </a:r>
            <a:r>
              <a:rPr sz="4800" b="0" spc="-5" dirty="0">
                <a:solidFill>
                  <a:schemeClr val="bg2"/>
                </a:solidFill>
                <a:highlight>
                  <a:srgbClr val="008080"/>
                </a:highlight>
                <a:latin typeface="Bahnschrift SemiBold" panose="020B0502040204020203" pitchFamily="34" charset="0"/>
                <a:cs typeface="Calibri Light"/>
              </a:rPr>
              <a:t>NC</a:t>
            </a:r>
            <a:r>
              <a:rPr sz="4800" b="0" spc="10" dirty="0">
                <a:solidFill>
                  <a:schemeClr val="bg2"/>
                </a:solidFill>
                <a:highlight>
                  <a:srgbClr val="008080"/>
                </a:highlight>
                <a:latin typeface="Bahnschrift SemiBold" panose="020B0502040204020203" pitchFamily="34" charset="0"/>
                <a:cs typeface="Calibri Light"/>
              </a:rPr>
              <a:t>I</a:t>
            </a:r>
            <a:r>
              <a:rPr sz="4800" b="0" spc="-100" dirty="0">
                <a:solidFill>
                  <a:schemeClr val="bg2"/>
                </a:solidFill>
                <a:highlight>
                  <a:srgbClr val="008080"/>
                </a:highlight>
                <a:latin typeface="Bahnschrift SemiBold" panose="020B0502040204020203" pitchFamily="34" charset="0"/>
                <a:cs typeface="Calibri Light"/>
              </a:rPr>
              <a:t>E</a:t>
            </a:r>
            <a:r>
              <a:rPr sz="4800" b="0" dirty="0">
                <a:solidFill>
                  <a:schemeClr val="bg2"/>
                </a:solidFill>
                <a:highlight>
                  <a:srgbClr val="008080"/>
                </a:highlight>
                <a:latin typeface="Bahnschrift SemiBold" panose="020B0502040204020203" pitchFamily="34" charset="0"/>
                <a:cs typeface="Calibri Light"/>
              </a:rPr>
              <a:t>S  </a:t>
            </a:r>
            <a:r>
              <a:rPr sz="4800" b="0" spc="-5" dirty="0">
                <a:solidFill>
                  <a:schemeClr val="bg2"/>
                </a:solidFill>
                <a:highlight>
                  <a:srgbClr val="008080"/>
                </a:highlight>
                <a:latin typeface="Bahnschrift SemiBold" panose="020B0502040204020203" pitchFamily="34" charset="0"/>
                <a:cs typeface="Calibri Light"/>
              </a:rPr>
              <a:t>AND </a:t>
            </a:r>
            <a:r>
              <a:rPr sz="4800" b="0" dirty="0">
                <a:solidFill>
                  <a:schemeClr val="bg2"/>
                </a:solidFill>
                <a:highlight>
                  <a:srgbClr val="008080"/>
                </a:highlight>
                <a:latin typeface="Bahnschrift SemiBold" panose="020B0502040204020203" pitchFamily="34" charset="0"/>
                <a:cs typeface="Calibri Light"/>
              </a:rPr>
              <a:t> </a:t>
            </a:r>
            <a:r>
              <a:rPr sz="4800" b="0" spc="-5" dirty="0">
                <a:solidFill>
                  <a:schemeClr val="bg2"/>
                </a:solidFill>
                <a:highlight>
                  <a:srgbClr val="008080"/>
                </a:highlight>
                <a:latin typeface="Bahnschrift SemiBold" panose="020B0502040204020203" pitchFamily="34" charset="0"/>
                <a:cs typeface="Calibri Light"/>
              </a:rPr>
              <a:t>INCUMBENTS</a:t>
            </a:r>
            <a:endParaRPr sz="4800" dirty="0">
              <a:solidFill>
                <a:schemeClr val="bg2"/>
              </a:solidFill>
              <a:highlight>
                <a:srgbClr val="008080"/>
              </a:highlight>
              <a:latin typeface="Bahnschrift SemiBold" panose="020B0502040204020203" pitchFamily="34" charset="0"/>
              <a:cs typeface="Calibri Ligh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AD666453-EB05-4EF7-A942-8C02571F6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057400"/>
            <a:ext cx="9477375" cy="4895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6838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40842988"/>
              </p:ext>
            </p:extLst>
          </p:nvPr>
        </p:nvGraphicFramePr>
        <p:xfrm>
          <a:off x="389300" y="65185"/>
          <a:ext cx="5739898" cy="6760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078"/>
                <a:gridCol w="2207870"/>
                <a:gridCol w="1434975"/>
                <a:gridCol w="1434975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S. No.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 of SMLA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Contact No.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Constituencies  Total 70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Sol.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Sunita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Tanwar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8130447173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Karol Bagh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Sol. Harjeet Singh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Patel Nagar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Sol. Mahender Singh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Moti Nagar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Sol. Sunny Mathai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9425743585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Delhi Cantt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Sol. Renu Solanki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9818905061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Rajender Nagar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Sol. Jasmine James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9868335140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Delhi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Sol. Poonam Singh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Kasturba Nagar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Malviya Nagar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Sol. Kala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9315234454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R.K. Puram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Sol. Neha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9560058874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Greater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Kailash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Sol. Nita Devi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7982301108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Bijwasan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Sol. Sarita Winston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8287899492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Palam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Sol. Harish Arora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Mehrauli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So. Sam Sharma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Chhatarpur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Sol. Satpal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Deoli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Ambedkar Nagara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Sol. Anandi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Sangam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Vihar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72439102"/>
              </p:ext>
            </p:extLst>
          </p:nvPr>
        </p:nvGraphicFramePr>
        <p:xfrm>
          <a:off x="6245381" y="75362"/>
          <a:ext cx="5739898" cy="6750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078"/>
                <a:gridCol w="2207870"/>
                <a:gridCol w="1434975"/>
                <a:gridCol w="1434975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S. No.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 of SMLA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Contact No.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Constituencies  Total 70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6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Sol. P.V. John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Kalkaji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Sol. Priti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9811645937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Tughalkabad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Sol. Ashwini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9811645937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Badarpur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Sol. Rajwati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Jangpura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Okhla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Trilokpuri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Kondli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Patparganj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Laxmi Nagar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Vishwas Nagar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Krishna Nagar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Gandhi Nagar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Shahdara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Adarsh Nagar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Shalimar Bagh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Sol. Harjeet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7428867135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Shakur Basti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 Nagar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50154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56648741"/>
              </p:ext>
            </p:extLst>
          </p:nvPr>
        </p:nvGraphicFramePr>
        <p:xfrm>
          <a:off x="6221505" y="48468"/>
          <a:ext cx="5763774" cy="6809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832"/>
                <a:gridCol w="2217054"/>
                <a:gridCol w="1440944"/>
                <a:gridCol w="1440944"/>
              </a:tblGrid>
              <a:tr h="461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S. No.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 of SMLA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Contact No.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Constituencies  Total 70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34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Rithala</a:t>
                      </a:r>
                    </a:p>
                  </a:txBody>
                  <a:tcPr marL="68580" marR="68580" marT="0" marB="0"/>
                </a:tc>
              </a:tr>
              <a:tr h="3532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Bawana</a:t>
                      </a:r>
                    </a:p>
                  </a:txBody>
                  <a:tcPr marL="68580" marR="68580" marT="0" marB="0"/>
                </a:tc>
              </a:tr>
              <a:tr h="3532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Mundka</a:t>
                      </a:r>
                    </a:p>
                  </a:txBody>
                  <a:tcPr marL="68580" marR="68580" marT="0" marB="0"/>
                </a:tc>
              </a:tr>
              <a:tr h="3532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Kirari</a:t>
                      </a:r>
                    </a:p>
                  </a:txBody>
                  <a:tcPr marL="68580" marR="68580" marT="0" marB="0"/>
                </a:tc>
              </a:tr>
              <a:tr h="3532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Sultanpur Majra</a:t>
                      </a:r>
                    </a:p>
                  </a:txBody>
                  <a:tcPr marL="68580" marR="68580" marT="0" marB="0"/>
                </a:tc>
              </a:tr>
              <a:tr h="3532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Sol. Deepak Kumar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9540903575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Nangloi</a:t>
                      </a:r>
                    </a:p>
                  </a:txBody>
                  <a:tcPr marL="68580" marR="68580" marT="0" marB="0"/>
                </a:tc>
              </a:tr>
              <a:tr h="3532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Mangol Puri</a:t>
                      </a:r>
                    </a:p>
                  </a:txBody>
                  <a:tcPr marL="68580" marR="68580" marT="0" marB="0"/>
                </a:tc>
              </a:tr>
              <a:tr h="3532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Rohini</a:t>
                      </a:r>
                    </a:p>
                  </a:txBody>
                  <a:tcPr marL="68580" marR="68580" marT="0" marB="0"/>
                </a:tc>
              </a:tr>
              <a:tr h="3532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Madipur</a:t>
                      </a:r>
                    </a:p>
                  </a:txBody>
                  <a:tcPr marL="68580" marR="68580" marT="0" marB="0"/>
                </a:tc>
              </a:tr>
              <a:tr h="3532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Rajouri Garden</a:t>
                      </a:r>
                    </a:p>
                  </a:txBody>
                  <a:tcPr marL="68580" marR="68580" marT="0" marB="0"/>
                </a:tc>
              </a:tr>
              <a:tr h="3532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Hari Nagar</a:t>
                      </a:r>
                    </a:p>
                  </a:txBody>
                  <a:tcPr marL="68580" marR="68580" marT="0" marB="0"/>
                </a:tc>
              </a:tr>
              <a:tr h="3532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Sol. Kusumlata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9675119867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Tilak Nagar</a:t>
                      </a:r>
                    </a:p>
                  </a:txBody>
                  <a:tcPr marL="68580" marR="68580" marT="0" marB="0"/>
                </a:tc>
              </a:tr>
              <a:tr h="3532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Sol. Vimal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8383093643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Janakpuri</a:t>
                      </a:r>
                    </a:p>
                  </a:txBody>
                  <a:tcPr marL="68580" marR="68580" marT="0" marB="0"/>
                </a:tc>
              </a:tr>
              <a:tr h="3532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Sol. Sushma Masih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9582982654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Vikaspuri</a:t>
                      </a:r>
                    </a:p>
                  </a:txBody>
                  <a:tcPr marL="68580" marR="68580" marT="0" marB="0"/>
                </a:tc>
              </a:tr>
              <a:tr h="3532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Sol. Sakshi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9319873754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Uttam Nagar</a:t>
                      </a:r>
                    </a:p>
                  </a:txBody>
                  <a:tcPr marL="68580" marR="68580" marT="0" marB="0"/>
                </a:tc>
              </a:tr>
              <a:tr h="3532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Sol. Mary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Dwarka</a:t>
                      </a:r>
                    </a:p>
                  </a:txBody>
                  <a:tcPr marL="68580" marR="68580" marT="0" marB="0"/>
                </a:tc>
              </a:tr>
              <a:tr h="3532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Sol. Shobha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9780866917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Matiala</a:t>
                      </a:r>
                    </a:p>
                  </a:txBody>
                  <a:tcPr marL="68580" marR="68580" marT="0" marB="0"/>
                </a:tc>
              </a:tr>
              <a:tr h="3532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Sol. Pooja Masih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9958086534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Najafgarh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86584078"/>
              </p:ext>
            </p:extLst>
          </p:nvPr>
        </p:nvGraphicFramePr>
        <p:xfrm>
          <a:off x="349624" y="62549"/>
          <a:ext cx="5727914" cy="6740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696"/>
                <a:gridCol w="2203260"/>
                <a:gridCol w="1431979"/>
                <a:gridCol w="1431979"/>
              </a:tblGrid>
              <a:tr h="4304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S. No.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SMLA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Contact No.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Constituencies  Total 70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0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Wazirpur</a:t>
                      </a:r>
                    </a:p>
                  </a:txBody>
                  <a:tcPr marL="68580" marR="68580" marT="0" marB="0"/>
                </a:tc>
              </a:tr>
              <a:tr h="3496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 Town</a:t>
                      </a:r>
                    </a:p>
                  </a:txBody>
                  <a:tcPr marL="68580" marR="68580" marT="0" marB="0"/>
                </a:tc>
              </a:tr>
              <a:tr h="3496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Sol. Manju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Sadar Bazar</a:t>
                      </a:r>
                    </a:p>
                  </a:txBody>
                  <a:tcPr marL="68580" marR="68580" marT="0" marB="0"/>
                </a:tc>
              </a:tr>
              <a:tr h="3496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Sol. Mahesh Tanwar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9873107668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Chandni Chowk</a:t>
                      </a:r>
                    </a:p>
                  </a:txBody>
                  <a:tcPr marL="68580" marR="68580" marT="0" marB="0"/>
                </a:tc>
              </a:tr>
              <a:tr h="3496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Matia Mahal</a:t>
                      </a:r>
                    </a:p>
                  </a:txBody>
                  <a:tcPr marL="68580" marR="68580" marT="0" marB="0"/>
                </a:tc>
              </a:tr>
              <a:tr h="3496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Ballimaran</a:t>
                      </a:r>
                    </a:p>
                  </a:txBody>
                  <a:tcPr marL="68580" marR="68580" marT="0" marB="0"/>
                </a:tc>
              </a:tr>
              <a:tr h="3496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Sol. Jai Prakash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Burari</a:t>
                      </a:r>
                    </a:p>
                  </a:txBody>
                  <a:tcPr marL="68580" marR="68580" marT="0" marB="0"/>
                </a:tc>
              </a:tr>
              <a:tr h="3496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Timarpur</a:t>
                      </a:r>
                    </a:p>
                  </a:txBody>
                  <a:tcPr marL="68580" marR="68580" marT="0" marB="0"/>
                </a:tc>
              </a:tr>
              <a:tr h="3496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Seemapuri</a:t>
                      </a:r>
                    </a:p>
                  </a:txBody>
                  <a:tcPr marL="68580" marR="68580" marT="0" marB="0"/>
                </a:tc>
              </a:tr>
              <a:tr h="3496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Rohtas Nagar</a:t>
                      </a:r>
                    </a:p>
                  </a:txBody>
                  <a:tcPr marL="68580" marR="68580" marT="0" marB="0"/>
                </a:tc>
              </a:tr>
              <a:tr h="3496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Seelampur</a:t>
                      </a:r>
                    </a:p>
                  </a:txBody>
                  <a:tcPr marL="68580" marR="68580" marT="0" marB="0"/>
                </a:tc>
              </a:tr>
              <a:tr h="3496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Ghonda</a:t>
                      </a:r>
                    </a:p>
                  </a:txBody>
                  <a:tcPr marL="68580" marR="68580" marT="0" marB="0"/>
                </a:tc>
              </a:tr>
              <a:tr h="3496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Babarpur</a:t>
                      </a:r>
                    </a:p>
                  </a:txBody>
                  <a:tcPr marL="68580" marR="68580" marT="0" marB="0"/>
                </a:tc>
              </a:tr>
              <a:tr h="3496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Gokalpur</a:t>
                      </a:r>
                    </a:p>
                  </a:txBody>
                  <a:tcPr marL="68580" marR="68580" marT="0" marB="0"/>
                </a:tc>
              </a:tr>
              <a:tr h="3496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Sol. Kavita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7060131490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Mustafabad</a:t>
                      </a:r>
                    </a:p>
                  </a:txBody>
                  <a:tcPr marL="68580" marR="68580" marT="0" marB="0"/>
                </a:tc>
              </a:tr>
              <a:tr h="3496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Karawal Nagar</a:t>
                      </a:r>
                    </a:p>
                  </a:txBody>
                  <a:tcPr marL="68580" marR="68580" marT="0" marB="0"/>
                </a:tc>
              </a:tr>
              <a:tr h="3496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Sol. Bharat Raikwar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9999590338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Narela</a:t>
                      </a:r>
                    </a:p>
                  </a:txBody>
                  <a:tcPr marL="68580" marR="68580" marT="0" marB="0"/>
                </a:tc>
              </a:tr>
              <a:tr h="3496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Badli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73766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457200"/>
            <a:ext cx="93304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8080"/>
                </a:highlight>
                <a:latin typeface="Bahnschrift SemiBold Condensed" panose="020B0502040204020203" pitchFamily="34" charset="0"/>
              </a:rPr>
              <a:t>MORNING</a:t>
            </a:r>
            <a:r>
              <a:rPr lang="en-IN" sz="3200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8080"/>
                </a:highlight>
                <a:latin typeface="Bahnschrift SemiBold Condensed" panose="020B0502040204020203" pitchFamily="34" charset="0"/>
              </a:rPr>
              <a:t> </a:t>
            </a:r>
            <a:r>
              <a:rPr lang="en-IN" sz="4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8080"/>
                </a:highlight>
                <a:latin typeface="Bahnschrift SemiBold Condensed" panose="020B0502040204020203" pitchFamily="34" charset="0"/>
              </a:rPr>
              <a:t>PRAISE</a:t>
            </a:r>
            <a:r>
              <a:rPr lang="en-IN" sz="4800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8080"/>
                </a:highlight>
                <a:latin typeface="Bahnschrift SemiBold Condensed" panose="020B0502040204020203" pitchFamily="34" charset="0"/>
              </a:rPr>
              <a:t> </a:t>
            </a:r>
            <a:r>
              <a:rPr lang="en-IN" sz="4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8080"/>
                </a:highlight>
                <a:latin typeface="Bahnschrift SemiBold Condensed" panose="020B0502040204020203" pitchFamily="34" charset="0"/>
              </a:rPr>
              <a:t>AND</a:t>
            </a:r>
            <a:r>
              <a:rPr lang="en-IN" sz="4800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8080"/>
                </a:highlight>
                <a:latin typeface="Bahnschrift SemiBold Condensed" panose="020B0502040204020203" pitchFamily="34" charset="0"/>
              </a:rPr>
              <a:t> WORSHIP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3E1C093-DABA-4C6D-97AD-B7A2750BF0D5}"/>
              </a:ext>
            </a:extLst>
          </p:cNvPr>
          <p:cNvSpPr txBox="1"/>
          <p:nvPr/>
        </p:nvSpPr>
        <p:spPr>
          <a:xfrm>
            <a:off x="869272" y="1600200"/>
            <a:ext cx="11322728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sz="32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  <a:p>
            <a:endParaRPr lang="en-IN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Joseph Group </a:t>
            </a:r>
            <a:r>
              <a:rPr lang="en-IN" sz="3200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endParaRPr lang="en-IN" sz="32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Hosanna </a:t>
            </a:r>
            <a:r>
              <a:rPr lang="en-IN" sz="3200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Group</a:t>
            </a:r>
            <a:endParaRPr lang="en-IN" sz="32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  <a:p>
            <a:r>
              <a:rPr lang="en-IN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MORNING WORSHIP </a:t>
            </a:r>
            <a:r>
              <a:rPr lang="en-IN" sz="3200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CONTINUES </a:t>
            </a:r>
            <a:r>
              <a:rPr lang="en-IN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MONDAY TO FRIDAY FROM 5:30 AM TO 7 AM </a:t>
            </a:r>
            <a:endParaRPr lang="en-IN" sz="24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305669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561</TotalTime>
  <Words>1298</Words>
  <Application>Microsoft Office PowerPoint</Application>
  <PresentationFormat>Custom</PresentationFormat>
  <Paragraphs>418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Wisp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PRAISE THE LORD!</vt:lpstr>
      <vt:lpstr>Slide 12</vt:lpstr>
      <vt:lpstr>Slide 13</vt:lpstr>
      <vt:lpstr>PRAISE THE LORD! </vt:lpstr>
      <vt:lpstr>        SHADOW PARLI MEETING</vt:lpstr>
      <vt:lpstr>Slide 16</vt:lpstr>
      <vt:lpstr>Slide 17</vt:lpstr>
      <vt:lpstr>Slide 18</vt:lpstr>
      <vt:lpstr>Slide 19</vt:lpstr>
      <vt:lpstr>     WHEEL WING MEETING GENERAL PRAISE REPORT 05.02.2025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hp</cp:lastModifiedBy>
  <cp:revision>179</cp:revision>
  <dcterms:created xsi:type="dcterms:W3CDTF">2025-01-24T16:40:47Z</dcterms:created>
  <dcterms:modified xsi:type="dcterms:W3CDTF">2025-02-11T06:55:03Z</dcterms:modified>
</cp:coreProperties>
</file>